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notesSlides/notesSlide12.xml" ContentType="application/vnd.openxmlformats-officedocument.presentationml.notesSlide+xml"/>
  <Override PartName="/ppt/charts/chart9.xml" ContentType="application/vnd.openxmlformats-officedocument.drawingml.chart+xml"/>
  <Override PartName="/ppt/notesSlides/notesSlide13.xml" ContentType="application/vnd.openxmlformats-officedocument.presentationml.notesSlide+xml"/>
  <Override PartName="/ppt/charts/chart10.xml" ContentType="application/vnd.openxmlformats-officedocument.drawingml.chart+xml"/>
  <Override PartName="/ppt/notesSlides/notesSlide14.xml" ContentType="application/vnd.openxmlformats-officedocument.presentationml.notesSlide+xml"/>
  <Override PartName="/ppt/charts/chart11.xml" ContentType="application/vnd.openxmlformats-officedocument.drawingml.chart+xml"/>
  <Override PartName="/ppt/notesSlides/notesSlide15.xml" ContentType="application/vnd.openxmlformats-officedocument.presentationml.notesSlide+xml"/>
  <Override PartName="/ppt/charts/chart12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13.xml" ContentType="application/vnd.openxmlformats-officedocument.drawingml.chart+xml"/>
  <Override PartName="/ppt/notesSlides/notesSlide18.xml" ContentType="application/vnd.openxmlformats-officedocument.presentationml.notesSlide+xml"/>
  <Override PartName="/ppt/charts/chart14.xml" ContentType="application/vnd.openxmlformats-officedocument.drawingml.chart+xml"/>
  <Override PartName="/ppt/notesSlides/notesSlide19.xml" ContentType="application/vnd.openxmlformats-officedocument.presentationml.notesSlide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17.xml" ContentType="application/vnd.openxmlformats-officedocument.drawingml.chart+xml"/>
  <Override PartName="/ppt/notesSlides/notesSlide22.xml" ContentType="application/vnd.openxmlformats-officedocument.presentationml.notesSlide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notesSlides/notesSlide23.xml" ContentType="application/vnd.openxmlformats-officedocument.presentationml.notesSlide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552" autoAdjust="0"/>
  </p:normalViewPr>
  <p:slideViewPr>
    <p:cSldViewPr snapToGrid="0" snapToObjects="1">
      <p:cViewPr varScale="1">
        <p:scale>
          <a:sx n="104" d="100"/>
          <a:sy n="104" d="100"/>
        </p:scale>
        <p:origin x="1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CFC9DC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9913-416C-8425-EC6F3B3D249F}"/>
              </c:ext>
            </c:extLst>
          </c:dPt>
          <c:dPt>
            <c:idx val="1"/>
            <c:invertIfNegative val="0"/>
            <c:bubble3D val="0"/>
            <c:spPr>
              <a:solidFill>
                <a:srgbClr val="1F7A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9913-416C-8425-EC6F3B3D249F}"/>
              </c:ext>
            </c:extLst>
          </c:dPt>
          <c:dPt>
            <c:idx val="2"/>
            <c:invertIfNegative val="0"/>
            <c:bubble3D val="0"/>
            <c:spPr>
              <a:solidFill>
                <a:srgbClr val="A9CBD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9913-416C-8425-EC6F3B3D249F}"/>
              </c:ext>
            </c:extLst>
          </c:dPt>
          <c:dPt>
            <c:idx val="3"/>
            <c:invertIfNegative val="0"/>
            <c:bubble3D val="0"/>
            <c:spPr>
              <a:solidFill>
                <a:srgbClr val="F0A78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9913-416C-8425-EC6F3B3D249F}"/>
              </c:ext>
            </c:extLst>
          </c:dPt>
          <c:dPt>
            <c:idx val="4"/>
            <c:invertIfNegative val="0"/>
            <c:bubble3D val="0"/>
            <c:spPr>
              <a:solidFill>
                <a:srgbClr val="E86F51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9913-416C-8425-EC6F3B3D249F}"/>
              </c:ext>
            </c:extLst>
          </c:dPt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2B2140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ΔΞ/ΔΑ</c:v>
                </c:pt>
                <c:pt idx="1">
                  <c:v>Σίγουρα αξίζουν τρίτη θητεία</c:v>
                </c:pt>
                <c:pt idx="2">
                  <c:v>Μάλλον αξίζουν τρίτη θητεία</c:v>
                </c:pt>
                <c:pt idx="3">
                  <c:v>Μάλλον πρέπει να υπάρξει αλλαγή</c:v>
                </c:pt>
                <c:pt idx="4">
                  <c:v>Σίγουρα πρέπει να υπάρξει αλλαγή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4.5999999999999996</c:v>
                </c:pt>
                <c:pt idx="1">
                  <c:v>12.3</c:v>
                </c:pt>
                <c:pt idx="2">
                  <c:v>13.5</c:v>
                </c:pt>
                <c:pt idx="3">
                  <c:v>13.2</c:v>
                </c:pt>
                <c:pt idx="4">
                  <c:v>56.3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913-416C-8425-EC6F3B3D249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5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463A5E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65"/>
        </c:scaling>
        <c:delete val="0"/>
        <c:axPos val="b"/>
        <c:majorGridlines>
          <c:spPr>
            <a:ln w="12700" cap="flat">
              <a:solidFill>
                <a:srgbClr val="E4E0E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A82A0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7E93A8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EF7-4E62-A6B6-70781D5B0781}"/>
              </c:ext>
            </c:extLst>
          </c:dPt>
          <c:dPt>
            <c:idx val="1"/>
            <c:invertIfNegative val="0"/>
            <c:bubble3D val="0"/>
            <c:spPr>
              <a:solidFill>
                <a:srgbClr val="9FB0C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CEF7-4E62-A6B6-70781D5B0781}"/>
              </c:ext>
            </c:extLst>
          </c:dPt>
          <c:dPt>
            <c:idx val="2"/>
            <c:invertIfNegative val="0"/>
            <c:bubble3D val="0"/>
            <c:spPr>
              <a:solidFill>
                <a:srgbClr val="E0A83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CEF7-4E62-A6B6-70781D5B0781}"/>
              </c:ext>
            </c:extLst>
          </c:dPt>
          <c:dPt>
            <c:idx val="3"/>
            <c:invertIfNegative val="0"/>
            <c:bubble3D val="0"/>
            <c:spPr>
              <a:solidFill>
                <a:srgbClr val="1F7A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CEF7-4E62-A6B6-70781D5B0781}"/>
              </c:ext>
            </c:extLst>
          </c:dPt>
          <c:dPt>
            <c:idx val="4"/>
            <c:invertIfNegative val="0"/>
            <c:bubble3D val="0"/>
            <c:spPr>
              <a:solidFill>
                <a:srgbClr val="17606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CEF7-4E62-A6B6-70781D5B0781}"/>
              </c:ext>
            </c:extLst>
          </c:dPt>
          <c:dPt>
            <c:idx val="5"/>
            <c:invertIfNegative val="0"/>
            <c:bubble3D val="0"/>
            <c:spPr>
              <a:solidFill>
                <a:srgbClr val="CFC9D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CEF7-4E62-A6B6-70781D5B0781}"/>
              </c:ext>
            </c:extLst>
          </c:dPt>
          <c:dPt>
            <c:idx val="6"/>
            <c:invertIfNegative val="0"/>
            <c:bubble3D val="0"/>
            <c:spPr>
              <a:solidFill>
                <a:srgbClr val="DED9E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D-CEF7-4E62-A6B6-70781D5B0781}"/>
              </c:ext>
            </c:extLst>
          </c:dPt>
          <c:dLbls>
            <c:dLbl>
              <c:idx val="2"/>
              <c:numFmt formatCode="0.0&quot;%&quot;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800" b="1" i="0" u="none" strike="noStrike">
                      <a:solidFill>
                        <a:srgbClr val="2B2140"/>
                      </a:solidFill>
                      <a:latin typeface="Calibri"/>
                    </a:defRPr>
                  </a:pPr>
                  <a:endParaRPr lang="el-G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CEF7-4E62-A6B6-70781D5B0781}"/>
                </c:ext>
              </c:extLst>
            </c:dLbl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 i="0" u="none" strike="noStrike">
                    <a:solidFill>
                      <a:srgbClr val="2B2140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Δεξιά</c:v>
                </c:pt>
                <c:pt idx="1">
                  <c:v>Κεντροδεξιά</c:v>
                </c:pt>
                <c:pt idx="2">
                  <c:v>Κέντρο</c:v>
                </c:pt>
                <c:pt idx="3">
                  <c:v>Κεντροαριστερά</c:v>
                </c:pt>
                <c:pt idx="4">
                  <c:v>Αριστερά</c:v>
                </c:pt>
                <c:pt idx="5">
                  <c:v>Τίποτα από αυτά</c:v>
                </c:pt>
                <c:pt idx="6">
                  <c:v>ΔΞ/ΔΑ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13.2</c:v>
                </c:pt>
                <c:pt idx="1">
                  <c:v>15.3</c:v>
                </c:pt>
                <c:pt idx="2">
                  <c:v>21.6</c:v>
                </c:pt>
                <c:pt idx="3">
                  <c:v>19.100000000000001</c:v>
                </c:pt>
                <c:pt idx="4">
                  <c:v>11.5</c:v>
                </c:pt>
                <c:pt idx="5">
                  <c:v>11.3</c:v>
                </c:pt>
                <c:pt idx="6">
                  <c:v>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EF7-4E62-A6B6-70781D5B078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5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463A5E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26"/>
        </c:scaling>
        <c:delete val="0"/>
        <c:axPos val="l"/>
        <c:majorGridlines>
          <c:spPr>
            <a:ln w="12700" cap="flat">
              <a:solidFill>
                <a:srgbClr val="E4E0E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A82A0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Θετική εντύπωση</c:v>
                </c:pt>
              </c:strCache>
            </c:strRef>
          </c:tx>
          <c:spPr>
            <a:solidFill>
              <a:srgbClr val="1F7A8C"/>
            </a:solidFill>
            <a:effectLst/>
          </c:spPr>
          <c:invertIfNegative val="0"/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2B2140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ΣΥΡΙΖΑ</c:v>
                </c:pt>
                <c:pt idx="1">
                  <c:v>ΔΗΜΟΚΡΑΤΕΣ</c:v>
                </c:pt>
                <c:pt idx="2">
                  <c:v>ΠΑΣΟΚ</c:v>
                </c:pt>
                <c:pt idx="3">
                  <c:v>ΚΚΕ</c:v>
                </c:pt>
                <c:pt idx="4">
                  <c:v>Ελπίδα για τη Δημ.</c:v>
                </c:pt>
                <c:pt idx="5">
                  <c:v>ΠΛΕΥΣΗ ΕΛ.</c:v>
                </c:pt>
                <c:pt idx="6">
                  <c:v>ΕΛΑΣ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14.6</c:v>
                </c:pt>
                <c:pt idx="1">
                  <c:v>15.4</c:v>
                </c:pt>
                <c:pt idx="2">
                  <c:v>21.1</c:v>
                </c:pt>
                <c:pt idx="3">
                  <c:v>23.6</c:v>
                </c:pt>
                <c:pt idx="4">
                  <c:v>26.3</c:v>
                </c:pt>
                <c:pt idx="5">
                  <c:v>27.9</c:v>
                </c:pt>
                <c:pt idx="6">
                  <c:v>28.5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C3-41B8-8FAA-8F29D2BE6A9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Αρνητική εντύπωση</c:v>
                </c:pt>
              </c:strCache>
            </c:strRef>
          </c:tx>
          <c:spPr>
            <a:solidFill>
              <a:srgbClr val="E0DAEA"/>
            </a:solidFill>
            <a:effectLst/>
          </c:spPr>
          <c:invertIfNegative val="0"/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2B2140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ΣΥΡΙΖΑ</c:v>
                </c:pt>
                <c:pt idx="1">
                  <c:v>ΔΗΜΟΚΡΑΤΕΣ</c:v>
                </c:pt>
                <c:pt idx="2">
                  <c:v>ΠΑΣΟΚ</c:v>
                </c:pt>
                <c:pt idx="3">
                  <c:v>ΚΚΕ</c:v>
                </c:pt>
                <c:pt idx="4">
                  <c:v>Ελπίδα για τη Δημ.</c:v>
                </c:pt>
                <c:pt idx="5">
                  <c:v>ΠΛΕΥΣΗ ΕΛ.</c:v>
                </c:pt>
                <c:pt idx="6">
                  <c:v>ΕΛΑΣ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80.400000000000006</c:v>
                </c:pt>
                <c:pt idx="1">
                  <c:v>77.7</c:v>
                </c:pt>
                <c:pt idx="2">
                  <c:v>73.3</c:v>
                </c:pt>
                <c:pt idx="3">
                  <c:v>70.900000000000006</c:v>
                </c:pt>
                <c:pt idx="4">
                  <c:v>63.7</c:v>
                </c:pt>
                <c:pt idx="5">
                  <c:v>65.400000000000006</c:v>
                </c:pt>
                <c:pt idx="6">
                  <c:v>61.6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C3-41B8-8FAA-8F29D2BE6A9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5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463A5E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90"/>
        </c:scaling>
        <c:delete val="0"/>
        <c:axPos val="b"/>
        <c:majorGridlines>
          <c:spPr>
            <a:ln w="12700" cap="flat">
              <a:solidFill>
                <a:srgbClr val="E4E0E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A82A0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
              <a:solidFill>
                <a:srgbClr val="463A5E"/>
              </a:solidFill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Δείκτης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1A6-4E85-9B02-895551B0FF8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11A6-4E85-9B02-895551B0FF8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11A6-4E85-9B02-895551B0FF89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11A6-4E85-9B02-895551B0FF89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11A6-4E85-9B02-895551B0FF89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11A6-4E85-9B02-895551B0FF89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11A6-4E85-9B02-895551B0FF89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11A6-4E85-9B02-895551B0FF89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11A6-4E85-9B02-895551B0FF89}"/>
              </c:ext>
            </c:extLst>
          </c:dPt>
          <c:dLbls>
            <c:numFmt formatCode="0.00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2B2140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ΝΔ</c:v>
                </c:pt>
                <c:pt idx="1">
                  <c:v>ΚΚΕ</c:v>
                </c:pt>
                <c:pt idx="2">
                  <c:v>ΕΛΑΣ</c:v>
                </c:pt>
                <c:pt idx="3">
                  <c:v>ΠΑΣΟΚ</c:v>
                </c:pt>
                <c:pt idx="4">
                  <c:v>ΕΛΠΙΔΑ</c:v>
                </c:pt>
                <c:pt idx="5">
                  <c:v>ΕΛΛ. ΛΥΣΗ</c:v>
                </c:pt>
                <c:pt idx="6">
                  <c:v>ΠΛΕΥΣΗ ΕΛ.</c:v>
                </c:pt>
                <c:pt idx="7">
                  <c:v>ΦΩΝΗ ΛΟΓΙΚΗΣ</c:v>
                </c:pt>
                <c:pt idx="8">
                  <c:v>ΜΕΡΑ 25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0.86699999999999999</c:v>
                </c:pt>
                <c:pt idx="1">
                  <c:v>0.85599999999999998</c:v>
                </c:pt>
                <c:pt idx="2">
                  <c:v>0.85</c:v>
                </c:pt>
                <c:pt idx="3">
                  <c:v>0.85099999999999998</c:v>
                </c:pt>
                <c:pt idx="4">
                  <c:v>0.82899999999999996</c:v>
                </c:pt>
                <c:pt idx="5">
                  <c:v>0.82299999999999995</c:v>
                </c:pt>
                <c:pt idx="6">
                  <c:v>0.79</c:v>
                </c:pt>
                <c:pt idx="7">
                  <c:v>0.78800000000000003</c:v>
                </c:pt>
                <c:pt idx="8">
                  <c:v>0.76900000000000002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11A6-4E85-9B02-895551B0FF8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5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463A5E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0.92"/>
          <c:min val="0.7"/>
        </c:scaling>
        <c:delete val="0"/>
        <c:axPos val="l"/>
        <c:majorGridlines>
          <c:spPr>
            <a:ln w="12700" cap="flat">
              <a:solidFill>
                <a:srgbClr val="E4E0E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A82A0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Διαφορά χώρου έναντι ΝΔ (μονάδες)</c:v>
                </c:pt>
              </c:strCache>
            </c:strRef>
          </c:tx>
          <c:spPr>
            <a:solidFill>
              <a:srgbClr val="E86F51"/>
            </a:solidFill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86F51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B88E-47D8-9117-CFA79ADF1C1D}"/>
              </c:ext>
            </c:extLst>
          </c:dPt>
          <c:dPt>
            <c:idx val="1"/>
            <c:invertIfNegative val="0"/>
            <c:bubble3D val="0"/>
            <c:spPr>
              <a:solidFill>
                <a:srgbClr val="E86F51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B88E-47D8-9117-CFA79ADF1C1D}"/>
              </c:ext>
            </c:extLst>
          </c:dPt>
          <c:dPt>
            <c:idx val="2"/>
            <c:invertIfNegative val="0"/>
            <c:bubble3D val="0"/>
            <c:spPr>
              <a:solidFill>
                <a:srgbClr val="E86F51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B88E-47D8-9117-CFA79ADF1C1D}"/>
              </c:ext>
            </c:extLst>
          </c:dPt>
          <c:dPt>
            <c:idx val="3"/>
            <c:invertIfNegative val="0"/>
            <c:bubble3D val="0"/>
            <c:spPr>
              <a:solidFill>
                <a:srgbClr val="9FC0C9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B88E-47D8-9117-CFA79ADF1C1D}"/>
              </c:ext>
            </c:extLst>
          </c:dPt>
          <c:dPt>
            <c:idx val="4"/>
            <c:invertIfNegative val="0"/>
            <c:bubble3D val="0"/>
            <c:spPr>
              <a:solidFill>
                <a:srgbClr val="1F7A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B88E-47D8-9117-CFA79ADF1C1D}"/>
              </c:ext>
            </c:extLst>
          </c:dPt>
          <c:dPt>
            <c:idx val="5"/>
            <c:invertIfNegative val="0"/>
            <c:bubble3D val="0"/>
            <c:spPr>
              <a:solidFill>
                <a:srgbClr val="1F7A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B88E-47D8-9117-CFA79ADF1C1D}"/>
              </c:ext>
            </c:extLst>
          </c:dPt>
          <c:dPt>
            <c:idx val="6"/>
            <c:invertIfNegative val="0"/>
            <c:bubble3D val="0"/>
            <c:spPr>
              <a:solidFill>
                <a:srgbClr val="E0A83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D-B88E-47D8-9117-CFA79ADF1C1D}"/>
              </c:ext>
            </c:extLst>
          </c:dPt>
          <c:dPt>
            <c:idx val="7"/>
            <c:invertIfNegative val="0"/>
            <c:bubble3D val="0"/>
            <c:spPr>
              <a:solidFill>
                <a:srgbClr val="1F7A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F-B88E-47D8-9117-CFA79ADF1C1D}"/>
              </c:ext>
            </c:extLst>
          </c:dPt>
          <c:dPt>
            <c:idx val="8"/>
            <c:invertIfNegative val="0"/>
            <c:bubble3D val="0"/>
            <c:spPr>
              <a:solidFill>
                <a:srgbClr val="1F7A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1-B88E-47D8-9117-CFA79ADF1C1D}"/>
              </c:ext>
            </c:extLst>
          </c:dPt>
          <c:dPt>
            <c:idx val="9"/>
            <c:invertIfNegative val="0"/>
            <c:bubble3D val="0"/>
            <c:spPr>
              <a:solidFill>
                <a:srgbClr val="1F7A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3-B88E-47D8-9117-CFA79ADF1C1D}"/>
              </c:ext>
            </c:extLst>
          </c:dPt>
          <c:dPt>
            <c:idx val="10"/>
            <c:invertIfNegative val="0"/>
            <c:bubble3D val="0"/>
            <c:spPr>
              <a:solidFill>
                <a:srgbClr val="1F7A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5-B88E-47D8-9117-CFA79ADF1C1D}"/>
              </c:ext>
            </c:extLst>
          </c:dPt>
          <c:dPt>
            <c:idx val="11"/>
            <c:invertIfNegative val="0"/>
            <c:bubble3D val="0"/>
            <c:spPr>
              <a:solidFill>
                <a:srgbClr val="1F7A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7-B88E-47D8-9117-CFA79ADF1C1D}"/>
              </c:ext>
            </c:extLst>
          </c:dPt>
          <c:dLbls>
            <c:dLbl>
              <c:idx val="0"/>
              <c:layout>
                <c:manualLayout>
                  <c:x val="1.0548661638814136E-2"/>
                  <c:y val="-3.08641975308641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88E-47D8-9117-CFA79ADF1C1D}"/>
                </c:ext>
              </c:extLst>
            </c:dLbl>
            <c:dLbl>
              <c:idx val="1"/>
              <c:layout>
                <c:manualLayout>
                  <c:x val="4.0436005625879026E-2"/>
                  <c:y val="-3.08641975308641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88E-47D8-9117-CFA79ADF1C1D}"/>
                </c:ext>
              </c:extLst>
            </c:dLbl>
            <c:dLbl>
              <c:idx val="2"/>
              <c:layout>
                <c:manualLayout>
                  <c:x val="8.9662724121510134E-2"/>
                  <c:y val="1.2345679012345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88E-47D8-9117-CFA79ADF1C1D}"/>
                </c:ext>
              </c:extLst>
            </c:dLbl>
            <c:numFmt formatCode="\+0.0;\-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2B2140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Δημογραφικό</c:v>
                </c:pt>
                <c:pt idx="1">
                  <c:v>Μεταναστευτικό</c:v>
                </c:pt>
                <c:pt idx="2">
                  <c:v>Εγκληματικότητα</c:v>
                </c:pt>
                <c:pt idx="3">
                  <c:v>Στεγαστικό</c:v>
                </c:pt>
                <c:pt idx="4">
                  <c:v>Παιδεία</c:v>
                </c:pt>
                <c:pt idx="5">
                  <c:v>Οικονομική ανάπτυξη</c:v>
                </c:pt>
                <c:pt idx="6">
                  <c:v>Ακρίβεια / Πληθωρισμός</c:v>
                </c:pt>
                <c:pt idx="7">
                  <c:v>Ανεργία</c:v>
                </c:pt>
                <c:pt idx="8">
                  <c:v>Φορολογικό</c:v>
                </c:pt>
                <c:pt idx="9">
                  <c:v>Υγεία / Περίθαλψη</c:v>
                </c:pt>
                <c:pt idx="10">
                  <c:v>Χαμηλά εισοδήματα</c:v>
                </c:pt>
                <c:pt idx="11">
                  <c:v>Διαφάνεια / Διαφθορά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-7.3</c:v>
                </c:pt>
                <c:pt idx="1">
                  <c:v>-5.7</c:v>
                </c:pt>
                <c:pt idx="2">
                  <c:v>-3.7</c:v>
                </c:pt>
                <c:pt idx="3">
                  <c:v>1</c:v>
                </c:pt>
                <c:pt idx="4">
                  <c:v>7.7</c:v>
                </c:pt>
                <c:pt idx="5">
                  <c:v>10.199999999999999</c:v>
                </c:pt>
                <c:pt idx="6">
                  <c:v>10.5</c:v>
                </c:pt>
                <c:pt idx="7">
                  <c:v>10.6</c:v>
                </c:pt>
                <c:pt idx="8">
                  <c:v>16.100000000000001</c:v>
                </c:pt>
                <c:pt idx="9">
                  <c:v>17.7</c:v>
                </c:pt>
                <c:pt idx="10">
                  <c:v>21.8</c:v>
                </c:pt>
                <c:pt idx="11">
                  <c:v>25.1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B88E-47D8-9117-CFA79ADF1C1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60" b="0" i="0" u="none" strike="noStrike" baseline="0">
                <a:solidFill>
                  <a:srgbClr val="463A5E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30"/>
          <c:min val="-14"/>
        </c:scaling>
        <c:delete val="0"/>
        <c:axPos val="b"/>
        <c:majorGridlines>
          <c:spPr>
            <a:ln w="12700" cap="flat">
              <a:solidFill>
                <a:srgbClr val="E4E0E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A82A0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ΝΔ</c:v>
                </c:pt>
              </c:strCache>
            </c:strRef>
          </c:tx>
          <c:spPr>
            <a:solidFill>
              <a:srgbClr val="00B0F0"/>
            </a:solidFill>
            <a:effectLst/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2B2140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Ακρίβεια</c:v>
                </c:pt>
                <c:pt idx="1">
                  <c:v>Υγεία</c:v>
                </c:pt>
                <c:pt idx="2">
                  <c:v>Διαφάνεια/Διαφθορά</c:v>
                </c:pt>
                <c:pt idx="3">
                  <c:v>Εισοδήματα</c:v>
                </c:pt>
                <c:pt idx="4">
                  <c:v>Στεγαστικό</c:v>
                </c:pt>
                <c:pt idx="5">
                  <c:v>Στήριξη ασθενέστερων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18.100000000000001</c:v>
                </c:pt>
                <c:pt idx="1">
                  <c:v>19.899999999999999</c:v>
                </c:pt>
                <c:pt idx="2">
                  <c:v>17.600000000000001</c:v>
                </c:pt>
                <c:pt idx="3">
                  <c:v>20.100000000000001</c:v>
                </c:pt>
                <c:pt idx="4">
                  <c:v>19.399999999999999</c:v>
                </c:pt>
                <c:pt idx="5">
                  <c:v>18.899999999999999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0F-47B0-88E5-286F3ADAAE7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ΕΛΑΣ (1ο του χώρου)</c:v>
                </c:pt>
              </c:strCache>
            </c:strRef>
          </c:tx>
          <c:spPr>
            <a:solidFill>
              <a:srgbClr val="E0A83E"/>
            </a:solidFill>
            <a:effectLst/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2B2140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Ακρίβεια</c:v>
                </c:pt>
                <c:pt idx="1">
                  <c:v>Υγεία</c:v>
                </c:pt>
                <c:pt idx="2">
                  <c:v>Διαφάνεια/Διαφθορά</c:v>
                </c:pt>
                <c:pt idx="3">
                  <c:v>Εισοδήματα</c:v>
                </c:pt>
                <c:pt idx="4">
                  <c:v>Στεγαστικό</c:v>
                </c:pt>
                <c:pt idx="5">
                  <c:v>Στήριξη ασθενέστερων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13.3</c:v>
                </c:pt>
                <c:pt idx="1">
                  <c:v>13.8</c:v>
                </c:pt>
                <c:pt idx="2">
                  <c:v>11.9</c:v>
                </c:pt>
                <c:pt idx="3">
                  <c:v>12.7</c:v>
                </c:pt>
                <c:pt idx="4">
                  <c:v>12.5</c:v>
                </c:pt>
                <c:pt idx="5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0F-47B0-88E5-286F3ADAAE7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Κανένα κόμμα</c:v>
                </c:pt>
              </c:strCache>
            </c:strRef>
          </c:tx>
          <c:spPr>
            <a:solidFill>
              <a:schemeClr val="tx1"/>
            </a:solidFill>
            <a:effectLst/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2B2140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Ακρίβεια</c:v>
                </c:pt>
                <c:pt idx="1">
                  <c:v>Υγεία</c:v>
                </c:pt>
                <c:pt idx="2">
                  <c:v>Διαφάνεια/Διαφθορά</c:v>
                </c:pt>
                <c:pt idx="3">
                  <c:v>Εισοδήματα</c:v>
                </c:pt>
                <c:pt idx="4">
                  <c:v>Στεγαστικό</c:v>
                </c:pt>
                <c:pt idx="5">
                  <c:v>Στήριξη ασθενέστερων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19.100000000000001</c:v>
                </c:pt>
                <c:pt idx="1">
                  <c:v>16</c:v>
                </c:pt>
                <c:pt idx="2">
                  <c:v>17.8</c:v>
                </c:pt>
                <c:pt idx="3">
                  <c:v>16.899999999999999</c:v>
                </c:pt>
                <c:pt idx="4">
                  <c:v>16.8</c:v>
                </c:pt>
                <c:pt idx="5">
                  <c:v>15.9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0F-47B0-88E5-286F3ADAAE7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Ο χώρος αθροιστικά</c:v>
                </c:pt>
              </c:strCache>
            </c:strRef>
          </c:tx>
          <c:spPr>
            <a:solidFill>
              <a:srgbClr val="FF0000"/>
            </a:solidFill>
            <a:effectLst/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2B2140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Ακρίβεια</c:v>
                </c:pt>
                <c:pt idx="1">
                  <c:v>Υγεία</c:v>
                </c:pt>
                <c:pt idx="2">
                  <c:v>Διαφάνεια/Διαφθορά</c:v>
                </c:pt>
                <c:pt idx="3">
                  <c:v>Εισοδήματα</c:v>
                </c:pt>
                <c:pt idx="4">
                  <c:v>Στεγαστικό</c:v>
                </c:pt>
                <c:pt idx="5">
                  <c:v>Στήριξη ασθενέστερων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30.7</c:v>
                </c:pt>
                <c:pt idx="1">
                  <c:v>32.700000000000003</c:v>
                </c:pt>
                <c:pt idx="2">
                  <c:v>30</c:v>
                </c:pt>
                <c:pt idx="3">
                  <c:v>31.5</c:v>
                </c:pt>
                <c:pt idx="4">
                  <c:v>31.6</c:v>
                </c:pt>
                <c:pt idx="5">
                  <c:v>32.1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40F-47B0-88E5-286F3ADAAE7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463A5E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38"/>
        </c:scaling>
        <c:delete val="0"/>
        <c:axPos val="l"/>
        <c:majorGridlines>
          <c:spPr>
            <a:ln w="12700" cap="flat">
              <a:solidFill>
                <a:srgbClr val="E4E0E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A82A0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
              <a:solidFill>
                <a:srgbClr val="463A5E"/>
              </a:solidFill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E4E0EC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9FE-4C23-8615-7E69816205F3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9FE-4C23-8615-7E69816205F3}"/>
              </c:ext>
            </c:extLst>
          </c:dPt>
          <c:dPt>
            <c:idx val="2"/>
            <c:invertIfNegative val="0"/>
            <c:bubble3D val="0"/>
            <c:spPr>
              <a:solidFill>
                <a:srgbClr val="DED9E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29FE-4C23-8615-7E69816205F3}"/>
              </c:ext>
            </c:extLst>
          </c:dPt>
          <c:dPt>
            <c:idx val="3"/>
            <c:invertIfNegative val="0"/>
            <c:bubble3D val="0"/>
            <c:spPr>
              <a:solidFill>
                <a:srgbClr val="D9CDE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29FE-4C23-8615-7E69816205F3}"/>
              </c:ext>
            </c:extLst>
          </c:dPt>
          <c:dPt>
            <c:idx val="4"/>
            <c:invertIfNegative val="0"/>
            <c:bubble3D val="0"/>
            <c:spPr>
              <a:solidFill>
                <a:srgbClr val="CFC9D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29FE-4C23-8615-7E69816205F3}"/>
              </c:ext>
            </c:extLst>
          </c:dPt>
          <c:dPt>
            <c:idx val="5"/>
            <c:invertIfNegative val="0"/>
            <c:bubble3D val="0"/>
            <c:spPr>
              <a:solidFill>
                <a:srgbClr val="C7BFD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29FE-4C23-8615-7E69816205F3}"/>
              </c:ext>
            </c:extLst>
          </c:dPt>
          <c:dPt>
            <c:idx val="6"/>
            <c:invertIfNegative val="0"/>
            <c:bubble3D val="0"/>
            <c:spPr>
              <a:solidFill>
                <a:srgbClr val="E86F51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D-29FE-4C23-8615-7E69816205F3}"/>
              </c:ext>
            </c:extLst>
          </c:dPt>
          <c:dPt>
            <c:idx val="7"/>
            <c:invertIfNegative val="0"/>
            <c:bubble3D val="0"/>
            <c:spPr>
              <a:solidFill>
                <a:srgbClr val="E0A83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F-29FE-4C23-8615-7E69816205F3}"/>
              </c:ext>
            </c:extLst>
          </c:dPt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2B2140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Εθνικά θέματα</c:v>
                </c:pt>
                <c:pt idx="1">
                  <c:v>Θεσμοί &amp; δημοκρατία</c:v>
                </c:pt>
                <c:pt idx="2">
                  <c:v>Κοινωνικό κράτος</c:v>
                </c:pt>
                <c:pt idx="3">
                  <c:v>Δικαιοσύνη</c:v>
                </c:pt>
                <c:pt idx="4">
                  <c:v>Αύξηση εισοδημάτων</c:v>
                </c:pt>
                <c:pt idx="5">
                  <c:v>Βελτίωση οικονομίας</c:v>
                </c:pt>
                <c:pt idx="6">
                  <c:v>Διαφάνεια / Διαφθορά</c:v>
                </c:pt>
                <c:pt idx="7">
                  <c:v>Έλεγχος ακρίβειας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8.3000000000000007</c:v>
                </c:pt>
                <c:pt idx="1">
                  <c:v>9.9</c:v>
                </c:pt>
                <c:pt idx="2">
                  <c:v>13</c:v>
                </c:pt>
                <c:pt idx="3">
                  <c:v>17</c:v>
                </c:pt>
                <c:pt idx="4">
                  <c:v>28.6</c:v>
                </c:pt>
                <c:pt idx="5">
                  <c:v>34.9</c:v>
                </c:pt>
                <c:pt idx="6">
                  <c:v>37.299999999999997</c:v>
                </c:pt>
                <c:pt idx="7">
                  <c:v>43.7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9FE-4C23-8615-7E69816205F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5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463A5E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52"/>
        </c:scaling>
        <c:delete val="0"/>
        <c:axPos val="b"/>
        <c:majorGridlines>
          <c:spPr>
            <a:ln w="12700" cap="flat">
              <a:solidFill>
                <a:srgbClr val="E4E0E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A82A0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E4E0EC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93F8-4FE3-9491-4CAAD53A1E4C}"/>
              </c:ext>
            </c:extLst>
          </c:dPt>
          <c:dPt>
            <c:idx val="1"/>
            <c:invertIfNegative val="0"/>
            <c:bubble3D val="0"/>
            <c:spPr>
              <a:solidFill>
                <a:srgbClr val="C25B72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93F8-4FE3-9491-4CAAD53A1E4C}"/>
              </c:ext>
            </c:extLst>
          </c:dPt>
          <c:dPt>
            <c:idx val="2"/>
            <c:invertIfNegative val="0"/>
            <c:bubble3D val="0"/>
            <c:spPr>
              <a:solidFill>
                <a:srgbClr val="CFC9D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93F8-4FE3-9491-4CAAD53A1E4C}"/>
              </c:ext>
            </c:extLst>
          </c:dPt>
          <c:dPt>
            <c:idx val="3"/>
            <c:invertIfNegative val="0"/>
            <c:bubble3D val="0"/>
            <c:spPr>
              <a:solidFill>
                <a:srgbClr val="C7BFD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93F8-4FE3-9491-4CAAD53A1E4C}"/>
              </c:ext>
            </c:extLst>
          </c:dPt>
          <c:dPt>
            <c:idx val="4"/>
            <c:invertIfNegative val="0"/>
            <c:bubble3D val="0"/>
            <c:spPr>
              <a:solidFill>
                <a:srgbClr val="48A0B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93F8-4FE3-9491-4CAAD53A1E4C}"/>
              </c:ext>
            </c:extLst>
          </c:dPt>
          <c:dPt>
            <c:idx val="5"/>
            <c:invertIfNegative val="0"/>
            <c:bubble3D val="0"/>
            <c:spPr>
              <a:solidFill>
                <a:srgbClr val="2E8A9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93F8-4FE3-9491-4CAAD53A1E4C}"/>
              </c:ext>
            </c:extLst>
          </c:dPt>
          <c:dPt>
            <c:idx val="6"/>
            <c:invertIfNegative val="0"/>
            <c:bubble3D val="0"/>
            <c:spPr>
              <a:solidFill>
                <a:srgbClr val="1F7A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D-93F8-4FE3-9491-4CAAD53A1E4C}"/>
              </c:ext>
            </c:extLst>
          </c:dPt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2B2140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Να εκφράσω τη διαμαρτυρία μου</c:v>
                </c:pt>
                <c:pt idx="1">
                  <c:v>Το πρόσωπο του αρχηγού</c:v>
                </c:pt>
                <c:pt idx="2">
                  <c:v>Να πάει η χώρα μπροστά</c:v>
                </c:pt>
                <c:pt idx="3">
                  <c:v>Να υπάρξει σταθερότητα</c:v>
                </c:pt>
                <c:pt idx="4">
                  <c:v>Να αλλάξει το πολιτικό ήθος</c:v>
                </c:pt>
                <c:pt idx="5">
                  <c:v>Να αισθάνομαι δικαιοσύνη</c:v>
                </c:pt>
                <c:pt idx="6">
                  <c:v>Να δω αποτέλεσμα στη ζωή μου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5.0999999999999996</c:v>
                </c:pt>
                <c:pt idx="1">
                  <c:v>17.3</c:v>
                </c:pt>
                <c:pt idx="2">
                  <c:v>24.8</c:v>
                </c:pt>
                <c:pt idx="3">
                  <c:v>24.9</c:v>
                </c:pt>
                <c:pt idx="4">
                  <c:v>28.5</c:v>
                </c:pt>
                <c:pt idx="5">
                  <c:v>38.1</c:v>
                </c:pt>
                <c:pt idx="6">
                  <c:v>57.7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3F8-4FE3-9491-4CAAD53A1E4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5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463A5E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68"/>
        </c:scaling>
        <c:delete val="0"/>
        <c:axPos val="b"/>
        <c:majorGridlines>
          <c:spPr>
            <a:ln w="12700" cap="flat">
              <a:solidFill>
                <a:srgbClr val="E4E0E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A82A0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Να συνεργαστούν</c:v>
                </c:pt>
              </c:strCache>
            </c:strRef>
          </c:tx>
          <c:spPr>
            <a:solidFill>
              <a:srgbClr val="1F7A8C"/>
            </a:solidFill>
            <a:effectLst/>
          </c:spPr>
          <c:invertIfNegative val="0"/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2B2140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Ψηφοφόροι ΝΔ</c:v>
                </c:pt>
                <c:pt idx="1">
                  <c:v>Ψηφοφόροι ΠΑΣΟΚ</c:v>
                </c:pt>
                <c:pt idx="2">
                  <c:v>Ψηφοφόροι ΠΛΕΥΣΗΣ</c:v>
                </c:pt>
                <c:pt idx="3">
                  <c:v>Ψηφοφόροι ΜΕΡΑ 25</c:v>
                </c:pt>
                <c:pt idx="4">
                  <c:v>Ψηφοφόροι ΕΛΑΣ</c:v>
                </c:pt>
                <c:pt idx="5">
                  <c:v>Αυτοτοπ. Κέντρο</c:v>
                </c:pt>
                <c:pt idx="6">
                  <c:v>Αυτοτοπ. Αριστερά</c:v>
                </c:pt>
                <c:pt idx="7">
                  <c:v>Αυτοτοπ. Κεντροαριστερά</c:v>
                </c:pt>
                <c:pt idx="8">
                  <c:v>ΣΥΝΟΛΟ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40.1</c:v>
                </c:pt>
                <c:pt idx="1">
                  <c:v>57.1</c:v>
                </c:pt>
                <c:pt idx="2">
                  <c:v>63.3</c:v>
                </c:pt>
                <c:pt idx="3">
                  <c:v>69.900000000000006</c:v>
                </c:pt>
                <c:pt idx="4">
                  <c:v>76.2</c:v>
                </c:pt>
                <c:pt idx="5">
                  <c:v>61.9</c:v>
                </c:pt>
                <c:pt idx="6">
                  <c:v>72.099999999999994</c:v>
                </c:pt>
                <c:pt idx="7">
                  <c:v>79.5</c:v>
                </c:pt>
                <c:pt idx="8">
                  <c:v>56.6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69-4596-8165-159E23BDC24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Αυτόνομη πορεία</c:v>
                </c:pt>
              </c:strCache>
            </c:strRef>
          </c:tx>
          <c:spPr>
            <a:solidFill>
              <a:srgbClr val="E86F51"/>
            </a:solidFill>
            <a:effectLst/>
          </c:spPr>
          <c:invertIfNegative val="0"/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2B2140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Ψηφοφόροι ΝΔ</c:v>
                </c:pt>
                <c:pt idx="1">
                  <c:v>Ψηφοφόροι ΠΑΣΟΚ</c:v>
                </c:pt>
                <c:pt idx="2">
                  <c:v>Ψηφοφόροι ΠΛΕΥΣΗΣ</c:v>
                </c:pt>
                <c:pt idx="3">
                  <c:v>Ψηφοφόροι ΜΕΡΑ 25</c:v>
                </c:pt>
                <c:pt idx="4">
                  <c:v>Ψηφοφόροι ΕΛΑΣ</c:v>
                </c:pt>
                <c:pt idx="5">
                  <c:v>Αυτοτοπ. Κέντρο</c:v>
                </c:pt>
                <c:pt idx="6">
                  <c:v>Αυτοτοπ. Αριστερά</c:v>
                </c:pt>
                <c:pt idx="7">
                  <c:v>Αυτοτοπ. Κεντροαριστερά</c:v>
                </c:pt>
                <c:pt idx="8">
                  <c:v>ΣΥΝΟΛΟ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42.6</c:v>
                </c:pt>
                <c:pt idx="1">
                  <c:v>36.4</c:v>
                </c:pt>
                <c:pt idx="2">
                  <c:v>27.8</c:v>
                </c:pt>
                <c:pt idx="3">
                  <c:v>19.100000000000001</c:v>
                </c:pt>
                <c:pt idx="4">
                  <c:v>18.100000000000001</c:v>
                </c:pt>
                <c:pt idx="5">
                  <c:v>27.3</c:v>
                </c:pt>
                <c:pt idx="6">
                  <c:v>23.9</c:v>
                </c:pt>
                <c:pt idx="7">
                  <c:v>16.399999999999999</c:v>
                </c:pt>
                <c:pt idx="8">
                  <c:v>27.7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69-4596-8165-159E23BDC24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463A5E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92"/>
        </c:scaling>
        <c:delete val="0"/>
        <c:axPos val="b"/>
        <c:majorGridlines>
          <c:spPr>
            <a:ln w="12700" cap="flat">
              <a:solidFill>
                <a:srgbClr val="E4E0E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A82A0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600">
              <a:solidFill>
                <a:srgbClr val="463A5E"/>
              </a:solidFill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5C5273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A46F-4F13-B55C-89010BC673F2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A46F-4F13-B55C-89010BC673F2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A46F-4F13-B55C-89010BC673F2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A46F-4F13-B55C-89010BC673F2}"/>
              </c:ext>
            </c:extLst>
          </c:dPt>
          <c:dPt>
            <c:idx val="4"/>
            <c:invertIfNegative val="0"/>
            <c:bubble3D val="0"/>
            <c:spPr>
              <a:solidFill>
                <a:srgbClr val="6E6389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A46F-4F13-B55C-89010BC673F2}"/>
              </c:ext>
            </c:extLst>
          </c:dPt>
          <c:dPt>
            <c:idx val="5"/>
            <c:invertIfNegative val="0"/>
            <c:bubble3D val="0"/>
            <c:spPr>
              <a:solidFill>
                <a:srgbClr val="6E6389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A46F-4F13-B55C-89010BC673F2}"/>
              </c:ext>
            </c:extLst>
          </c:dPt>
          <c:dPt>
            <c:idx val="6"/>
            <c:invertIfNegative val="0"/>
            <c:bubble3D val="0"/>
            <c:spPr>
              <a:solidFill>
                <a:srgbClr val="9B92B2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D-A46F-4F13-B55C-89010BC673F2}"/>
              </c:ext>
            </c:extLst>
          </c:dPt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u="none" strike="noStrike">
                    <a:solidFill>
                      <a:srgbClr val="FFFFFF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Πλεύση Ελευθ.</c:v>
                </c:pt>
                <c:pt idx="1">
                  <c:v>ΚΚΕ</c:v>
                </c:pt>
                <c:pt idx="2">
                  <c:v>Ελπίδα για τη Δημ.</c:v>
                </c:pt>
                <c:pt idx="3">
                  <c:v>Ελληνική Λύση</c:v>
                </c:pt>
                <c:pt idx="4">
                  <c:v>ΠΑΣΟΚ</c:v>
                </c:pt>
                <c:pt idx="5">
                  <c:v>ΕΛΑΣ</c:v>
                </c:pt>
                <c:pt idx="6">
                  <c:v>ΝΔ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2.9</c:v>
                </c:pt>
                <c:pt idx="1">
                  <c:v>3.9</c:v>
                </c:pt>
                <c:pt idx="2">
                  <c:v>6.9</c:v>
                </c:pt>
                <c:pt idx="3">
                  <c:v>7.1</c:v>
                </c:pt>
                <c:pt idx="4">
                  <c:v>9.4</c:v>
                </c:pt>
                <c:pt idx="5">
                  <c:v>12.4</c:v>
                </c:pt>
                <c:pt idx="6">
                  <c:v>42.2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46F-4F13-B55C-89010BC673F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5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chemeClr val="bg1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50"/>
        </c:scaling>
        <c:delete val="1"/>
        <c:axPos val="b"/>
        <c:numFmt formatCode="General" sourceLinked="0"/>
        <c:majorTickMark val="out"/>
        <c:minorTickMark val="none"/>
        <c:tickLblPos val="low"/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845722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7228-4F75-BEBD-40A1041387EA}"/>
              </c:ext>
            </c:extLst>
          </c:dPt>
          <c:dPt>
            <c:idx val="1"/>
            <c:invertIfNegative val="0"/>
            <c:bubble3D val="0"/>
            <c:spPr>
              <a:solidFill>
                <a:srgbClr val="98682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7228-4F75-BEBD-40A1041387EA}"/>
              </c:ext>
            </c:extLst>
          </c:dPt>
          <c:dPt>
            <c:idx val="2"/>
            <c:invertIfNegative val="0"/>
            <c:bubble3D val="0"/>
            <c:spPr>
              <a:solidFill>
                <a:srgbClr val="AC792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7228-4F75-BEBD-40A1041387EA}"/>
              </c:ext>
            </c:extLst>
          </c:dPt>
          <c:dPt>
            <c:idx val="3"/>
            <c:invertIfNegative val="0"/>
            <c:bubble3D val="0"/>
            <c:spPr>
              <a:solidFill>
                <a:srgbClr val="9B92B2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7228-4F75-BEBD-40A1041387EA}"/>
              </c:ext>
            </c:extLst>
          </c:dPt>
          <c:dPt>
            <c:idx val="4"/>
            <c:invertIfNegative val="0"/>
            <c:bubble3D val="0"/>
            <c:spPr>
              <a:solidFill>
                <a:srgbClr val="C08A3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7228-4F75-BEBD-40A1041387EA}"/>
              </c:ext>
            </c:extLst>
          </c:dPt>
          <c:dPt>
            <c:idx val="5"/>
            <c:invertIfNegative val="0"/>
            <c:bubble3D val="0"/>
            <c:spPr>
              <a:solidFill>
                <a:srgbClr val="D49B3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7228-4F75-BEBD-40A1041387EA}"/>
              </c:ext>
            </c:extLst>
          </c:dPt>
          <c:dPt>
            <c:idx val="6"/>
            <c:invertIfNegative val="0"/>
            <c:bubble3D val="0"/>
            <c:spPr>
              <a:solidFill>
                <a:srgbClr val="E0A83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D-7228-4F75-BEBD-40A1041387EA}"/>
              </c:ext>
            </c:extLst>
          </c:dPt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 i="0" u="none" strike="noStrike">
                    <a:solidFill>
                      <a:srgbClr val="FFFFFF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Πλεύση Ελευθ.</c:v>
                </c:pt>
                <c:pt idx="1">
                  <c:v>ΚΚΕ</c:v>
                </c:pt>
                <c:pt idx="2">
                  <c:v>Ελληνική Λύση</c:v>
                </c:pt>
                <c:pt idx="3">
                  <c:v>ΝΔ</c:v>
                </c:pt>
                <c:pt idx="4">
                  <c:v>Ελπίδα για τη Δημ.</c:v>
                </c:pt>
                <c:pt idx="5">
                  <c:v>ΠΑΣΟΚ</c:v>
                </c:pt>
                <c:pt idx="6">
                  <c:v>ΕΛΑΣ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6.1</c:v>
                </c:pt>
                <c:pt idx="1">
                  <c:v>6.6</c:v>
                </c:pt>
                <c:pt idx="2">
                  <c:v>8.8000000000000007</c:v>
                </c:pt>
                <c:pt idx="3">
                  <c:v>9.5</c:v>
                </c:pt>
                <c:pt idx="4">
                  <c:v>10.5</c:v>
                </c:pt>
                <c:pt idx="5">
                  <c:v>11.1</c:v>
                </c:pt>
                <c:pt idx="6">
                  <c:v>19.100000000000001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228-4F75-BEBD-40A1041387E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5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chemeClr val="bg1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24"/>
        </c:scaling>
        <c:delete val="1"/>
        <c:axPos val="b"/>
        <c:numFmt formatCode="General" sourceLinked="0"/>
        <c:majorTickMark val="out"/>
        <c:minorTickMark val="none"/>
        <c:tickLblPos val="low"/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Ακρίβεια / Πληθωρισμός</c:v>
                </c:pt>
              </c:strCache>
            </c:strRef>
          </c:tx>
          <c:spPr>
            <a:ln w="38100" cap="flat">
              <a:solidFill>
                <a:srgbClr val="C7BFD6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rgbClr val="C7BFD6"/>
              </a:solidFill>
              <a:ln w="9525" cap="flat">
                <a:solidFill>
                  <a:srgbClr val="C7BFD6"/>
                </a:solidFill>
                <a:prstDash val="solid"/>
                <a:round/>
              </a:ln>
              <a:effectLst/>
            </c:spPr>
          </c:marker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463A5E"/>
                    </a:solidFill>
                    <a:latin typeface="Calibri"/>
                  </a:defRPr>
                </a:pPr>
                <a:endParaRPr lang="el-G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Ιούλ. 2024</c:v>
                </c:pt>
                <c:pt idx="1">
                  <c:v>Δεκ. 2024</c:v>
                </c:pt>
                <c:pt idx="2">
                  <c:v>Ιούν. 2025</c:v>
                </c:pt>
                <c:pt idx="3">
                  <c:v>Δεκ. 2025</c:v>
                </c:pt>
                <c:pt idx="4">
                  <c:v>Ιούλ. 2026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62.4</c:v>
                </c:pt>
                <c:pt idx="1">
                  <c:v>58.3</c:v>
                </c:pt>
                <c:pt idx="2">
                  <c:v>52.9</c:v>
                </c:pt>
                <c:pt idx="3">
                  <c:v>51.7</c:v>
                </c:pt>
                <c:pt idx="4">
                  <c:v>49.5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F3D-4C04-8CB3-0D23A7BE022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Υγεία / Περίθαλψη</c:v>
                </c:pt>
              </c:strCache>
            </c:strRef>
          </c:tx>
          <c:spPr>
            <a:ln w="38100" cap="flat">
              <a:solidFill>
                <a:schemeClr val="accent6">
                  <a:lumMod val="60000"/>
                  <a:lumOff val="40000"/>
                </a:schemeClr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rgbClr val="CFC9DC"/>
              </a:solidFill>
              <a:ln w="9525" cap="flat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round/>
              </a:ln>
              <a:effectLst/>
            </c:spPr>
          </c:marker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463A5E"/>
                    </a:solidFill>
                    <a:latin typeface="Calibri"/>
                  </a:defRPr>
                </a:pPr>
                <a:endParaRPr lang="el-G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Ιούλ. 2024</c:v>
                </c:pt>
                <c:pt idx="1">
                  <c:v>Δεκ. 2024</c:v>
                </c:pt>
                <c:pt idx="2">
                  <c:v>Ιούν. 2025</c:v>
                </c:pt>
                <c:pt idx="3">
                  <c:v>Δεκ. 2025</c:v>
                </c:pt>
                <c:pt idx="4">
                  <c:v>Ιούλ. 2026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43.1</c:v>
                </c:pt>
                <c:pt idx="1">
                  <c:v>45</c:v>
                </c:pt>
                <c:pt idx="2">
                  <c:v>47.9</c:v>
                </c:pt>
                <c:pt idx="3">
                  <c:v>36.9</c:v>
                </c:pt>
                <c:pt idx="4">
                  <c:v>34.700000000000003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F3D-4C04-8CB3-0D23A7BE022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Ύψος εισοδημάτων</c:v>
                </c:pt>
              </c:strCache>
            </c:strRef>
          </c:tx>
          <c:spPr>
            <a:ln w="38100" cap="flat">
              <a:solidFill>
                <a:srgbClr val="E0A83E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rgbClr val="E0A83E"/>
              </a:solidFill>
              <a:ln w="9525" cap="flat">
                <a:solidFill>
                  <a:srgbClr val="E0A83E"/>
                </a:solidFill>
                <a:prstDash val="solid"/>
                <a:round/>
              </a:ln>
              <a:effectLst/>
            </c:spPr>
          </c:marker>
          <c:dLbls>
            <c:dLbl>
              <c:idx val="2"/>
              <c:layout>
                <c:manualLayout>
                  <c:x val="-1.5834202953546532E-2"/>
                  <c:y val="-2.39224766444424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AD5-4128-8AB0-34995816DF76}"/>
                </c:ext>
              </c:extLst>
            </c:dLbl>
            <c:dLbl>
              <c:idx val="4"/>
              <c:layout>
                <c:manualLayout>
                  <c:x val="-7.4674024180713576E-3"/>
                  <c:y val="1.439169960076829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AD5-4128-8AB0-34995816DF76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463A5E"/>
                    </a:solidFill>
                    <a:latin typeface="Calibri"/>
                  </a:defRPr>
                </a:pPr>
                <a:endParaRPr lang="el-G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Ιούλ. 2024</c:v>
                </c:pt>
                <c:pt idx="1">
                  <c:v>Δεκ. 2024</c:v>
                </c:pt>
                <c:pt idx="2">
                  <c:v>Ιούν. 2025</c:v>
                </c:pt>
                <c:pt idx="3">
                  <c:v>Δεκ. 2025</c:v>
                </c:pt>
                <c:pt idx="4">
                  <c:v>Ιούλ. 2026</c:v>
                </c:pt>
              </c:strCache>
            </c:strRef>
          </c:cat>
          <c:val>
            <c:numRef>
              <c:f>Sheet1!$D$2:$D$6</c:f>
            </c:numRef>
          </c:val>
          <c:smooth val="0"/>
          <c:extLst>
            <c:ext xmlns:c16="http://schemas.microsoft.com/office/drawing/2014/chart" uri="{C3380CC4-5D6E-409C-BE32-E72D297353CC}">
              <c16:uniqueId val="{00000002-6F3D-4C04-8CB3-0D23A7BE022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Ανεργία</c:v>
                </c:pt>
              </c:strCache>
            </c:strRef>
          </c:tx>
          <c:spPr>
            <a:ln w="38100" cap="flat">
              <a:solidFill>
                <a:srgbClr val="DED9E6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rgbClr val="DED9E6"/>
              </a:solidFill>
              <a:ln w="9525" cap="flat">
                <a:solidFill>
                  <a:srgbClr val="DED9E6"/>
                </a:solidFill>
                <a:prstDash val="solid"/>
                <a:round/>
              </a:ln>
              <a:effectLst/>
            </c:spPr>
          </c:marker>
          <c:dLbls>
            <c:dLbl>
              <c:idx val="2"/>
              <c:layout>
                <c:manualLayout>
                  <c:x val="-3.4241164131592047E-2"/>
                  <c:y val="-5.904380486921899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AD5-4128-8AB0-34995816DF76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463A5E"/>
                    </a:solidFill>
                    <a:latin typeface="Calibri"/>
                  </a:defRPr>
                </a:pPr>
                <a:endParaRPr lang="el-G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Ιούλ. 2024</c:v>
                </c:pt>
                <c:pt idx="1">
                  <c:v>Δεκ. 2024</c:v>
                </c:pt>
                <c:pt idx="2">
                  <c:v>Ιούν. 2025</c:v>
                </c:pt>
                <c:pt idx="3">
                  <c:v>Δεκ. 2025</c:v>
                </c:pt>
                <c:pt idx="4">
                  <c:v>Ιούλ. 2026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29.2</c:v>
                </c:pt>
                <c:pt idx="1">
                  <c:v>22.3</c:v>
                </c:pt>
                <c:pt idx="2">
                  <c:v>21.2</c:v>
                </c:pt>
                <c:pt idx="3">
                  <c:v>20</c:v>
                </c:pt>
                <c:pt idx="4">
                  <c:v>13.8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F3D-4C04-8CB3-0D23A7BE0227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Διαφάνεια / Διαφθορά</c:v>
                </c:pt>
              </c:strCache>
            </c:strRef>
          </c:tx>
          <c:spPr>
            <a:ln w="85725" cap="flat">
              <a:solidFill>
                <a:srgbClr val="E86F51"/>
              </a:solidFill>
              <a:prstDash val="solid"/>
              <a:round/>
            </a:ln>
            <a:effectLst/>
          </c:spPr>
          <c:marker>
            <c:symbol val="circle"/>
            <c:size val="7"/>
            <c:spPr>
              <a:solidFill>
                <a:srgbClr val="E86F51"/>
              </a:solidFill>
              <a:ln w="9525" cap="flat">
                <a:solidFill>
                  <a:srgbClr val="E86F51"/>
                </a:solidFill>
                <a:prstDash val="solid"/>
                <a:round/>
              </a:ln>
              <a:effectLst/>
            </c:spPr>
          </c:marker>
          <c:dLbls>
            <c:dLbl>
              <c:idx val="2"/>
              <c:layout>
                <c:manualLayout>
                  <c:x val="-2.5874363596116813E-2"/>
                  <c:y val="3.67416357438078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AD5-4128-8AB0-34995816DF76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463A5E"/>
                    </a:solidFill>
                    <a:latin typeface="Calibri"/>
                  </a:defRPr>
                </a:pPr>
                <a:endParaRPr lang="el-G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Ιούλ. 2024</c:v>
                </c:pt>
                <c:pt idx="1">
                  <c:v>Δεκ. 2024</c:v>
                </c:pt>
                <c:pt idx="2">
                  <c:v>Ιούν. 2025</c:v>
                </c:pt>
                <c:pt idx="3">
                  <c:v>Δεκ. 2025</c:v>
                </c:pt>
                <c:pt idx="4">
                  <c:v>Ιούλ. 2026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5"/>
                <c:pt idx="0">
                  <c:v>11.4</c:v>
                </c:pt>
                <c:pt idx="1">
                  <c:v>12.4</c:v>
                </c:pt>
                <c:pt idx="2">
                  <c:v>19.5</c:v>
                </c:pt>
                <c:pt idx="3">
                  <c:v>22.8</c:v>
                </c:pt>
                <c:pt idx="4">
                  <c:v>24.5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F3D-4C04-8CB3-0D23A7BE0227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463A5E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70"/>
          <c:min val="0"/>
        </c:scaling>
        <c:delete val="0"/>
        <c:axPos val="l"/>
        <c:majorGridlines>
          <c:spPr>
            <a:ln w="12700" cap="flat">
              <a:solidFill>
                <a:srgbClr val="E4E0E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A82A0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
              <a:solidFill>
                <a:srgbClr val="463A5E"/>
              </a:solidFill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E0A83E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F338-4097-86E2-8F058667BCD7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F338-4097-86E2-8F058667BCD7}"/>
              </c:ext>
            </c:extLst>
          </c:dPt>
          <c:dPt>
            <c:idx val="2"/>
            <c:invertIfNegative val="0"/>
            <c:bubble3D val="0"/>
            <c:spPr>
              <a:solidFill>
                <a:srgbClr val="CFC9D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F338-4097-86E2-8F058667BCD7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F338-4097-86E2-8F058667BCD7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F338-4097-86E2-8F058667BCD7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F338-4097-86E2-8F058667BCD7}"/>
              </c:ext>
            </c:extLst>
          </c:dPt>
          <c:dPt>
            <c:idx val="6"/>
            <c:invertIfNegative val="0"/>
            <c:bubble3D val="0"/>
            <c:spPr>
              <a:solidFill>
                <a:srgbClr val="C25B72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D-F338-4097-86E2-8F058667BCD7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F338-4097-86E2-8F058667BCD7}"/>
              </c:ext>
            </c:extLst>
          </c:dPt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0" i="0" u="none" strike="noStrike">
                    <a:solidFill>
                      <a:srgbClr val="2B2140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Δημοκράτες</c:v>
                </c:pt>
                <c:pt idx="1">
                  <c:v>ΜΕΡΑ 25</c:v>
                </c:pt>
                <c:pt idx="2">
                  <c:v>ΚΚΕ</c:v>
                </c:pt>
                <c:pt idx="3">
                  <c:v>Πλεύση Ελευθ.</c:v>
                </c:pt>
                <c:pt idx="4">
                  <c:v>Νέα Αριστερά</c:v>
                </c:pt>
                <c:pt idx="5">
                  <c:v>ΠΑΣΟΚ</c:v>
                </c:pt>
                <c:pt idx="6">
                  <c:v>Ελπίδα για τη Δημ.</c:v>
                </c:pt>
                <c:pt idx="7">
                  <c:v>ΣΥΡΙΖΑ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13.6</c:v>
                </c:pt>
                <c:pt idx="1">
                  <c:v>15.5</c:v>
                </c:pt>
                <c:pt idx="2">
                  <c:v>18.600000000000001</c:v>
                </c:pt>
                <c:pt idx="3">
                  <c:v>21.3</c:v>
                </c:pt>
                <c:pt idx="4">
                  <c:v>25.2</c:v>
                </c:pt>
                <c:pt idx="5">
                  <c:v>33.4</c:v>
                </c:pt>
                <c:pt idx="6">
                  <c:v>33.9</c:v>
                </c:pt>
                <c:pt idx="7">
                  <c:v>39.700000000000003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338-4097-86E2-8F058667BCD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5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463A5E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46"/>
        </c:scaling>
        <c:delete val="1"/>
        <c:axPos val="b"/>
        <c:numFmt formatCode="General" sourceLinked="0"/>
        <c:majorTickMark val="out"/>
        <c:minorTickMark val="none"/>
        <c:tickLblPos val="low"/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CFC9DC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B61-4519-8591-6F7329E1678F}"/>
              </c:ext>
            </c:extLst>
          </c:dPt>
          <c:dPt>
            <c:idx val="1"/>
            <c:invertIfNegative val="0"/>
            <c:bubble3D val="0"/>
            <c:spPr>
              <a:solidFill>
                <a:srgbClr val="1F7A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CB61-4519-8591-6F7329E1678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CB61-4519-8591-6F7329E1678F}"/>
              </c:ext>
            </c:extLst>
          </c:dPt>
          <c:dPt>
            <c:idx val="3"/>
            <c:invertIfNegative val="0"/>
            <c:bubble3D val="0"/>
            <c:spPr>
              <a:solidFill>
                <a:srgbClr val="1F7A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CB61-4519-8591-6F7329E1678F}"/>
              </c:ext>
            </c:extLst>
          </c:dPt>
          <c:dPt>
            <c:idx val="4"/>
            <c:invertIfNegative val="0"/>
            <c:bubble3D val="0"/>
            <c:spPr>
              <a:solidFill>
                <a:srgbClr val="2B214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CB61-4519-8591-6F7329E1678F}"/>
              </c:ext>
            </c:extLst>
          </c:dPt>
          <c:dPt>
            <c:idx val="5"/>
            <c:invertIfNegative val="0"/>
            <c:bubble3D val="0"/>
            <c:spPr>
              <a:solidFill>
                <a:srgbClr val="C25B72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CB61-4519-8591-6F7329E1678F}"/>
              </c:ext>
            </c:extLst>
          </c:dPt>
          <c:dPt>
            <c:idx val="6"/>
            <c:invertIfNegative val="0"/>
            <c:bubble3D val="0"/>
            <c:spPr>
              <a:solidFill>
                <a:srgbClr val="1F7A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D-CB61-4519-8591-6F7329E1678F}"/>
              </c:ext>
            </c:extLst>
          </c:dPt>
          <c:dPt>
            <c:idx val="7"/>
            <c:invertIfNegative val="0"/>
            <c:bubble3D val="0"/>
            <c:spPr>
              <a:solidFill>
                <a:srgbClr val="1F7A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F-CB61-4519-8591-6F7329E1678F}"/>
              </c:ext>
            </c:extLst>
          </c:dPt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0" i="0" u="none" strike="noStrike">
                    <a:solidFill>
                      <a:srgbClr val="2B2140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ΚΚΕ</c:v>
                </c:pt>
                <c:pt idx="1">
                  <c:v>Νέα Αριστερά</c:v>
                </c:pt>
                <c:pt idx="2">
                  <c:v>Φωνή Λογικής</c:v>
                </c:pt>
                <c:pt idx="3">
                  <c:v>Πλεύση Ελευθ.</c:v>
                </c:pt>
                <c:pt idx="4">
                  <c:v>ΝΔ</c:v>
                </c:pt>
                <c:pt idx="5">
                  <c:v>Ελπίδα για τη Δημ.</c:v>
                </c:pt>
                <c:pt idx="6">
                  <c:v>ΣΥΡΙΖΑ</c:v>
                </c:pt>
                <c:pt idx="7">
                  <c:v>ΕΛΑΣ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6.1</c:v>
                </c:pt>
                <c:pt idx="1">
                  <c:v>6.4</c:v>
                </c:pt>
                <c:pt idx="2">
                  <c:v>6.5</c:v>
                </c:pt>
                <c:pt idx="3">
                  <c:v>10</c:v>
                </c:pt>
                <c:pt idx="4">
                  <c:v>16.100000000000001</c:v>
                </c:pt>
                <c:pt idx="5">
                  <c:v>22.8</c:v>
                </c:pt>
                <c:pt idx="6">
                  <c:v>31.2</c:v>
                </c:pt>
                <c:pt idx="7">
                  <c:v>32.6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CB61-4519-8591-6F7329E1678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5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50" b="0" i="0" u="none" strike="noStrike">
                <a:solidFill>
                  <a:srgbClr val="463A5E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46"/>
        </c:scaling>
        <c:delete val="1"/>
        <c:axPos val="b"/>
        <c:numFmt formatCode="General" sourceLinked="0"/>
        <c:majorTickMark val="out"/>
        <c:minorTickMark val="none"/>
        <c:tickLblPos val="low"/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1F7A8C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B90-478D-B498-9A85FE3F9252}"/>
              </c:ext>
            </c:extLst>
          </c:dPt>
          <c:dPt>
            <c:idx val="1"/>
            <c:invertIfNegative val="0"/>
            <c:bubble3D val="0"/>
            <c:spPr>
              <a:solidFill>
                <a:srgbClr val="E86F51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2B90-478D-B498-9A85FE3F9252}"/>
              </c:ext>
            </c:extLst>
          </c:dPt>
          <c:dPt>
            <c:idx val="2"/>
            <c:invertIfNegative val="0"/>
            <c:bubble3D val="0"/>
            <c:spPr>
              <a:solidFill>
                <a:srgbClr val="E86F51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2B90-478D-B498-9A85FE3F9252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2B90-478D-B498-9A85FE3F9252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2B90-478D-B498-9A85FE3F9252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2B90-478D-B498-9A85FE3F9252}"/>
              </c:ext>
            </c:extLst>
          </c:dPt>
          <c:dPt>
            <c:idx val="6"/>
            <c:invertIfNegative val="0"/>
            <c:bubble3D val="0"/>
            <c:spPr>
              <a:solidFill>
                <a:srgbClr val="E86F51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D-2B90-478D-B498-9A85FE3F9252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2B90-478D-B498-9A85FE3F9252}"/>
              </c:ext>
            </c:extLst>
          </c:dPt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50" b="0" i="0" u="none" strike="noStrike">
                    <a:solidFill>
                      <a:srgbClr val="2B2140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ΣΥΡΙΖΑ</c:v>
                </c:pt>
                <c:pt idx="1">
                  <c:v>Φωνή Λογικής</c:v>
                </c:pt>
                <c:pt idx="2">
                  <c:v>ΝΙΚΗ</c:v>
                </c:pt>
                <c:pt idx="3">
                  <c:v>Δημοκράτες</c:v>
                </c:pt>
                <c:pt idx="4">
                  <c:v>ΕΛΑΣ</c:v>
                </c:pt>
                <c:pt idx="5">
                  <c:v>ΠΑΣΟΚ</c:v>
                </c:pt>
                <c:pt idx="6">
                  <c:v>Ελληνική Λύση</c:v>
                </c:pt>
                <c:pt idx="7">
                  <c:v>Πλεύση Ελευθ.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6.9</c:v>
                </c:pt>
                <c:pt idx="1">
                  <c:v>10.5</c:v>
                </c:pt>
                <c:pt idx="2">
                  <c:v>11.5</c:v>
                </c:pt>
                <c:pt idx="3">
                  <c:v>13.2</c:v>
                </c:pt>
                <c:pt idx="4">
                  <c:v>14.8</c:v>
                </c:pt>
                <c:pt idx="5">
                  <c:v>14.8</c:v>
                </c:pt>
                <c:pt idx="6">
                  <c:v>15.2</c:v>
                </c:pt>
                <c:pt idx="7">
                  <c:v>26.3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2B90-478D-B498-9A85FE3F925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5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50" b="0" i="0" u="none" strike="noStrike">
                <a:solidFill>
                  <a:srgbClr val="463A5E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46"/>
        </c:scaling>
        <c:delete val="1"/>
        <c:axPos val="b"/>
        <c:numFmt formatCode="General" sourceLinked="0"/>
        <c:majorTickMark val="out"/>
        <c:minorTickMark val="none"/>
        <c:tickLblPos val="low"/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E86F51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71C-4063-A81A-C0D90405E3AB}"/>
              </c:ext>
            </c:extLst>
          </c:dPt>
          <c:dPt>
            <c:idx val="1"/>
            <c:invertIfNegative val="0"/>
            <c:bubble3D val="0"/>
            <c:spPr>
              <a:solidFill>
                <a:srgbClr val="EC8F7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171C-4063-A81A-C0D90405E3AB}"/>
              </c:ext>
            </c:extLst>
          </c:dPt>
          <c:dPt>
            <c:idx val="2"/>
            <c:invertIfNegative val="0"/>
            <c:bubble3D val="0"/>
            <c:spPr>
              <a:solidFill>
                <a:srgbClr val="F0A78F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171C-4063-A81A-C0D90405E3AB}"/>
              </c:ext>
            </c:extLst>
          </c:dPt>
          <c:dPt>
            <c:idx val="3"/>
            <c:invertIfNegative val="0"/>
            <c:bubble3D val="0"/>
            <c:spPr>
              <a:solidFill>
                <a:srgbClr val="C7BFD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171C-4063-A81A-C0D90405E3AB}"/>
              </c:ext>
            </c:extLst>
          </c:dPt>
          <c:dPt>
            <c:idx val="4"/>
            <c:invertIfNegative val="0"/>
            <c:bubble3D val="0"/>
            <c:spPr>
              <a:solidFill>
                <a:srgbClr val="CFC9D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171C-4063-A81A-C0D90405E3AB}"/>
              </c:ext>
            </c:extLst>
          </c:dPt>
          <c:dPt>
            <c:idx val="5"/>
            <c:invertIfNegative val="0"/>
            <c:bubble3D val="0"/>
            <c:spPr>
              <a:solidFill>
                <a:srgbClr val="DED9E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171C-4063-A81A-C0D90405E3AB}"/>
              </c:ext>
            </c:extLst>
          </c:dPt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2B2140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Την μειώνουν πολύ</c:v>
                </c:pt>
                <c:pt idx="1">
                  <c:v>Την μειώνουν αρκετά</c:v>
                </c:pt>
                <c:pt idx="2">
                  <c:v>Την μειώνουν λίγο</c:v>
                </c:pt>
                <c:pt idx="3">
                  <c:v>Δεν την μειώνουν καθόλου</c:v>
                </c:pt>
                <c:pt idx="4">
                  <c:v>Μου είναι αδιάφορες</c:v>
                </c:pt>
                <c:pt idx="5">
                  <c:v>ΔΞ/ΔΑ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38.1</c:v>
                </c:pt>
                <c:pt idx="1">
                  <c:v>22</c:v>
                </c:pt>
                <c:pt idx="2">
                  <c:v>16.899999999999999</c:v>
                </c:pt>
                <c:pt idx="3">
                  <c:v>9.1999999999999993</c:v>
                </c:pt>
                <c:pt idx="4">
                  <c:v>7.2</c:v>
                </c:pt>
                <c:pt idx="5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71C-4063-A81A-C0D90405E3A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5"/>
        <c:axId val="2094734554"/>
        <c:axId val="2094734552"/>
      </c:barChart>
      <c:catAx>
        <c:axId val="209473455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463A5E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45"/>
        </c:scaling>
        <c:delete val="0"/>
        <c:axPos val="t"/>
        <c:majorGridlines>
          <c:spPr>
            <a:ln w="12700" cap="flat">
              <a:solidFill>
                <a:srgbClr val="E4E0E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A82A0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E86F51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0464-476C-8718-AAAD13766E1A}"/>
              </c:ext>
            </c:extLst>
          </c:dPt>
          <c:dPt>
            <c:idx val="1"/>
            <c:bubble3D val="0"/>
            <c:spPr>
              <a:solidFill>
                <a:srgbClr val="E4E0E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0464-476C-8718-AAAD13766E1A}"/>
              </c:ext>
            </c:extLst>
          </c:dPt>
          <c:dPt>
            <c:idx val="2"/>
            <c:bubble3D val="0"/>
            <c:spPr>
              <a:solidFill>
                <a:srgbClr val="CFC9D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0464-476C-8718-AAAD13766E1A}"/>
              </c:ext>
            </c:extLst>
          </c:dPt>
          <c:dLbls>
            <c:dLbl>
              <c:idx val="0"/>
              <c:numFmt formatCode="0.0&quot;%&quot;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Calibri"/>
                    </a:defRPr>
                  </a:pPr>
                  <a:endParaRPr lang="el-G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64-476C-8718-AAAD13766E1A}"/>
                </c:ext>
              </c:extLst>
            </c:dLbl>
            <c:dLbl>
              <c:idx val="1"/>
              <c:numFmt formatCode="0.0&quot;%&quot;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chemeClr val="tx1"/>
                      </a:solidFill>
                      <a:latin typeface="Calibri"/>
                    </a:defRPr>
                  </a:pPr>
                  <a:endParaRPr lang="el-G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464-476C-8718-AAAD13766E1A}"/>
                </c:ext>
              </c:extLst>
            </c:dLbl>
            <c:dLbl>
              <c:idx val="2"/>
              <c:numFmt formatCode="0.0&quot;%&quot;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chemeClr val="tx1"/>
                      </a:solidFill>
                      <a:latin typeface="Calibri"/>
                    </a:defRPr>
                  </a:pPr>
                  <a:endParaRPr lang="el-G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464-476C-8718-AAAD13766E1A}"/>
                </c:ext>
              </c:extLst>
            </c:dLbl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l-G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Ένδειξη γενικευμένου προβλήματος</c:v>
                </c:pt>
                <c:pt idx="1">
                  <c:v>Μεμονωμένα περιστατικά</c:v>
                </c:pt>
                <c:pt idx="2">
                  <c:v>ΔΞ/ΔΑ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81.5</c:v>
                </c:pt>
                <c:pt idx="1">
                  <c:v>13.7</c:v>
                </c:pt>
                <c:pt idx="2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464-476C-8718-AAAD13766E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6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900">
              <a:solidFill>
                <a:srgbClr val="463A5E"/>
              </a:solidFill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CFC9DC"/>
            </a:solidFill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FD14-4C86-A425-2D0A2FC1BA34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FD14-4C86-A425-2D0A2FC1BA34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FD14-4C86-A425-2D0A2FC1BA34}"/>
              </c:ext>
            </c:extLst>
          </c:dPt>
          <c:dPt>
            <c:idx val="3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FD14-4C86-A425-2D0A2FC1BA34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FD14-4C86-A425-2D0A2FC1BA34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FD14-4C86-A425-2D0A2FC1BA34}"/>
              </c:ext>
            </c:extLst>
          </c:dPt>
          <c:dPt>
            <c:idx val="6"/>
            <c:invertIfNegative val="0"/>
            <c:bubble3D val="0"/>
            <c:spPr>
              <a:solidFill>
                <a:schemeClr val="bg1">
                  <a:lumMod val="65000"/>
                </a:schemeClr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D-FD14-4C86-A425-2D0A2FC1BA34}"/>
              </c:ext>
            </c:extLst>
          </c:dPt>
          <c:dPt>
            <c:idx val="7"/>
            <c:invertIfNegative val="0"/>
            <c:bubble3D val="0"/>
            <c:spPr>
              <a:solidFill>
                <a:srgbClr val="C25B72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F-FD14-4C86-A425-2D0A2FC1BA34}"/>
              </c:ext>
            </c:extLst>
          </c:dPt>
          <c:dPt>
            <c:idx val="8"/>
            <c:invertIfNegative val="0"/>
            <c:bubble3D val="0"/>
            <c:spPr>
              <a:solidFill>
                <a:srgbClr val="1F7A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1-FD14-4C86-A425-2D0A2FC1BA34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3-FD14-4C86-A425-2D0A2FC1BA34}"/>
              </c:ext>
            </c:extLst>
          </c:dPt>
          <c:dPt>
            <c:idx val="10"/>
            <c:invertIfNegative val="0"/>
            <c:bubble3D val="0"/>
            <c:spPr>
              <a:solidFill>
                <a:srgbClr val="E0A83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5-FD14-4C86-A425-2D0A2FC1BA34}"/>
              </c:ext>
            </c:extLst>
          </c:dPt>
          <c:dPt>
            <c:idx val="11"/>
            <c:invertIfNegative val="0"/>
            <c:bubble3D val="0"/>
            <c:spPr>
              <a:solidFill>
                <a:srgbClr val="8A82A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7-FD14-4C86-A425-2D0A2FC1BA34}"/>
              </c:ext>
            </c:extLst>
          </c:dPt>
          <c:dPt>
            <c:idx val="12"/>
            <c:invertIfNegative val="0"/>
            <c:bubble3D val="0"/>
            <c:spPr>
              <a:solidFill>
                <a:srgbClr val="2B214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9-FD14-4C86-A425-2D0A2FC1BA34}"/>
              </c:ext>
            </c:extLst>
          </c:dPt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2B2140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Φωνή Λογικής</c:v>
                </c:pt>
                <c:pt idx="1">
                  <c:v>ΜΕΡΑ 25</c:v>
                </c:pt>
                <c:pt idx="2">
                  <c:v>ΚΚΕ</c:v>
                </c:pt>
                <c:pt idx="3">
                  <c:v>ΣΥΡΙΖΑ</c:v>
                </c:pt>
                <c:pt idx="4">
                  <c:v>Πλεύση Ελευθερίας</c:v>
                </c:pt>
                <c:pt idx="5">
                  <c:v>Άλλο κόμμα</c:v>
                </c:pt>
                <c:pt idx="6">
                  <c:v>Ελληνική Λύση</c:v>
                </c:pt>
                <c:pt idx="7">
                  <c:v>Ελπίδα για τη Δημοκρατία</c:v>
                </c:pt>
                <c:pt idx="8">
                  <c:v>ΠΑΣΟΚ</c:v>
                </c:pt>
                <c:pt idx="9">
                  <c:v>ΔΞ/ΔΑ</c:v>
                </c:pt>
                <c:pt idx="10">
                  <c:v>ΕΛΑΣ</c:v>
                </c:pt>
                <c:pt idx="11">
                  <c:v>Κανένα κόμμα</c:v>
                </c:pt>
                <c:pt idx="12">
                  <c:v>Νέα Δημοκρατία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1</c:v>
                </c:pt>
                <c:pt idx="1">
                  <c:v>1.1000000000000001</c:v>
                </c:pt>
                <c:pt idx="2">
                  <c:v>1.5</c:v>
                </c:pt>
                <c:pt idx="3">
                  <c:v>1.9</c:v>
                </c:pt>
                <c:pt idx="4">
                  <c:v>1.9</c:v>
                </c:pt>
                <c:pt idx="5">
                  <c:v>2.4</c:v>
                </c:pt>
                <c:pt idx="6">
                  <c:v>4.0999999999999996</c:v>
                </c:pt>
                <c:pt idx="7">
                  <c:v>4.7</c:v>
                </c:pt>
                <c:pt idx="8">
                  <c:v>5.3</c:v>
                </c:pt>
                <c:pt idx="9">
                  <c:v>7.5</c:v>
                </c:pt>
                <c:pt idx="10">
                  <c:v>9.6999999999999993</c:v>
                </c:pt>
                <c:pt idx="11">
                  <c:v>12.8</c:v>
                </c:pt>
                <c:pt idx="12">
                  <c:v>46.1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FD14-4C86-A425-2D0A2FC1BA3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5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463A5E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52"/>
        </c:scaling>
        <c:delete val="0"/>
        <c:axPos val="b"/>
        <c:majorGridlines>
          <c:spPr>
            <a:ln w="12700" cap="flat">
              <a:solidFill>
                <a:srgbClr val="E4E0E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A82A0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Θα αυξήσουν τη δυναμική τους</c:v>
                </c:pt>
              </c:strCache>
            </c:strRef>
          </c:tx>
          <c:spPr>
            <a:solidFill>
              <a:srgbClr val="1F7A8C"/>
            </a:solidFill>
            <a:effectLst/>
          </c:spPr>
          <c:invertIfNegative val="0"/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FFFFFF"/>
                    </a:solidFill>
                    <a:latin typeface="Calibri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Κόμματα δεξιά της ΝΔ</c:v>
                </c:pt>
                <c:pt idx="1">
                  <c:v>Κόμματα Κεντροαριστεράς/Αριστεράς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42</c:v>
                </c:pt>
                <c:pt idx="1">
                  <c:v>41.4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8F-4920-AEAB-6F43922700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Δεν θα αυξήσουν</c:v>
                </c:pt>
              </c:strCache>
            </c:strRef>
          </c:tx>
          <c:spPr>
            <a:solidFill>
              <a:srgbClr val="E86F51"/>
            </a:solidFill>
            <a:effectLst/>
          </c:spPr>
          <c:invertIfNegative val="0"/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FFFFFF"/>
                    </a:solidFill>
                    <a:latin typeface="Calibri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Κόμματα δεξιά της ΝΔ</c:v>
                </c:pt>
                <c:pt idx="1">
                  <c:v>Κόμματα Κεντροαριστεράς/Αριστεράς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44.5</c:v>
                </c:pt>
                <c:pt idx="1">
                  <c:v>44.7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8F-4920-AEAB-6F439227003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ΔΞ/ΔΑ</c:v>
                </c:pt>
              </c:strCache>
            </c:strRef>
          </c:tx>
          <c:spPr>
            <a:solidFill>
              <a:srgbClr val="CFC9DC"/>
            </a:solidFill>
            <a:effectLst/>
          </c:spPr>
          <c:invertIfNegative val="0"/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FFFFFF"/>
                    </a:solidFill>
                    <a:latin typeface="Calibri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Κόμματα δεξιά της ΝΔ</c:v>
                </c:pt>
                <c:pt idx="1">
                  <c:v>Κόμματα Κεντροαριστεράς/Αριστεράς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13.5</c:v>
                </c:pt>
                <c:pt idx="1">
                  <c:v>13.9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18F-4920-AEAB-6F439227003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5"/>
        <c:overlap val="10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463A5E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>
              <a:solidFill>
                <a:srgbClr val="463A5E"/>
              </a:solidFill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E86F51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2B54-43DD-990D-9CE0F80C0DF6}"/>
              </c:ext>
            </c:extLst>
          </c:dPt>
          <c:dPt>
            <c:idx val="1"/>
            <c:bubble3D val="0"/>
            <c:spPr>
              <a:solidFill>
                <a:srgbClr val="1F7A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2B54-43DD-990D-9CE0F80C0DF6}"/>
              </c:ext>
            </c:extLst>
          </c:dPt>
          <c:dPt>
            <c:idx val="2"/>
            <c:bubble3D val="0"/>
            <c:spPr>
              <a:solidFill>
                <a:srgbClr val="CFC9D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2B54-43DD-990D-9CE0F80C0DF6}"/>
              </c:ext>
            </c:extLst>
          </c:dPt>
          <c:dLbls>
            <c:dLbl>
              <c:idx val="0"/>
              <c:numFmt formatCode="0.0&quot;%&quot;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Calibri"/>
                    </a:defRPr>
                  </a:pPr>
                  <a:endParaRPr lang="el-G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B54-43DD-990D-9CE0F80C0DF6}"/>
                </c:ext>
              </c:extLst>
            </c:dLbl>
            <c:dLbl>
              <c:idx val="1"/>
              <c:numFmt formatCode="0.0&quot;%&quot;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Calibri"/>
                    </a:defRPr>
                  </a:pPr>
                  <a:endParaRPr lang="el-G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B54-43DD-990D-9CE0F80C0DF6}"/>
                </c:ext>
              </c:extLst>
            </c:dLbl>
            <c:dLbl>
              <c:idx val="2"/>
              <c:numFmt formatCode="0.0&quot;%&quot;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chemeClr val="tx1"/>
                      </a:solidFill>
                      <a:latin typeface="Calibri"/>
                    </a:defRPr>
                  </a:pPr>
                  <a:endParaRPr lang="el-G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B54-43DD-990D-9CE0F80C0DF6}"/>
                </c:ext>
              </c:extLst>
            </c:dLbl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el-G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Συμφωνούν</c:v>
                </c:pt>
                <c:pt idx="1">
                  <c:v>Διαφωνούν</c:v>
                </c:pt>
                <c:pt idx="2">
                  <c:v>ΔΞ/ΔΑ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38.6</c:v>
                </c:pt>
                <c:pt idx="1">
                  <c:v>51.3</c:v>
                </c:pt>
                <c:pt idx="2">
                  <c:v>10.1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B54-43DD-990D-9CE0F80C0D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60"/>
      </c:doughnutChart>
      <c:spPr>
        <a:noFill/>
        <a:ln>
          <a:noFill/>
        </a:ln>
        <a:effectLst/>
      </c:spPr>
    </c:plotArea>
    <c:legend>
      <c:legendPos val="r"/>
      <c:overlay val="0"/>
      <c:txPr>
        <a:bodyPr/>
        <a:lstStyle/>
        <a:p>
          <a:pPr>
            <a:defRPr sz="1000">
              <a:solidFill>
                <a:srgbClr val="463A5E"/>
              </a:solidFill>
              <a:latin typeface="Calibri"/>
              <a:cs typeface="Calibri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Πρόθεση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04C-42AB-A40A-7DA9A7838BBE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04C-42AB-A40A-7DA9A7838BBE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C04C-42AB-A40A-7DA9A7838BB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C04C-42AB-A40A-7DA9A7838BBE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C04C-42AB-A40A-7DA9A7838BBE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C04C-42AB-A40A-7DA9A7838BBE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C04C-42AB-A40A-7DA9A7838BBE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C04C-42AB-A40A-7DA9A7838BBE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C04C-42AB-A40A-7DA9A7838BBE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3-C04C-42AB-A40A-7DA9A7838BBE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5-C04C-42AB-A40A-7DA9A7838BBE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7-C04C-42AB-A40A-7DA9A7838BBE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9-C04C-42AB-A40A-7DA9A7838BBE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B-C04C-42AB-A40A-7DA9A7838BBE}"/>
              </c:ext>
            </c:extLst>
          </c:dPt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>
                    <a:solidFill>
                      <a:srgbClr val="2B2140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Sheet1!$A$2:$A$15</c:f>
              <c:strCache>
                <c:ptCount val="14"/>
                <c:pt idx="0">
                  <c:v>Άλλο</c:v>
                </c:pt>
                <c:pt idx="1">
                  <c:v>ΝΙΚΗ</c:v>
                </c:pt>
                <c:pt idx="2">
                  <c:v>Νέα Αριστερά</c:v>
                </c:pt>
                <c:pt idx="3">
                  <c:v>ΣΥΡΙΖΑ Π.Σ.</c:v>
                </c:pt>
                <c:pt idx="4">
                  <c:v>ΔΗΜΟΚΡΑΤΕΣ – Κασσελάκης</c:v>
                </c:pt>
                <c:pt idx="5">
                  <c:v>ΜΕΡΑ 25</c:v>
                </c:pt>
                <c:pt idx="6">
                  <c:v>ΦΩΝΗ ΛΟΓΙΚΗΣ</c:v>
                </c:pt>
                <c:pt idx="7">
                  <c:v>ΠΛΕΥΣΗ ΕΛΕΥΘΕΡΙΑΣ</c:v>
                </c:pt>
                <c:pt idx="8">
                  <c:v>Κ.Κ.Ε.</c:v>
                </c:pt>
                <c:pt idx="9">
                  <c:v>ΕΛΛΗΝΙΚΗ ΛΥΣΗ</c:v>
                </c:pt>
                <c:pt idx="10">
                  <c:v>Ελπίδα για τη Δημοκρατία</c:v>
                </c:pt>
                <c:pt idx="11">
                  <c:v>ΠΑΣΟΚ – ΚΙΝΑΛ</c:v>
                </c:pt>
                <c:pt idx="12">
                  <c:v>ΕΛΑΣ – Αλ. Τσίπρας</c:v>
                </c:pt>
                <c:pt idx="13">
                  <c:v>ΝΕΑ ΔΗΜΟΚΡΑΤΙΑ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1.1000000000000001</c:v>
                </c:pt>
                <c:pt idx="1">
                  <c:v>0.2</c:v>
                </c:pt>
                <c:pt idx="2">
                  <c:v>0.9</c:v>
                </c:pt>
                <c:pt idx="3">
                  <c:v>1.2</c:v>
                </c:pt>
                <c:pt idx="4">
                  <c:v>1.7</c:v>
                </c:pt>
                <c:pt idx="5">
                  <c:v>2.5</c:v>
                </c:pt>
                <c:pt idx="6">
                  <c:v>2.7</c:v>
                </c:pt>
                <c:pt idx="7">
                  <c:v>4.0999999999999996</c:v>
                </c:pt>
                <c:pt idx="8">
                  <c:v>6</c:v>
                </c:pt>
                <c:pt idx="9">
                  <c:v>7.1</c:v>
                </c:pt>
                <c:pt idx="10">
                  <c:v>7.2</c:v>
                </c:pt>
                <c:pt idx="11">
                  <c:v>9.1</c:v>
                </c:pt>
                <c:pt idx="12">
                  <c:v>14.4</c:v>
                </c:pt>
                <c:pt idx="13">
                  <c:v>23.8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C04C-42AB-A40A-7DA9A7838BB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463A5E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28"/>
        </c:scaling>
        <c:delete val="0"/>
        <c:axPos val="b"/>
        <c:majorGridlines>
          <c:spPr>
            <a:ln w="12700" cap="flat">
              <a:solidFill>
                <a:srgbClr val="E4E0E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8A82A0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6E4719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8F96-474B-9E31-3A5690C13470}"/>
              </c:ext>
            </c:extLst>
          </c:dPt>
          <c:dPt>
            <c:idx val="1"/>
            <c:invertIfNegative val="0"/>
            <c:bubble3D val="0"/>
            <c:spPr>
              <a:solidFill>
                <a:srgbClr val="845722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8F96-474B-9E31-3A5690C13470}"/>
              </c:ext>
            </c:extLst>
          </c:dPt>
          <c:dPt>
            <c:idx val="2"/>
            <c:invertIfNegative val="0"/>
            <c:bubble3D val="0"/>
            <c:spPr>
              <a:solidFill>
                <a:srgbClr val="98682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8F96-474B-9E31-3A5690C13470}"/>
              </c:ext>
            </c:extLst>
          </c:dPt>
          <c:dPt>
            <c:idx val="3"/>
            <c:invertIfNegative val="0"/>
            <c:bubble3D val="0"/>
            <c:spPr>
              <a:solidFill>
                <a:srgbClr val="AC792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8F96-474B-9E31-3A5690C13470}"/>
              </c:ext>
            </c:extLst>
          </c:dPt>
          <c:dPt>
            <c:idx val="4"/>
            <c:invertIfNegative val="0"/>
            <c:bubble3D val="0"/>
            <c:spPr>
              <a:solidFill>
                <a:srgbClr val="C08A3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8F96-474B-9E31-3A5690C13470}"/>
              </c:ext>
            </c:extLst>
          </c:dPt>
          <c:dPt>
            <c:idx val="5"/>
            <c:invertIfNegative val="0"/>
            <c:bubble3D val="0"/>
            <c:spPr>
              <a:solidFill>
                <a:srgbClr val="D49B3A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8F96-474B-9E31-3A5690C13470}"/>
              </c:ext>
            </c:extLst>
          </c:dPt>
          <c:dPt>
            <c:idx val="6"/>
            <c:invertIfNegative val="0"/>
            <c:bubble3D val="0"/>
            <c:spPr>
              <a:solidFill>
                <a:srgbClr val="E0A83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D-8F96-474B-9E31-3A5690C13470}"/>
              </c:ext>
            </c:extLst>
          </c:dPt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0" i="0" u="none" strike="noStrike">
                    <a:solidFill>
                      <a:srgbClr val="FFFFFF"/>
                    </a:solidFill>
                    <a:latin typeface="Calibri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ΝΕΑ ΑΡΙΣΤΕΡΑ</c:v>
                </c:pt>
                <c:pt idx="1">
                  <c:v>ΣΥΡΙΖΑ</c:v>
                </c:pt>
                <c:pt idx="2">
                  <c:v>ΔΗΜΟΚΡΑΤΕΣ</c:v>
                </c:pt>
                <c:pt idx="3">
                  <c:v>ΜΕΡΑ 25</c:v>
                </c:pt>
                <c:pt idx="4">
                  <c:v>ΠΛΕΥΣΗ ΕΛ.</c:v>
                </c:pt>
                <c:pt idx="5">
                  <c:v>ΠΑΣΟΚ</c:v>
                </c:pt>
                <c:pt idx="6">
                  <c:v>ΕΛΑΣ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0.9</c:v>
                </c:pt>
                <c:pt idx="1">
                  <c:v>1.2</c:v>
                </c:pt>
                <c:pt idx="2">
                  <c:v>1.7</c:v>
                </c:pt>
                <c:pt idx="3">
                  <c:v>2.5</c:v>
                </c:pt>
                <c:pt idx="4">
                  <c:v>4.0999999999999996</c:v>
                </c:pt>
                <c:pt idx="5">
                  <c:v>9.1</c:v>
                </c:pt>
                <c:pt idx="6">
                  <c:v>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F96-474B-9E31-3A5690C1347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5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C9C1DC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7"/>
        </c:scaling>
        <c:delete val="0"/>
        <c:axPos val="b"/>
        <c:majorGridlines>
          <c:spPr>
            <a:ln w="12700" cap="flat">
              <a:solidFill>
                <a:srgbClr val="3E335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6E6389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781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Το κεντρικό παράδοξο του κύματος: η κοινωνία ζητά αλλαγή αλλά δεν βλέπει ποιος θα την κάνει.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Η παράσταση νίκης είναι διαφορετική μέτρηση από την πρόθεση ψήφου — δηλώνει προσδοκία, όχι πρόθεση.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Το κρίσιμο εύρημα: η σύνθεση της συνεργασίας αλλάζει ριζικά ανάλογα με το ποιος ηγείται.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Η άνοδος της διαφθοράς είναι δομική τάση, όχι αντίδραση σε ένα γεγονός.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2.xml"/><Relationship Id="rId4" Type="http://schemas.openxmlformats.org/officeDocument/2006/relationships/chart" Target="../charts/chart2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B21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6858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MRB HELLAS  ·  ΤΑΣΕΙΣ — </a:t>
            </a:r>
            <a:r>
              <a:rPr lang="el-GR" sz="1200" b="1" kern="0" spc="20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ΙΟΥΛΙΟΣ</a:t>
            </a:r>
            <a:r>
              <a:rPr lang="en-US" sz="1200" b="1" kern="0" spc="20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777240" y="1371600"/>
            <a:ext cx="1060704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46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Η εντολή αλλαγής υπάρχει.</a:t>
            </a:r>
            <a:endParaRPr lang="en-US" sz="4400" dirty="0"/>
          </a:p>
          <a:p>
            <a:pPr marL="0" indent="0">
              <a:lnSpc>
                <a:spcPts val="46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Ο διάδοχος λείπει.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77240" y="3246120"/>
            <a:ext cx="10607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 χάρτης της Κεντροαριστεράς &amp; της Αριστεράς: απόδοση, ατζέντα, αξιοπιστία, συνεργασίες.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ΕΛΑΣ · ΠΑΣΟΚ · ΠΛΕΥΣΗ ΕΛΕΥΘΕΡΙΑΣ · ΜΕΡΑ 25 · ΔΗΜΟΚΡΑΤΕΣ · ΣΥΡΙΖΑ · ΝΕΑ ΑΡΙΣΤΕΡΑ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77240" y="4343400"/>
            <a:ext cx="2377440" cy="1417320"/>
          </a:xfrm>
          <a:prstGeom prst="roundRect">
            <a:avLst>
              <a:gd name="adj" fmla="val 5161"/>
            </a:avLst>
          </a:prstGeom>
          <a:solidFill>
            <a:srgbClr val="3A2E52"/>
          </a:solidFill>
          <a:ln w="12700">
            <a:solidFill>
              <a:srgbClr val="4E417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6" name="Text 4"/>
          <p:cNvSpPr/>
          <p:nvPr/>
        </p:nvSpPr>
        <p:spPr>
          <a:xfrm>
            <a:off x="868680" y="4462272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E0A8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69,6%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868680" y="5029200"/>
            <a:ext cx="2194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θέλουν κυβερνητική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αλλαγή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474720" y="4343400"/>
            <a:ext cx="2377440" cy="1417320"/>
          </a:xfrm>
          <a:prstGeom prst="roundRect">
            <a:avLst>
              <a:gd name="adj" fmla="val 5161"/>
            </a:avLst>
          </a:prstGeom>
          <a:solidFill>
            <a:srgbClr val="3A2E52"/>
          </a:solidFill>
          <a:ln w="12700">
            <a:solidFill>
              <a:srgbClr val="4E417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3566160" y="4462272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E86F5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×2,3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3566160" y="5029200"/>
            <a:ext cx="2194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άνοδος της διαφθοράς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στην ατζέντα από το 2024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172200" y="4343400"/>
            <a:ext cx="2377440" cy="1417320"/>
          </a:xfrm>
          <a:prstGeom prst="roundRect">
            <a:avLst>
              <a:gd name="adj" fmla="val 5161"/>
            </a:avLst>
          </a:prstGeom>
          <a:solidFill>
            <a:srgbClr val="3A2E52"/>
          </a:solidFill>
          <a:ln w="12700">
            <a:solidFill>
              <a:srgbClr val="4E417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2" name="Text 10"/>
          <p:cNvSpPr/>
          <p:nvPr/>
        </p:nvSpPr>
        <p:spPr>
          <a:xfrm>
            <a:off x="6263640" y="4462272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1F7A8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27,9%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6263640" y="5029200"/>
            <a:ext cx="2194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θετική εικόνα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για τη ΝΔ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8869680" y="4343400"/>
            <a:ext cx="2377440" cy="1417320"/>
          </a:xfrm>
          <a:prstGeom prst="roundRect">
            <a:avLst>
              <a:gd name="adj" fmla="val 5161"/>
            </a:avLst>
          </a:prstGeom>
          <a:solidFill>
            <a:srgbClr val="3A2E52"/>
          </a:solidFill>
          <a:ln w="12700">
            <a:solidFill>
              <a:srgbClr val="4E417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5" name="Text 13"/>
          <p:cNvSpPr/>
          <p:nvPr/>
        </p:nvSpPr>
        <p:spPr>
          <a:xfrm>
            <a:off x="8961120" y="4462272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C25B7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46,1%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8961120" y="5029200"/>
            <a:ext cx="2194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όμως περιμένουν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νίκη της ΝΔ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77240" y="6080760"/>
            <a:ext cx="10607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Πανελλαδική έρευνα · n=2.000 · Face-to-face &amp; Web · 24 Ιουν. – 3 Ιουλ. 2026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2B21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1920240"/>
            <a:ext cx="20116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0" b="1" dirty="0">
                <a:solidFill>
                  <a:srgbClr val="E0A8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2926080" y="2148840"/>
            <a:ext cx="8503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Η απόδοση των κομμάτων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2971800" y="3154680"/>
            <a:ext cx="8503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Πού βρίσκονται σήμερα — και γιατί το άθροισμα δεν γίνεται δύναμη.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6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ΠΡΟΘΕΣΗ ΨΗΦΟΥ — ΕΡ.16 / ΠΙΝ. 74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Πού βρίσκονται σήμερα τα κόμματα</a:t>
            </a:r>
            <a:endParaRPr lang="en-US" sz="3000" dirty="0"/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4091412030"/>
              </p:ext>
            </p:extLst>
          </p:nvPr>
        </p:nvGraphicFramePr>
        <p:xfrm>
          <a:off x="548640" y="1600200"/>
          <a:ext cx="7315200" cy="4206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8183880" y="1600200"/>
            <a:ext cx="3474720" cy="1463040"/>
          </a:xfrm>
          <a:prstGeom prst="roundRect">
            <a:avLst>
              <a:gd name="adj" fmla="val 5000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6" name="Text 3"/>
          <p:cNvSpPr/>
          <p:nvPr/>
        </p:nvSpPr>
        <p:spPr>
          <a:xfrm>
            <a:off x="8321040" y="1728216"/>
            <a:ext cx="3200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E0A8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33,9%</a:t>
            </a:r>
            <a:endParaRPr lang="en-US" sz="3400" dirty="0"/>
          </a:p>
        </p:txBody>
      </p:sp>
      <p:sp>
        <p:nvSpPr>
          <p:cNvPr id="7" name="Text 4"/>
          <p:cNvSpPr/>
          <p:nvPr/>
        </p:nvSpPr>
        <p:spPr>
          <a:xfrm>
            <a:off x="8321040" y="2313432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τα 7 κόμματα του χώρου αθροιστικά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(ΕΛΑΣ · ΠΑΣΟΚ · ΠΛΕΥΣΗ · ΜΕΡΑ25 · ΔΗΜΟΚΡΑΤΕΣ · ΣΥΡΙΖΑ · ΝΕΑ ΑΡΙΣΤΕΡΑ)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8183880" y="3246120"/>
            <a:ext cx="3474720" cy="1463040"/>
          </a:xfrm>
          <a:prstGeom prst="roundRect">
            <a:avLst>
              <a:gd name="adj" fmla="val 5000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9" name="Text 6"/>
          <p:cNvSpPr/>
          <p:nvPr/>
        </p:nvSpPr>
        <p:spPr>
          <a:xfrm>
            <a:off x="8321040" y="3374136"/>
            <a:ext cx="3200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F7A8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14,4%</a:t>
            </a:r>
            <a:endParaRPr lang="en-US" sz="3400" dirty="0"/>
          </a:p>
        </p:txBody>
      </p:sp>
      <p:sp>
        <p:nvSpPr>
          <p:cNvPr id="10" name="Text 7"/>
          <p:cNvSpPr/>
          <p:nvPr/>
        </p:nvSpPr>
        <p:spPr>
          <a:xfrm>
            <a:off x="8321040" y="3959352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 μεγαλύτερο επιμέρους κόμμα του χώρου —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9,4 μονάδες πίσω από τη ΝΔ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8183880" y="4892040"/>
            <a:ext cx="3474720" cy="914400"/>
          </a:xfrm>
          <a:prstGeom prst="roundRect">
            <a:avLst>
              <a:gd name="adj" fmla="val 8000"/>
            </a:avLst>
          </a:prstGeom>
          <a:solidFill>
            <a:srgbClr val="2B2140"/>
          </a:solidFill>
          <a:ln w="12700">
            <a:solidFill>
              <a:srgbClr val="2B214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2" name="Text 9"/>
          <p:cNvSpPr/>
          <p:nvPr/>
        </p:nvSpPr>
        <p:spPr>
          <a:xfrm>
            <a:off x="8321040" y="5029200"/>
            <a:ext cx="32004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Καταγεγραμμένη πρόθεση, χωρίς αναγωγή στα έγκυρα. Οι αδιευκρίνιστοι φτάνουν το 18%.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548640" y="6144768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ΕΡ.16 — πρόθεση ψήφου βουλευτικών εκλογών. Η «Ελπίδα για τη Δημοκρατία» (Καρυστιανού) δεν εντάσσεται στον χώρο της Κεντροαριστεράς/Αριστεράς.</a:t>
            </a:r>
            <a:endParaRPr lang="en-US" sz="850" dirty="0"/>
          </a:p>
        </p:txBody>
      </p:sp>
      <p:sp>
        <p:nvSpPr>
          <p:cNvPr id="14" name="Text 11"/>
          <p:cNvSpPr/>
          <p:nvPr/>
        </p:nvSpPr>
        <p:spPr>
          <a:xfrm>
            <a:off x="8412480" y="6355080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MRB ΤΑΣΕΙΣ · </a:t>
            </a:r>
            <a:r>
              <a:rPr lang="el-GR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Ιούλιος</a:t>
            </a: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 · n=2.000 · Αποκλειστικά για DNews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2B21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6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 ΑΡΙΘΜΗΤΙΚΟ ΠΑΡΑΔΟΞΟ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Μεγαλύτερος χώρος, μικρότερα κόμματα</a:t>
            </a:r>
            <a:endParaRPr lang="en-US" sz="30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548640" y="1828800"/>
          <a:ext cx="6583680" cy="384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2"/>
          <p:cNvSpPr/>
          <p:nvPr/>
        </p:nvSpPr>
        <p:spPr>
          <a:xfrm>
            <a:off x="7589520" y="1920240"/>
            <a:ext cx="4023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200" b="1" dirty="0">
                <a:solidFill>
                  <a:srgbClr val="E0A8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33,9%</a:t>
            </a:r>
            <a:endParaRPr lang="en-US" sz="6200" dirty="0"/>
          </a:p>
        </p:txBody>
      </p:sp>
      <p:sp>
        <p:nvSpPr>
          <p:cNvPr id="6" name="Text 3"/>
          <p:cNvSpPr/>
          <p:nvPr/>
        </p:nvSpPr>
        <p:spPr>
          <a:xfrm>
            <a:off x="7635240" y="2926080"/>
            <a:ext cx="4023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τα 7 κόμματα του χώρου αθροιστικά — έναντι 23,8% της ΝΔ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7589520" y="3611880"/>
            <a:ext cx="4069080" cy="2057400"/>
          </a:xfrm>
          <a:prstGeom prst="roundRect">
            <a:avLst>
              <a:gd name="adj" fmla="val 3556"/>
            </a:avLst>
          </a:prstGeom>
          <a:solidFill>
            <a:srgbClr val="3A2E52"/>
          </a:solidFill>
          <a:ln w="12700">
            <a:solidFill>
              <a:srgbClr val="4E417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8" name="Text 5"/>
          <p:cNvSpPr/>
          <p:nvPr/>
        </p:nvSpPr>
        <p:spPr>
          <a:xfrm>
            <a:off x="7863840" y="379476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2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 στοίχημα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7635239" y="4160520"/>
            <a:ext cx="3863771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 χώρος δεν χάνει από έλλειψη ψηφοφόρων — χάνει από διασπορά. Το ζητούμενο δεν είναι νέο κόμμα· είναι συγκέντρωση της υπάρχουσας δυναμικής σε αξιόπιστο πόλο.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548640" y="6144768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9B92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ΕΡ.16 — καταγεγραμμένη πρόθεση ψήφου (χωρίς αναγωγή στα έγκυρα).</a:t>
            </a:r>
            <a:endParaRPr lang="en-US" sz="850" dirty="0"/>
          </a:p>
        </p:txBody>
      </p:sp>
      <p:sp>
        <p:nvSpPr>
          <p:cNvPr id="11" name="Text 8"/>
          <p:cNvSpPr/>
          <p:nvPr/>
        </p:nvSpPr>
        <p:spPr>
          <a:xfrm>
            <a:off x="8412480" y="6355080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9B92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MRB ΤΑΣΕΙΣ · </a:t>
            </a:r>
            <a:r>
              <a:rPr lang="el-GR" sz="850" dirty="0">
                <a:solidFill>
                  <a:srgbClr val="9B92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Ιούλιος</a:t>
            </a:r>
            <a:r>
              <a:rPr lang="en-US" sz="850" dirty="0">
                <a:solidFill>
                  <a:srgbClr val="9B92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 · n=2.000 · Αποκλειστικά για DNews</a:t>
            </a:r>
            <a:endParaRPr lang="en-US" sz="8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6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ΑΥΤΟΤΟΠΟΘΕΤΗΣΗ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207034" y="640080"/>
            <a:ext cx="1176643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Η δεξαμενή υπάρχει — και είναι </a:t>
            </a:r>
            <a:r>
              <a:rPr lang="el-GR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περίπου </a:t>
            </a:r>
            <a:r>
              <a:rPr lang="en-US" sz="3000" b="1" dirty="0" err="1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ισοδύν</a:t>
            </a:r>
            <a:r>
              <a:rPr lang="en-US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αμη της Δεξιάς</a:t>
            </a:r>
            <a:endParaRPr lang="en-US" sz="3000" dirty="0"/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1631971933"/>
              </p:ext>
            </p:extLst>
          </p:nvPr>
        </p:nvGraphicFramePr>
        <p:xfrm>
          <a:off x="548640" y="1737360"/>
          <a:ext cx="7040880" cy="3931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7863840" y="1737360"/>
            <a:ext cx="3794760" cy="1463040"/>
          </a:xfrm>
          <a:prstGeom prst="roundRect">
            <a:avLst>
              <a:gd name="adj" fmla="val 5000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6" name="Text 3"/>
          <p:cNvSpPr/>
          <p:nvPr/>
        </p:nvSpPr>
        <p:spPr>
          <a:xfrm>
            <a:off x="8001000" y="1865376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F7A8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30,6%</a:t>
            </a:r>
            <a:endParaRPr lang="en-US" sz="3400" dirty="0"/>
          </a:p>
        </p:txBody>
      </p:sp>
      <p:sp>
        <p:nvSpPr>
          <p:cNvPr id="7" name="Text 4"/>
          <p:cNvSpPr/>
          <p:nvPr/>
        </p:nvSpPr>
        <p:spPr>
          <a:xfrm>
            <a:off x="8001000" y="2450592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αυτοτοποθετούνται σε Κεντροαριστερά + Αριστερά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7863840" y="3383280"/>
            <a:ext cx="3794760" cy="1463040"/>
          </a:xfrm>
          <a:prstGeom prst="roundRect">
            <a:avLst>
              <a:gd name="adj" fmla="val 5000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9" name="Text 6"/>
          <p:cNvSpPr/>
          <p:nvPr/>
        </p:nvSpPr>
        <p:spPr>
          <a:xfrm>
            <a:off x="8001000" y="3511296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7E93A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28,5%</a:t>
            </a:r>
            <a:endParaRPr lang="en-US" sz="3400" dirty="0"/>
          </a:p>
        </p:txBody>
      </p:sp>
      <p:sp>
        <p:nvSpPr>
          <p:cNvPr id="10" name="Text 7"/>
          <p:cNvSpPr/>
          <p:nvPr/>
        </p:nvSpPr>
        <p:spPr>
          <a:xfrm>
            <a:off x="8001000" y="4096512"/>
            <a:ext cx="3520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αυτοτοποθετούνται σε Δεξιά + Κεντροδεξιά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7781027" y="5143500"/>
            <a:ext cx="425282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Ανάμεσά τους, το Κέντρο (21,6%) είναι το μεγαλύτερο μεμονωμένο τμήμα και παραμένει αδέσμευτο. Εκεί κρίνεται η μεγέθυνση του χώρου.</a:t>
            </a:r>
            <a:endParaRPr lang="en-US" dirty="0"/>
          </a:p>
        </p:txBody>
      </p:sp>
      <p:sp>
        <p:nvSpPr>
          <p:cNvPr id="12" name="Text 9"/>
          <p:cNvSpPr/>
          <p:nvPr/>
        </p:nvSpPr>
        <p:spPr>
          <a:xfrm>
            <a:off x="548640" y="6144768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Πολιτικός χώρος — αυτοτοποθέτηση. Σύνολο ερωτηθέντων (n=2.000).</a:t>
            </a:r>
            <a:endParaRPr lang="en-US" sz="850" dirty="0"/>
          </a:p>
        </p:txBody>
      </p:sp>
      <p:sp>
        <p:nvSpPr>
          <p:cNvPr id="13" name="Text 10"/>
          <p:cNvSpPr/>
          <p:nvPr/>
        </p:nvSpPr>
        <p:spPr>
          <a:xfrm>
            <a:off x="8412480" y="6355080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MRB ΤΑΣΕΙΣ · </a:t>
            </a:r>
            <a:r>
              <a:rPr lang="el-GR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Ιούλιος</a:t>
            </a: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 · n=2.000 · Αποκλειστικά για DNews</a:t>
            </a:r>
            <a:endParaRPr lang="en-US" sz="850" dirty="0"/>
          </a:p>
        </p:txBody>
      </p:sp>
      <p:sp>
        <p:nvSpPr>
          <p:cNvPr id="14" name="Right Brace 13">
            <a:extLst>
              <a:ext uri="{FF2B5EF4-FFF2-40B4-BE49-F238E27FC236}">
                <a16:creationId xmlns:a16="http://schemas.microsoft.com/office/drawing/2014/main" id="{98FA33E8-1782-A91E-CAB6-9DFA5A445253}"/>
              </a:ext>
            </a:extLst>
          </p:cNvPr>
          <p:cNvSpPr/>
          <p:nvPr/>
        </p:nvSpPr>
        <p:spPr>
          <a:xfrm rot="16200000">
            <a:off x="1677838" y="1834837"/>
            <a:ext cx="284673" cy="155275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D639E86-F165-153F-784F-5148345C47EE}"/>
              </a:ext>
            </a:extLst>
          </p:cNvPr>
          <p:cNvSpPr txBox="1"/>
          <p:nvPr/>
        </p:nvSpPr>
        <p:spPr>
          <a:xfrm>
            <a:off x="1397480" y="2022630"/>
            <a:ext cx="96615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28,5%</a:t>
            </a:r>
            <a:endParaRPr lang="el-GR" sz="1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F034865-767D-67B6-A03D-AF139951FD41}"/>
              </a:ext>
            </a:extLst>
          </p:cNvPr>
          <p:cNvSpPr txBox="1"/>
          <p:nvPr/>
        </p:nvSpPr>
        <p:spPr>
          <a:xfrm>
            <a:off x="4233845" y="1719686"/>
            <a:ext cx="96615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30,6%</a:t>
            </a:r>
            <a:endParaRPr lang="el-GR" sz="1200" dirty="0"/>
          </a:p>
        </p:txBody>
      </p:sp>
      <p:sp>
        <p:nvSpPr>
          <p:cNvPr id="20" name="Right Brace 19">
            <a:extLst>
              <a:ext uri="{FF2B5EF4-FFF2-40B4-BE49-F238E27FC236}">
                <a16:creationId xmlns:a16="http://schemas.microsoft.com/office/drawing/2014/main" id="{211C8BD1-CBFA-A9A8-E0F5-F2E72F763365}"/>
              </a:ext>
            </a:extLst>
          </p:cNvPr>
          <p:cNvSpPr/>
          <p:nvPr/>
        </p:nvSpPr>
        <p:spPr>
          <a:xfrm rot="16200000">
            <a:off x="4471072" y="1497124"/>
            <a:ext cx="284673" cy="155275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6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ΕΙΚΟΝΑ ΚΟΜΜΑΤΩΝ ΩΣ ΑΝΤΙΠΟΛΙΤΕΥΣΗ — ΕΡ.28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Το απόθεμα καλής εντύπωσης — και τα εξαντλημένα brands</a:t>
            </a:r>
            <a:endParaRPr lang="en-US" sz="30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548640" y="1737360"/>
          <a:ext cx="7223760" cy="3977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8046720" y="1737360"/>
            <a:ext cx="3611880" cy="1874520"/>
          </a:xfrm>
          <a:prstGeom prst="roundRect">
            <a:avLst>
              <a:gd name="adj" fmla="val 3902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6" name="Text 3"/>
          <p:cNvSpPr/>
          <p:nvPr/>
        </p:nvSpPr>
        <p:spPr>
          <a:xfrm>
            <a:off x="8321040" y="190195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120" dirty="0">
                <a:solidFill>
                  <a:srgbClr val="1F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 κρυμμένο απόθεμα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169215" y="2267712"/>
            <a:ext cx="3443665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ΕΛΑΣ (28,5%) και ΠΛΕΥΣΗ (27,9%) έχουν θετική εικόνα στο επίπεδο της ΝΔ (27,9%) — πολύ πάνω από την εκλογική τους δύναμη. Υπάρχει goodwill που δεν μετατρέπεται σε ψήφο.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8046720" y="3840480"/>
            <a:ext cx="3611880" cy="1874520"/>
          </a:xfrm>
          <a:prstGeom prst="roundRect">
            <a:avLst>
              <a:gd name="adj" fmla="val 3902"/>
            </a:avLst>
          </a:prstGeom>
          <a:solidFill>
            <a:srgbClr val="2B2140"/>
          </a:solidFill>
          <a:ln w="12700">
            <a:solidFill>
              <a:srgbClr val="2B214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9" name="Text 6"/>
          <p:cNvSpPr/>
          <p:nvPr/>
        </p:nvSpPr>
        <p:spPr>
          <a:xfrm>
            <a:off x="8321040" y="400507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12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Τα εξαντλημένα brands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8169215" y="4370832"/>
            <a:ext cx="3329796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ΣΥΡΙΖΑ (14,6%) και ΔΗΜΟΚΡΑΤΕΣ-Κασσελάκης (15,4%) στο κάτω άκρο, με αρνητική εικόνα 80,4% και 77,7%. Τα παλιά οχήματα δεν τραβούν — και τα νέα δεν έχουν ακόμη πείσει.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548640" y="6144768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ΕΡ.28 — γενική εντύπωση για κάθε κόμμα ως αντιπολίτευση. Ποσοστά στο σύνολο ερωτηθέντων. Σύγκριση: ΝΔ 27,9% θετική / 68,8% αρνητική (ΕΡ.26). ⚠ Η Νέα Αριστερά δεν αξιολογήθηκε χωριστά στην ΕΡ.28.</a:t>
            </a:r>
            <a:endParaRPr lang="en-US" sz="850" dirty="0"/>
          </a:p>
        </p:txBody>
      </p:sp>
      <p:sp>
        <p:nvSpPr>
          <p:cNvPr id="12" name="Text 9"/>
          <p:cNvSpPr/>
          <p:nvPr/>
        </p:nvSpPr>
        <p:spPr>
          <a:xfrm>
            <a:off x="8412480" y="6355080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MRB ΤΑΣΕΙΣ · </a:t>
            </a:r>
            <a:r>
              <a:rPr lang="el-GR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Ιούλιος</a:t>
            </a: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 · n=2.000 · Αποκλειστικά για DNews</a:t>
            </a:r>
            <a:endParaRPr lang="en-US" sz="8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6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ΔΕΙΚΤΗΣ ΒΕΒΑΙΟΤΗΤΑΣ ΨΗΦΟΥ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Τα νεότερα κόμματα του χώρου έχουν τις πιο ρευστές βάσεις</a:t>
            </a:r>
            <a:endParaRPr lang="en-US" sz="3000" dirty="0"/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2538489915"/>
              </p:ext>
            </p:extLst>
          </p:nvPr>
        </p:nvGraphicFramePr>
        <p:xfrm>
          <a:off x="548640" y="1737360"/>
          <a:ext cx="7498080" cy="3931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5669280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Σταθμισμένος μέσος όρος βάσει της δύναμης των κομμάτων: 0,84</a:t>
            </a:r>
            <a:endParaRPr lang="en-US" sz="1050" dirty="0"/>
          </a:p>
        </p:txBody>
      </p:sp>
      <p:sp>
        <p:nvSpPr>
          <p:cNvPr id="6" name="Shape 3"/>
          <p:cNvSpPr/>
          <p:nvPr/>
        </p:nvSpPr>
        <p:spPr>
          <a:xfrm>
            <a:off x="8321040" y="1737360"/>
            <a:ext cx="3337560" cy="3931920"/>
          </a:xfrm>
          <a:prstGeom prst="roundRect">
            <a:avLst>
              <a:gd name="adj" fmla="val 2192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7" name="Text 4"/>
          <p:cNvSpPr/>
          <p:nvPr/>
        </p:nvSpPr>
        <p:spPr>
          <a:xfrm>
            <a:off x="8595360" y="1920240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20" dirty="0">
                <a:solidFill>
                  <a:srgbClr val="1F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Τι σημαίνει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8412480" y="2331720"/>
            <a:ext cx="323088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ΕΛΑΣ (0,850) και ΠΑΣΟΚ (0,851) έχουν βάσεις σχεδόν τόσο σταθερές όσο της ΝΔ (0,867).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ΜΕΡΑ 25 (0,769) και ΠΛΕΥΣΗ (0,790) είναι σαφώς κάτω από τον μέσο όρο — οι ψηφοφόροι τους είναι οι πιο διαθέσιμοι για μετακίνηση.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Πρακτικά: αν συντελεστεί σύγκλιση στον χώρο, το πιο κινητό υλικό βρίσκεται στα μικρότερα κόμματα — όχι στα δύο μεγάλα.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548640" y="6144768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ΕΡ.90 — βεβαιότητα ψήφου, ανάλυση στους ψηφοφόρους κάθε κόμματος. Το % ανά επίπεδο βεβαιότητας πολλαπλασιάστηκε με τον αντίστοιχο συντελεστή (5 έως 1) και το άθροισμα διαιρέθηκε με το 500. Οι βάσεις των μικρότερων κομμάτων είναι ενδεικτικές.</a:t>
            </a:r>
            <a:endParaRPr lang="en-US" sz="850" dirty="0"/>
          </a:p>
        </p:txBody>
      </p:sp>
      <p:sp>
        <p:nvSpPr>
          <p:cNvPr id="10" name="Text 7"/>
          <p:cNvSpPr/>
          <p:nvPr/>
        </p:nvSpPr>
        <p:spPr>
          <a:xfrm>
            <a:off x="8412480" y="6355080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MRB ΤΑΣΕΙΣ · </a:t>
            </a:r>
            <a:r>
              <a:rPr lang="el-GR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Ιούλιος</a:t>
            </a: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 · n=2.000 · Αποκλειστικά για DNews</a:t>
            </a:r>
            <a:endParaRPr lang="en-US" sz="85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02015FA-571A-D3E4-D6F1-2695210C30AF}"/>
              </a:ext>
            </a:extLst>
          </p:cNvPr>
          <p:cNvCxnSpPr>
            <a:cxnSpLocks/>
          </p:cNvCxnSpPr>
          <p:nvPr/>
        </p:nvCxnSpPr>
        <p:spPr>
          <a:xfrm>
            <a:off x="2510287" y="3131389"/>
            <a:ext cx="5536433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AE72F19-E4D9-E769-E607-6813B3EE9703}"/>
              </a:ext>
            </a:extLst>
          </p:cNvPr>
          <p:cNvCxnSpPr>
            <a:cxnSpLocks/>
          </p:cNvCxnSpPr>
          <p:nvPr/>
        </p:nvCxnSpPr>
        <p:spPr>
          <a:xfrm>
            <a:off x="2510287" y="1920240"/>
            <a:ext cx="0" cy="342233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2B21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1920240"/>
            <a:ext cx="20116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0" b="1" dirty="0">
                <a:solidFill>
                  <a:srgbClr val="E0A8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2926080" y="2148840"/>
            <a:ext cx="8503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Η ατζέντα &amp; η αξιοπιστία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2971800" y="3154680"/>
            <a:ext cx="8503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Ποια θέματα μετακινούν ψήφο — και ποιος θεωρείται ικανός να τα λύσει.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6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 ΧΑΡΤΗΣ ΤΩΝ ΘΕΜΑΤΩΝ — ΝΕΑ ΑΝΑΛΥΣΗ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Η ακρίβεια δεν μετακινεί ψήφο. Η διαφθορά μετακινεί.</a:t>
            </a:r>
            <a:endParaRPr lang="en-US" sz="3000" dirty="0"/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2412636924"/>
              </p:ext>
            </p:extLst>
          </p:nvPr>
        </p:nvGraphicFramePr>
        <p:xfrm>
          <a:off x="548640" y="1691640"/>
          <a:ext cx="722376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8046720" y="1691640"/>
            <a:ext cx="3611880" cy="1965960"/>
          </a:xfrm>
          <a:prstGeom prst="roundRect">
            <a:avLst>
              <a:gd name="adj" fmla="val 3721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6" name="Text 3"/>
          <p:cNvSpPr/>
          <p:nvPr/>
        </p:nvSpPr>
        <p:spPr>
          <a:xfrm>
            <a:off x="8321040" y="185623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120" dirty="0">
                <a:solidFill>
                  <a:srgbClr val="1F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καθαρή σφήνα</a:t>
            </a:r>
            <a:endParaRPr lang="en-US" dirty="0"/>
          </a:p>
        </p:txBody>
      </p:sp>
      <p:sp>
        <p:nvSpPr>
          <p:cNvPr id="7" name="Text 4"/>
          <p:cNvSpPr/>
          <p:nvPr/>
        </p:nvSpPr>
        <p:spPr>
          <a:xfrm>
            <a:off x="8108830" y="2221992"/>
            <a:ext cx="344194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Στους πολίτες που βάζουν τη διαφθορά στα 3 κορυφαία προβλήματα, ο χώρος συγκεντρώνει 40,4% έναντι 15,3% της ΝΔ. Το μεγαλύτερο άνοιγμα σε ολόκληρη την ατζέντα — και ταυτόχρονα το πρόβλημα που ανεβαίνει.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8046720" y="3840480"/>
            <a:ext cx="3611880" cy="1965960"/>
          </a:xfrm>
          <a:prstGeom prst="roundRect">
            <a:avLst>
              <a:gd name="adj" fmla="val 3721"/>
            </a:avLst>
          </a:prstGeom>
          <a:solidFill>
            <a:srgbClr val="2B2140"/>
          </a:solidFill>
          <a:ln w="12700">
            <a:solidFill>
              <a:srgbClr val="2B214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9" name="Text 6"/>
          <p:cNvSpPr/>
          <p:nvPr/>
        </p:nvSpPr>
        <p:spPr>
          <a:xfrm>
            <a:off x="8321040" y="400507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12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παγίδα</a:t>
            </a:r>
            <a:endParaRPr lang="en-US" dirty="0"/>
          </a:p>
        </p:txBody>
      </p:sp>
      <p:sp>
        <p:nvSpPr>
          <p:cNvPr id="10" name="Text 7"/>
          <p:cNvSpPr/>
          <p:nvPr/>
        </p:nvSpPr>
        <p:spPr>
          <a:xfrm>
            <a:off x="8108830" y="4370832"/>
            <a:ext cx="350405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Στην ακρίβεια — το #1 πρόβλημα της χώρας — η ΝΔ κρατά ακριβώς το μέσο ποσοστό της (23,8%): κυρίαρχο θέμα, πολιτικά ουδέτερο. Στο στεγαστικό ο χώρος είναι απλώς ισοπαλία, ενώ σε μεταναστευτικό, εγκληματικότητα και δημογραφικό χάνει.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548640" y="6144768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Πίν. 74 (ΕΡ.16 × ΕΡ.6): πρόθεση ψήφου στους πολίτες που δηλώνουν κάθε πρόβλημα στα 3 σημαντικότερα. «Χώρος» = ΕΛΑΣ+ΠΑΣΟΚ+ΠΛΕΥΣΗ+ΜΕΡΑ25+ΔΗΜΟΚΡΑΤΕΣ+ΣΥΡΙΖΑ+ΝΕΑ ΑΡΙΣΤΕΡΑ (7 κόμματα). Διαφορά σε ποσοστιαίες μονάδες. Βάσεις: 148–990.</a:t>
            </a:r>
            <a:endParaRPr lang="en-US" sz="850" dirty="0"/>
          </a:p>
        </p:txBody>
      </p:sp>
      <p:sp>
        <p:nvSpPr>
          <p:cNvPr id="12" name="Text 9"/>
          <p:cNvSpPr/>
          <p:nvPr/>
        </p:nvSpPr>
        <p:spPr>
          <a:xfrm>
            <a:off x="8412480" y="6355080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MRB ΤΑΣΕΙΣ · </a:t>
            </a:r>
            <a:r>
              <a:rPr lang="el-GR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Ιούλιος</a:t>
            </a: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 · n=2.000 · Αποκλειστικά για DNews</a:t>
            </a:r>
            <a:endParaRPr lang="en-US" sz="8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6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ΑΞΙΟΠΙΣΤΙΑ ΑΝΑ ΤΟΜΕΑ — ΕΡ.13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Η ΝΔ είναι πρώτη σε κάθε τομέα — ακόμη και στη διαφάνεια</a:t>
            </a:r>
            <a:endParaRPr lang="en-US" sz="3000" dirty="0"/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2025715766"/>
              </p:ext>
            </p:extLst>
          </p:nvPr>
        </p:nvGraphicFramePr>
        <p:xfrm>
          <a:off x="548640" y="1737360"/>
          <a:ext cx="7772400" cy="3931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8595360" y="1737360"/>
            <a:ext cx="3063240" cy="3931920"/>
          </a:xfrm>
          <a:prstGeom prst="roundRect">
            <a:avLst>
              <a:gd name="adj" fmla="val 2388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6" name="Text 3"/>
          <p:cNvSpPr/>
          <p:nvPr/>
        </p:nvSpPr>
        <p:spPr>
          <a:xfrm>
            <a:off x="8823960" y="192024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20" dirty="0">
                <a:solidFill>
                  <a:srgbClr val="1F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 ίδιο παράδοξο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8660921" y="2331720"/>
            <a:ext cx="2997679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Κανένα μεμονωμένο κόμμα του χώρου δεν προηγείται της ΝΔ σε κανέναν από τους 24 τομείς — ούτε στη διαφάνεια (11,9% έναντι 17,6%).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Αθροιστικά όμως ο χώρος προηγείται παντού (π.χ. 30,0% έναντι 17,6% στη διαφάνεια).</a:t>
            </a:r>
            <a:endParaRPr lang="en-US" sz="14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4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Στην ακρίβεια, το «κανένα κόμμα» (19,1%) ξεπερνά ακόμη και τη ΝΔ (18,1%). Το κορυφαίο πρόβλημα της χώρας δεν έχει ιδιοκτήτη.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548640" y="6144768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ΕΡ.13 — «Ποιο πολιτικό κόμμα μπορεί να αντιμετωπίσει καλύτερα κάθε τομέα;» Split sample (n=1.058 και n=942). Εμφανίζονται 6 από τους 24 τομείς. ⚠ Η Νέα Αριστερά ΔΕΝ περιλαμβανόταν στη λίστα απαντήσεων της ΕΡ.13 — το άθροισμα «χώρος» αφορά τα 6 υπόλοιπα κόμματα και υποεκτιμά ελαφρώς τον χώρο.</a:t>
            </a:r>
            <a:endParaRPr lang="en-US" sz="850" dirty="0"/>
          </a:p>
        </p:txBody>
      </p:sp>
      <p:sp>
        <p:nvSpPr>
          <p:cNvPr id="9" name="Text 6"/>
          <p:cNvSpPr/>
          <p:nvPr/>
        </p:nvSpPr>
        <p:spPr>
          <a:xfrm>
            <a:off x="8412480" y="6355080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MRB ΤΑΣΕΙΣ · </a:t>
            </a:r>
            <a:r>
              <a:rPr lang="el-GR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Ιούλιος</a:t>
            </a: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 · n=2.000 · Αποκλειστικά για DNews</a:t>
            </a:r>
            <a:endParaRPr lang="en-US" sz="8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6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ΔΙΑΚΥΒΕΥΜΑ &amp; ΚΡΙΤΗΡΙΑ ΨΗΦΟΥ — ΕΡ.32 / ΕΡ.74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Η αγορά ζητά αποτέλεσμα και ήθος — όχι πρόσωπα</a:t>
            </a:r>
            <a:endParaRPr lang="en-US" sz="30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548640" y="1828800"/>
          <a:ext cx="5394960" cy="3794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1572768"/>
            <a:ext cx="5394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Βασικότερο διακύβευμα των εκλογών (1η + 2η αναφορά)</a:t>
            </a:r>
            <a:endParaRPr lang="en-US" sz="1100" dirty="0"/>
          </a:p>
        </p:txBody>
      </p:sp>
      <p:graphicFrame>
        <p:nvGraphicFramePr>
          <p:cNvPr id="6" name="Chart 1"/>
          <p:cNvGraphicFramePr/>
          <p:nvPr/>
        </p:nvGraphicFramePr>
        <p:xfrm>
          <a:off x="6263640" y="1828800"/>
          <a:ext cx="5394960" cy="3794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 3"/>
          <p:cNvSpPr/>
          <p:nvPr/>
        </p:nvSpPr>
        <p:spPr>
          <a:xfrm>
            <a:off x="6263640" y="1572768"/>
            <a:ext cx="5394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Κριτήριο ψήφου (1η + 2η αναφορά)</a:t>
            </a:r>
            <a:endParaRPr lang="en-US" sz="1100" dirty="0"/>
          </a:p>
        </p:txBody>
      </p:sp>
      <p:sp>
        <p:nvSpPr>
          <p:cNvPr id="8" name="Shape 4"/>
          <p:cNvSpPr/>
          <p:nvPr/>
        </p:nvSpPr>
        <p:spPr>
          <a:xfrm>
            <a:off x="548640" y="5715000"/>
            <a:ext cx="11109960" cy="566928"/>
          </a:xfrm>
          <a:prstGeom prst="roundRect">
            <a:avLst>
              <a:gd name="adj" fmla="val 9677"/>
            </a:avLst>
          </a:prstGeom>
          <a:solidFill>
            <a:srgbClr val="2B2140"/>
          </a:solidFill>
          <a:ln w="12700">
            <a:solidFill>
              <a:srgbClr val="2B214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9" name="Text 5"/>
          <p:cNvSpPr/>
          <p:nvPr/>
        </p:nvSpPr>
        <p:spPr>
          <a:xfrm>
            <a:off x="777240" y="5806440"/>
            <a:ext cx="10652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4E0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Μόλις 17,3% δηλώνουν ότι θα κρίνει το πρόσωπο του αρχηγού — τελευταίο ουσιαστικό κριτήριο. Ο χώρος όμως οργανώνεται γύρω από ηγεσίες, όχι γύρω από απτό αποτέλεσμα και πολιτικό ήθος (28,5%).</a:t>
            </a:r>
            <a:endParaRPr lang="en-US" sz="1200" dirty="0"/>
          </a:p>
        </p:txBody>
      </p:sp>
      <p:sp>
        <p:nvSpPr>
          <p:cNvPr id="10" name="Text 6"/>
          <p:cNvSpPr/>
          <p:nvPr/>
        </p:nvSpPr>
        <p:spPr>
          <a:xfrm>
            <a:off x="548640" y="6382512"/>
            <a:ext cx="11109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ΕΡ.32Α/Β &amp; ΕΡ.74 — πολλαπλές απαντήσεις (έως 2 αναφορές): τα ποσοστά αθροίζουν άνω του 100%. Σύνολο ερωτηθέντων.</a:t>
            </a:r>
            <a:endParaRPr lang="en-US" sz="850" dirty="0"/>
          </a:p>
        </p:txBody>
      </p:sp>
      <p:sp>
        <p:nvSpPr>
          <p:cNvPr id="11" name="Text 7"/>
          <p:cNvSpPr/>
          <p:nvPr/>
        </p:nvSpPr>
        <p:spPr>
          <a:xfrm>
            <a:off x="8412480" y="347472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MRB ΤΑΣΕΙΣ · </a:t>
            </a:r>
            <a:r>
              <a:rPr lang="el-GR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Ιούλιος</a:t>
            </a: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 · n=2.000 · Αποκλειστικά για DNews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6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 ΚΕΝΤΡΙΚΟ ΕΥΡΗΜΑ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l-GR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Το σημερινό περιβάλλον με δύο ποσοστά 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394960" cy="4206240"/>
          </a:xfrm>
          <a:prstGeom prst="roundRect">
            <a:avLst>
              <a:gd name="adj" fmla="val 1739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5" name="Text 3"/>
          <p:cNvSpPr/>
          <p:nvPr/>
        </p:nvSpPr>
        <p:spPr>
          <a:xfrm>
            <a:off x="868680" y="182880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40" dirty="0">
                <a:solidFill>
                  <a:srgbClr val="1F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ΕΝΤΟΛΗ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868680" y="2148840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1F7A8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69,6%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868680" y="3200400"/>
            <a:ext cx="47548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ζητούν κυβερνητική αλλαγή — μόλις 25,8% θεωρούν ότι η ΝΔ αξίζει τρίτη θητεία.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διαφθορά ανεβαίνει στην ατζέντα από 11,</a:t>
            </a:r>
            <a:r>
              <a:rPr lang="el-GR" sz="13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r>
              <a:rPr lang="en-US" sz="13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 (Ιούλ. 2024) </a:t>
            </a:r>
            <a:r>
              <a:rPr lang="en-US" sz="1300" dirty="0" err="1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σε</a:t>
            </a:r>
            <a:r>
              <a:rPr lang="en-US" sz="13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</a:t>
            </a:r>
            <a:r>
              <a:rPr lang="el-GR" sz="13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r>
              <a:rPr lang="en-US" sz="13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</a:t>
            </a:r>
            <a:r>
              <a:rPr lang="el-GR" sz="13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r>
              <a:rPr lang="en-US" sz="13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 σήμερα — και 81,5% τη θεωρούν γενικευμένο πρόβλημα.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60,1% λένε ότι οι αποκαλύψεις για τις Πολεοδομίες μειώνουν πολύ/αρκετά την εμπιστοσύνη τους στη διακυβέρνηση.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263640" y="1600200"/>
            <a:ext cx="5394960" cy="4206240"/>
          </a:xfrm>
          <a:prstGeom prst="roundRect">
            <a:avLst>
              <a:gd name="adj" fmla="val 1739"/>
            </a:avLst>
          </a:prstGeom>
          <a:solidFill>
            <a:srgbClr val="2B2140"/>
          </a:solidFill>
          <a:ln w="12700">
            <a:solidFill>
              <a:srgbClr val="2B214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9" name="Text 7"/>
          <p:cNvSpPr/>
          <p:nvPr/>
        </p:nvSpPr>
        <p:spPr>
          <a:xfrm>
            <a:off x="6583680" y="182880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4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 ΚΕΝΟ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583680" y="2148840"/>
            <a:ext cx="4754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E0A8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46,1%</a:t>
            </a:r>
            <a:endParaRPr lang="en-US" sz="5600" dirty="0"/>
          </a:p>
        </p:txBody>
      </p:sp>
      <p:sp>
        <p:nvSpPr>
          <p:cNvPr id="11" name="Text 9"/>
          <p:cNvSpPr/>
          <p:nvPr/>
        </p:nvSpPr>
        <p:spPr>
          <a:xfrm>
            <a:off x="6583680" y="3200400"/>
            <a:ext cx="47548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περιμένουν ότι θα ξανακερδίσει η ΝΔ — έναντι 9,7% για τον ΕΛΑΣ, το πρώτο κόμμα του χώρου.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44,7% δεν πιστεύουν ότι ο </a:t>
            </a:r>
            <a:r>
              <a:rPr lang="en-US" sz="1300" dirty="0" err="1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χώρος</a:t>
            </a:r>
            <a:r>
              <a:rPr lang="en-US" sz="13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l-GR" sz="13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της Κεντροαριστεράς/ </a:t>
            </a:r>
            <a:r>
              <a:rPr lang="el-GR" sz="1300" dirty="0" err="1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Αριστεράς</a:t>
            </a:r>
            <a:r>
              <a:rPr lang="el-GR" sz="13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3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θα αυξήσει τη δυναμική του (41,4% ναι).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38,6% συμφωνούν ότι «επειδή δεν υπάρχει σοβαρή αντιπολίτευση, η ΝΔ θα ανακάμψει».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48640" y="6144768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Πηγές: ΕΡ.27 (τρίτη θητεία), ΕΡ.6 διαχρονικά &amp; ΕΡ.45/ΕΡ.44 (διαφθορά), ΕΡ.14 (παράσταση νίκης), ΕΡ.30, ΕΡ.31.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8412480" y="6355080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MRB ΤΑΣΕΙΣ · </a:t>
            </a:r>
            <a:r>
              <a:rPr lang="el-GR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Ιούλιος</a:t>
            </a: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 · n=2.000 · Αποκλειστικά για DNews</a:t>
            </a:r>
            <a:endParaRPr lang="en-US" sz="8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2B21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1920240"/>
            <a:ext cx="20116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0" b="1" dirty="0">
                <a:solidFill>
                  <a:srgbClr val="E0A8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2926080" y="2148840"/>
            <a:ext cx="8503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Οι συνεργασίες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2971800" y="3154680"/>
            <a:ext cx="8503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βάση ζητά ενότητα — αλλά «συνεργασία» σημαίνει τρία εντελώς διαφορετικά πράγματα.</a:t>
            </a:r>
            <a:endParaRPr lang="en-US" sz="15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6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ΣΥΝΕΡΓΑΣΙΑ Ή ΑΥΤΟΝΟΜΗ ΠΟΡΕΙΑ;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Η βάση ζητά ενιαίο μέτωπο — και το ζητά έντονα</a:t>
            </a:r>
            <a:endParaRPr lang="en-US" sz="3000" dirty="0"/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2883872542"/>
              </p:ext>
            </p:extLst>
          </p:nvPr>
        </p:nvGraphicFramePr>
        <p:xfrm>
          <a:off x="548640" y="1475117"/>
          <a:ext cx="7589520" cy="4563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8412480" y="1737360"/>
            <a:ext cx="3246120" cy="1965960"/>
          </a:xfrm>
          <a:prstGeom prst="roundRect">
            <a:avLst>
              <a:gd name="adj" fmla="val 3721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6" name="Text 3"/>
          <p:cNvSpPr/>
          <p:nvPr/>
        </p:nvSpPr>
        <p:spPr>
          <a:xfrm>
            <a:off x="8686800" y="190195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120" dirty="0">
                <a:solidFill>
                  <a:srgbClr val="1F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Λαϊκή εντολή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686800" y="2267712"/>
            <a:ext cx="274320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Στην αυτοτοποθετούμενη Κεντροαριστερά, σχεδόν 8 στους 10 (79,5%) ζητούν συνεργασία. Στους ψηφοφόρους ΕΛΑΣ 76,2%.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8412480" y="3886200"/>
            <a:ext cx="3246120" cy="1874520"/>
          </a:xfrm>
          <a:prstGeom prst="roundRect">
            <a:avLst>
              <a:gd name="adj" fmla="val 3902"/>
            </a:avLst>
          </a:prstGeom>
          <a:solidFill>
            <a:srgbClr val="2B2140"/>
          </a:solidFill>
          <a:ln w="12700">
            <a:solidFill>
              <a:srgbClr val="2B2140"/>
            </a:solidFill>
            <a:prstDash val="solid"/>
          </a:ln>
        </p:spPr>
        <p:txBody>
          <a:bodyPr/>
          <a:lstStyle/>
          <a:p>
            <a:endParaRPr lang="el-GR" sz="2000"/>
          </a:p>
        </p:txBody>
      </p:sp>
      <p:sp>
        <p:nvSpPr>
          <p:cNvPr id="9" name="Text 6"/>
          <p:cNvSpPr/>
          <p:nvPr/>
        </p:nvSpPr>
        <p:spPr>
          <a:xfrm>
            <a:off x="8686800" y="405079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12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εξαίρεση: ΠΑΣΟΚ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8540151" y="4416552"/>
            <a:ext cx="3072729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Οι ψηφοφόροι ΠΑΣΟΚ είναι οι πιο «αυτόνομοι» του χώρου (36,4%). Ως θεσμικός πόλος, το κόμμα θέλει να ηγηθεί — όχι να συγχωνευθεί.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548640" y="6144768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«Ποια από τις δύο απόψεις για τα κόμματα της κεντροαριστεράς/αριστεράς σας εκφράζει καλύτερα;» Οι βάσεις των μικρότερων κομμάτων (ΜΕΡΑ 25, ΠΛΕΥΣΗ) είναι ενδεικτικές.</a:t>
            </a:r>
            <a:endParaRPr lang="en-US" sz="850" dirty="0"/>
          </a:p>
        </p:txBody>
      </p:sp>
      <p:sp>
        <p:nvSpPr>
          <p:cNvPr id="12" name="Text 9"/>
          <p:cNvSpPr/>
          <p:nvPr/>
        </p:nvSpPr>
        <p:spPr>
          <a:xfrm>
            <a:off x="8412480" y="6355080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MRB ΤΑΣΕΙΣ · </a:t>
            </a:r>
            <a:r>
              <a:rPr lang="el-GR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Ιούλιος</a:t>
            </a: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 · n=2.000 · Αποκλειστικά για DNews</a:t>
            </a:r>
            <a:endParaRPr lang="en-US" sz="85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2B21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6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ΣΕΝΑΡΙΟ ΔΙΑΚΥΒΕΡΝΗΣΗΣ — ΕΡ.16 / ΕΡ.17 / ΕΡ.18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Το πλαίσιο της ερώτησης αλλάζει τον νικητή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46304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45,1% προτιμούν αυτοδύναμη κυβέρνηση · 43,7% κυβέρνηση συνεργασίας · 11,3% ΔΞ/ΔΑ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1965960"/>
            <a:ext cx="5394960" cy="3794760"/>
          </a:xfrm>
          <a:prstGeom prst="roundRect">
            <a:avLst>
              <a:gd name="adj" fmla="val 1928"/>
            </a:avLst>
          </a:prstGeom>
          <a:solidFill>
            <a:srgbClr val="3A2E52"/>
          </a:solidFill>
          <a:ln w="12700">
            <a:solidFill>
              <a:srgbClr val="4E417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6" name="Text 4"/>
          <p:cNvSpPr/>
          <p:nvPr/>
        </p:nvSpPr>
        <p:spPr>
          <a:xfrm>
            <a:off x="822960" y="2148840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120" dirty="0">
                <a:solidFill>
                  <a:srgbClr val="9B92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ΣΕΝΑΡΙΟ ΑΥΤΟΔΥΝΑΜΙΑΣ</a:t>
            </a:r>
            <a:endParaRPr lang="en-US" sz="1600" dirty="0"/>
          </a:p>
        </p:txBody>
      </p:sp>
      <p:graphicFrame>
        <p:nvGraphicFramePr>
          <p:cNvPr id="7" name="Chart 0"/>
          <p:cNvGraphicFramePr/>
          <p:nvPr>
            <p:extLst>
              <p:ext uri="{D42A27DB-BD31-4B8C-83A1-F6EECF244321}">
                <p14:modId xmlns:p14="http://schemas.microsoft.com/office/powerpoint/2010/main" val="3527799215"/>
              </p:ext>
            </p:extLst>
          </p:nvPr>
        </p:nvGraphicFramePr>
        <p:xfrm>
          <a:off x="777240" y="2514600"/>
          <a:ext cx="4937760" cy="3108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Shape 5"/>
          <p:cNvSpPr/>
          <p:nvPr/>
        </p:nvSpPr>
        <p:spPr>
          <a:xfrm>
            <a:off x="6263640" y="1965960"/>
            <a:ext cx="5394960" cy="3794760"/>
          </a:xfrm>
          <a:prstGeom prst="roundRect">
            <a:avLst>
              <a:gd name="adj" fmla="val 1928"/>
            </a:avLst>
          </a:prstGeom>
          <a:solidFill>
            <a:srgbClr val="3A2E52"/>
          </a:solidFill>
          <a:ln w="19050">
            <a:solidFill>
              <a:srgbClr val="E0A83E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9" name="Text 6"/>
          <p:cNvSpPr/>
          <p:nvPr/>
        </p:nvSpPr>
        <p:spPr>
          <a:xfrm>
            <a:off x="6537960" y="2148840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12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ΣΕΝΑΡΙΟ ΣΥΝΕΡΓΑΣΙΑΣ  ·</a:t>
            </a:r>
            <a:endParaRPr lang="en-US" sz="1600" dirty="0"/>
          </a:p>
        </p:txBody>
      </p:sp>
      <p:graphicFrame>
        <p:nvGraphicFramePr>
          <p:cNvPr id="10" name="Chart 1"/>
          <p:cNvGraphicFramePr/>
          <p:nvPr>
            <p:extLst>
              <p:ext uri="{D42A27DB-BD31-4B8C-83A1-F6EECF244321}">
                <p14:modId xmlns:p14="http://schemas.microsoft.com/office/powerpoint/2010/main" val="1575829326"/>
              </p:ext>
            </p:extLst>
          </p:nvPr>
        </p:nvGraphicFramePr>
        <p:xfrm>
          <a:off x="6492240" y="2514600"/>
          <a:ext cx="4937760" cy="3108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 7"/>
          <p:cNvSpPr/>
          <p:nvPr/>
        </p:nvSpPr>
        <p:spPr>
          <a:xfrm>
            <a:off x="548640" y="6144768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9B92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ΕΡ.17 (όσοι προτιμούν αυτοδυναμία): «Ποιο κόμμα θα θέλατε να σχηματίσει την επόμενη κυβέρνηση;» · ΕΡ.18 (όσοι προτιμούν συνεργασία): «Ποιο κόμμα θα θέλατε να ηγηθεί;» Οι δύο βάσεις είναι διαφορετικοί υποπληθυσμοί — τα ποσοστά δεν συγκρίνονται μεταξύ τους ως πρόθεση ψήφου, αλλά δείχνουν πώς αλλάζει η ιεράρχηση ανάλογα με το πλαίσιο.</a:t>
            </a:r>
            <a:endParaRPr lang="en-US" sz="850" dirty="0"/>
          </a:p>
        </p:txBody>
      </p:sp>
      <p:sp>
        <p:nvSpPr>
          <p:cNvPr id="12" name="Text 8"/>
          <p:cNvSpPr/>
          <p:nvPr/>
        </p:nvSpPr>
        <p:spPr>
          <a:xfrm>
            <a:off x="8412480" y="6355080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9B92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MRB ΤΑΣΕΙΣ · </a:t>
            </a:r>
            <a:r>
              <a:rPr lang="el-GR" sz="850" dirty="0">
                <a:solidFill>
                  <a:srgbClr val="9B92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Ιούλιος</a:t>
            </a:r>
            <a:r>
              <a:rPr lang="en-US" sz="850" dirty="0">
                <a:solidFill>
                  <a:srgbClr val="9B92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 · n=2.000 · Αποκλειστικά για DNews</a:t>
            </a:r>
            <a:endParaRPr lang="en-US" sz="85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6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ΕΠΙΘΥΜΗΤΟΙ ΕΤΑΙΡΟΙ ΑΝΑ ΗΓΕΤΙΚΟ ΚΟΜΜΑ — ΕΡ.19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Ο χώρος γίνεται συνεκτικός μόνο όταν ηγείται </a:t>
            </a:r>
            <a:r>
              <a:rPr lang="el-GR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η</a:t>
            </a:r>
            <a:r>
              <a:rPr lang="en-US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ΕΛΑΣ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72768"/>
            <a:ext cx="3520440" cy="4315968"/>
          </a:xfrm>
          <a:prstGeom prst="roundRect">
            <a:avLst>
              <a:gd name="adj" fmla="val 2078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5" name="Text 3"/>
          <p:cNvSpPr/>
          <p:nvPr/>
        </p:nvSpPr>
        <p:spPr>
          <a:xfrm>
            <a:off x="749808" y="1700784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110" dirty="0">
                <a:solidFill>
                  <a:srgbClr val="2B21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 ΗΓΕΣΙΑ ΕΛΑΣ</a:t>
            </a:r>
            <a:endParaRPr lang="en-US" sz="1150" dirty="0"/>
          </a:p>
        </p:txBody>
      </p:sp>
      <p:sp>
        <p:nvSpPr>
          <p:cNvPr id="6" name="Text 4"/>
          <p:cNvSpPr/>
          <p:nvPr/>
        </p:nvSpPr>
        <p:spPr>
          <a:xfrm>
            <a:off x="749808" y="1947672"/>
            <a:ext cx="3108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n=166 · επί του 19,1%</a:t>
            </a:r>
            <a:endParaRPr lang="en-US" sz="950" dirty="0"/>
          </a:p>
        </p:txBody>
      </p:sp>
      <p:graphicFrame>
        <p:nvGraphicFramePr>
          <p:cNvPr id="7" name="Chart 0"/>
          <p:cNvGraphicFramePr/>
          <p:nvPr>
            <p:extLst>
              <p:ext uri="{D42A27DB-BD31-4B8C-83A1-F6EECF244321}">
                <p14:modId xmlns:p14="http://schemas.microsoft.com/office/powerpoint/2010/main" val="511736884"/>
              </p:ext>
            </p:extLst>
          </p:nvPr>
        </p:nvGraphicFramePr>
        <p:xfrm>
          <a:off x="621792" y="2240280"/>
          <a:ext cx="338328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5"/>
          <p:cNvSpPr/>
          <p:nvPr/>
        </p:nvSpPr>
        <p:spPr>
          <a:xfrm>
            <a:off x="749808" y="4617720"/>
            <a:ext cx="3108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ΕΝΙΑΙΟ ΜΕΤΩΠΟ ΤΟΥ ΧΩΡΟΥ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749808" y="4892040"/>
            <a:ext cx="310896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Όλοι οι επιθυμητοί εταίροι είναι κόμματα του χώρου (+ Ελπίδα). Καθαρό κεντροαριστερό σχήμα — και η Νέα Αριστερά ζητείται από 1 στους 4.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370832" y="1572768"/>
            <a:ext cx="3520440" cy="4315968"/>
          </a:xfrm>
          <a:prstGeom prst="roundRect">
            <a:avLst>
              <a:gd name="adj" fmla="val 2078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1" name="Text 8"/>
          <p:cNvSpPr/>
          <p:nvPr/>
        </p:nvSpPr>
        <p:spPr>
          <a:xfrm>
            <a:off x="4572000" y="1700784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110" dirty="0">
                <a:solidFill>
                  <a:srgbClr val="2B21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 ΗΓΕΣΙΑ ΠΑΣΟΚ</a:t>
            </a:r>
            <a:endParaRPr lang="en-US" sz="1150" dirty="0"/>
          </a:p>
        </p:txBody>
      </p:sp>
      <p:sp>
        <p:nvSpPr>
          <p:cNvPr id="12" name="Text 9"/>
          <p:cNvSpPr/>
          <p:nvPr/>
        </p:nvSpPr>
        <p:spPr>
          <a:xfrm>
            <a:off x="4572000" y="1947672"/>
            <a:ext cx="3108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n=97 · επί του 11,1%</a:t>
            </a:r>
            <a:endParaRPr lang="en-US" sz="950" dirty="0"/>
          </a:p>
        </p:txBody>
      </p:sp>
      <p:graphicFrame>
        <p:nvGraphicFramePr>
          <p:cNvPr id="13" name="Chart 1"/>
          <p:cNvGraphicFramePr/>
          <p:nvPr>
            <p:extLst>
              <p:ext uri="{D42A27DB-BD31-4B8C-83A1-F6EECF244321}">
                <p14:modId xmlns:p14="http://schemas.microsoft.com/office/powerpoint/2010/main" val="3269626593"/>
              </p:ext>
            </p:extLst>
          </p:nvPr>
        </p:nvGraphicFramePr>
        <p:xfrm>
          <a:off x="4443984" y="2240280"/>
          <a:ext cx="338328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Text 10"/>
          <p:cNvSpPr/>
          <p:nvPr/>
        </p:nvSpPr>
        <p:spPr>
          <a:xfrm>
            <a:off x="4572000" y="4617720"/>
            <a:ext cx="3108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1F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ΔΙΠΛΗ ΠΟΡΤΑ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4572000" y="4892040"/>
            <a:ext cx="310896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Στρέφεται αριστερά — αλλά 16,1% θέλουν και τη ΝΔ στο σχήμα. Το ΠΑΣΟΚ παραμένει το μόνο κόμμα του χώρου με ανοιχτή δίοδο προς την κυβέρνηση.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8193024" y="1572768"/>
            <a:ext cx="3520440" cy="4315968"/>
          </a:xfrm>
          <a:prstGeom prst="roundRect">
            <a:avLst>
              <a:gd name="adj" fmla="val 2078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7" name="Text 13"/>
          <p:cNvSpPr/>
          <p:nvPr/>
        </p:nvSpPr>
        <p:spPr>
          <a:xfrm>
            <a:off x="8394192" y="1700784"/>
            <a:ext cx="3108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kern="0" spc="110" dirty="0">
                <a:solidFill>
                  <a:srgbClr val="2B21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ΜΕ ΗΓΕΣΙΑ ΕΛΠΙΔΑΣ</a:t>
            </a:r>
            <a:endParaRPr lang="en-US" sz="1150" dirty="0"/>
          </a:p>
        </p:txBody>
      </p:sp>
      <p:sp>
        <p:nvSpPr>
          <p:cNvPr id="18" name="Text 14"/>
          <p:cNvSpPr/>
          <p:nvPr/>
        </p:nvSpPr>
        <p:spPr>
          <a:xfrm>
            <a:off x="8394192" y="1947672"/>
            <a:ext cx="31089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n=92 · επί του 10,5%</a:t>
            </a:r>
            <a:endParaRPr lang="en-US" sz="950" dirty="0"/>
          </a:p>
        </p:txBody>
      </p:sp>
      <p:graphicFrame>
        <p:nvGraphicFramePr>
          <p:cNvPr id="19" name="Chart 2"/>
          <p:cNvGraphicFramePr/>
          <p:nvPr>
            <p:extLst>
              <p:ext uri="{D42A27DB-BD31-4B8C-83A1-F6EECF244321}">
                <p14:modId xmlns:p14="http://schemas.microsoft.com/office/powerpoint/2010/main" val="3288851532"/>
              </p:ext>
            </p:extLst>
          </p:nvPr>
        </p:nvGraphicFramePr>
        <p:xfrm>
          <a:off x="8266176" y="2240280"/>
          <a:ext cx="3383280" cy="2331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0" name="Text 15"/>
          <p:cNvSpPr/>
          <p:nvPr/>
        </p:nvSpPr>
        <p:spPr>
          <a:xfrm>
            <a:off x="8394192" y="4617720"/>
            <a:ext cx="3108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E8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ΑΝΤΙΣΥΣΤΗΜΙΚΗ ΔΙΑΓΩΝΙΟΣ</a:t>
            </a:r>
            <a:endParaRPr lang="en-US" sz="1400" dirty="0"/>
          </a:p>
        </p:txBody>
      </p:sp>
      <p:sp>
        <p:nvSpPr>
          <p:cNvPr id="21" name="Text 16"/>
          <p:cNvSpPr/>
          <p:nvPr/>
        </p:nvSpPr>
        <p:spPr>
          <a:xfrm>
            <a:off x="8394192" y="4892040"/>
            <a:ext cx="3108960" cy="896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Ελληνική Λύση, η ΝΙΚΗ και η Φωνή Λογικής μπαίνουν στο σχήμα. Δεν είναι κεντροαριστερή συνεργασία — είναι αντισυστημικός συνασπισμός.</a:t>
            </a:r>
            <a:endParaRPr lang="en-US" sz="1200" dirty="0"/>
          </a:p>
        </p:txBody>
      </p:sp>
      <p:sp>
        <p:nvSpPr>
          <p:cNvPr id="22" name="Text 17"/>
          <p:cNvSpPr/>
          <p:nvPr/>
        </p:nvSpPr>
        <p:spPr>
          <a:xfrm>
            <a:off x="548640" y="6144768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ΕΡ.19 — «Και με ποιο/ποια κόμματα θα θέλατε να συνεργαστεί για να σχηματιστεί κυβέρνηση;» Βάση: όσοι επιθυμούν κυβέρνηση συνεργασίας με το αντίστοιχο ηγετικό κόμμα. Πολλαπλές απαντήσεις. ⚠ Βάσεις 92–166: ενδεικτικές — οι τάσεις είναι σαφείς, τα επιμέρους ποσοστά όχι ακριβή. Το ηγετικό κόμμα δεν περιλαμβάνεται στη λίστα εταίρων του.</a:t>
            </a:r>
            <a:endParaRPr lang="en-US" sz="850" dirty="0"/>
          </a:p>
        </p:txBody>
      </p:sp>
      <p:sp>
        <p:nvSpPr>
          <p:cNvPr id="23" name="Text 18"/>
          <p:cNvSpPr/>
          <p:nvPr/>
        </p:nvSpPr>
        <p:spPr>
          <a:xfrm>
            <a:off x="8412480" y="6355080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MRB ΤΑΣΕΙΣ · </a:t>
            </a:r>
            <a:r>
              <a:rPr lang="el-GR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Ιούλιος</a:t>
            </a: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 · n=2.000 · Αποκλειστικά για DNews</a:t>
            </a:r>
            <a:endParaRPr lang="en-US" sz="85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6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OPPORTUNITIES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Πέντε ευκαιρίες, αγκυρωμένες στα δεδομένα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11109960" cy="804672"/>
          </a:xfrm>
          <a:prstGeom prst="roundRect">
            <a:avLst>
              <a:gd name="adj" fmla="val 6818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5" name="Shape 3"/>
          <p:cNvSpPr/>
          <p:nvPr/>
        </p:nvSpPr>
        <p:spPr>
          <a:xfrm>
            <a:off x="713232" y="1783080"/>
            <a:ext cx="438912" cy="438912"/>
          </a:xfrm>
          <a:prstGeom prst="ellipse">
            <a:avLst/>
          </a:prstGeom>
          <a:solidFill>
            <a:srgbClr val="1F7A8C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6" name="Text 4"/>
          <p:cNvSpPr/>
          <p:nvPr/>
        </p:nvSpPr>
        <p:spPr>
          <a:xfrm>
            <a:off x="713232" y="1847088"/>
            <a:ext cx="4389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325880" y="1700784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Δεξαμενή μεγαλύτερη της ΝΔ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25880" y="1993392"/>
            <a:ext cx="10149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33,9% αθροιστικά τα 7 κόμματα και 30,6% αυτοτοποθέτηση στην Κεντροαριστερά/Αριστερά — το ταβάνι του χώρου υπερβαίνει τη ΝΔ (23,8%).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548640" y="2514600"/>
            <a:ext cx="11109960" cy="804672"/>
          </a:xfrm>
          <a:prstGeom prst="roundRect">
            <a:avLst>
              <a:gd name="adj" fmla="val 6818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0" name="Shape 8"/>
          <p:cNvSpPr/>
          <p:nvPr/>
        </p:nvSpPr>
        <p:spPr>
          <a:xfrm>
            <a:off x="713232" y="2697480"/>
            <a:ext cx="438912" cy="438912"/>
          </a:xfrm>
          <a:prstGeom prst="ellipse">
            <a:avLst/>
          </a:prstGeom>
          <a:solidFill>
            <a:srgbClr val="E86F51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1" name="Text 9"/>
          <p:cNvSpPr/>
          <p:nvPr/>
        </p:nvSpPr>
        <p:spPr>
          <a:xfrm>
            <a:off x="713232" y="2761488"/>
            <a:ext cx="4389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25880" y="2615184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Η διαφθορά: σφήνα σε άνοδο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325880" y="2907792"/>
            <a:ext cx="10149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Ανεβαίνει από 11,</a:t>
            </a:r>
            <a:r>
              <a:rPr lang="el-GR" sz="115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r>
              <a:rPr lang="en-US" sz="115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 (2024) </a:t>
            </a:r>
            <a:r>
              <a:rPr lang="en-US" sz="1150" dirty="0" err="1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σε</a:t>
            </a:r>
            <a:r>
              <a:rPr lang="en-US" sz="115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</a:t>
            </a:r>
            <a:r>
              <a:rPr lang="el-GR" sz="115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r>
              <a:rPr lang="en-US" sz="115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</a:t>
            </a:r>
            <a:r>
              <a:rPr lang="el-GR" sz="115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r>
              <a:rPr lang="en-US" sz="115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 στην ατζέντα — το μόνο πρόβλημα με σταθερή άνοδο. Και στους πολίτες που τη δηλώνουν, ο χώρος παίρνει 40,4% έναντι 15,3% της ΝΔ.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548640" y="3429000"/>
            <a:ext cx="11109960" cy="804672"/>
          </a:xfrm>
          <a:prstGeom prst="roundRect">
            <a:avLst>
              <a:gd name="adj" fmla="val 6818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5" name="Shape 13"/>
          <p:cNvSpPr/>
          <p:nvPr/>
        </p:nvSpPr>
        <p:spPr>
          <a:xfrm>
            <a:off x="713232" y="3611880"/>
            <a:ext cx="438912" cy="438912"/>
          </a:xfrm>
          <a:prstGeom prst="ellipse">
            <a:avLst/>
          </a:prstGeom>
          <a:solidFill>
            <a:srgbClr val="E0A83E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6" name="Text 14"/>
          <p:cNvSpPr/>
          <p:nvPr/>
        </p:nvSpPr>
        <p:spPr>
          <a:xfrm>
            <a:off x="713232" y="3675888"/>
            <a:ext cx="4389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325880" y="3529584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Απόθεμα καλής εικόνας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325880" y="3822192"/>
            <a:ext cx="10149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ΕΛΑΣ (28,5%) και ΠΛΕΥΣΗ (27,9%) έχουν θετική εικόνα στο επίπεδο της ΝΔ (27,9%) — goodwill πολύ πάνω από την εκλογική τους δύναμη.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548640" y="4343400"/>
            <a:ext cx="11109960" cy="804672"/>
          </a:xfrm>
          <a:prstGeom prst="roundRect">
            <a:avLst>
              <a:gd name="adj" fmla="val 6818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0" name="Shape 18"/>
          <p:cNvSpPr/>
          <p:nvPr/>
        </p:nvSpPr>
        <p:spPr>
          <a:xfrm>
            <a:off x="713232" y="4526280"/>
            <a:ext cx="438912" cy="438912"/>
          </a:xfrm>
          <a:prstGeom prst="ellipse">
            <a:avLst/>
          </a:prstGeom>
          <a:solidFill>
            <a:srgbClr val="C25B72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21" name="Text 19"/>
          <p:cNvSpPr/>
          <p:nvPr/>
        </p:nvSpPr>
        <p:spPr>
          <a:xfrm>
            <a:off x="713232" y="4590288"/>
            <a:ext cx="4389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325880" y="4443984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Έτοιμο σχήμα με ηγεσία ΕΛΑΣ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325880" y="4736592"/>
            <a:ext cx="10149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56,6% ζητούν συνεργασία (79,5% στην Κεντροαριστερά) — και όσοι θέλουν ηγεσία ΕΛΑΣ ζητούν αποκλειστικά κόμματα του χώρου ως εταίρους. Το σχήμα υπάρχει ήδη στο μυαλό της βάσης.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548640" y="5257800"/>
            <a:ext cx="11109960" cy="804672"/>
          </a:xfrm>
          <a:prstGeom prst="roundRect">
            <a:avLst>
              <a:gd name="adj" fmla="val 6818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5" name="Shape 23"/>
          <p:cNvSpPr/>
          <p:nvPr/>
        </p:nvSpPr>
        <p:spPr>
          <a:xfrm>
            <a:off x="713232" y="5440680"/>
            <a:ext cx="438912" cy="438912"/>
          </a:xfrm>
          <a:prstGeom prst="ellipse">
            <a:avLst/>
          </a:prstGeom>
          <a:solidFill>
            <a:srgbClr val="463A5E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26" name="Text 24"/>
          <p:cNvSpPr/>
          <p:nvPr/>
        </p:nvSpPr>
        <p:spPr>
          <a:xfrm>
            <a:off x="713232" y="5504688"/>
            <a:ext cx="43891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1325880" y="5358384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Διεκδικήσιμο Κέντρο (21,6%)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325880" y="5650992"/>
            <a:ext cx="10149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 μεγαλύτερο μεμονωμένο τμήμα αυτοτοποθέτησης, αδέσμευτο — και 61,9% εκεί ζητούν συνεργασία των κομμάτων του χώρου. Η Νέα Αριστερά, στο 0,9%, ζητείται ως εταίρος από 25,2% όσων θέλουν ηγεσία ΕΛΑΣ.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548640" y="6144768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Πηγές: ΕΡ.16, πολιτικός χώρος, ΕΡ.6 (διαχρονικά), Πίν. 74 (ΕΡ.16×ΕΡ.6), ΕΡ.28/ΕΡ.26, ΕΡ.19.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8412480" y="6355080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MRB ΤΑΣΕΙΣ · </a:t>
            </a:r>
            <a:r>
              <a:rPr lang="el-GR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Ιούλιος</a:t>
            </a: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 · n=2.000 · Αποκλειστικά για DNews</a:t>
            </a:r>
            <a:endParaRPr lang="en-US" sz="85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2B21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6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THREATS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Τέσσερις δομικοί κίνδυνοι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11109960" cy="960120"/>
          </a:xfrm>
          <a:prstGeom prst="roundRect">
            <a:avLst>
              <a:gd name="adj" fmla="val 5714"/>
            </a:avLst>
          </a:prstGeom>
          <a:solidFill>
            <a:srgbClr val="3A2E52"/>
          </a:solidFill>
          <a:ln w="12700">
            <a:solidFill>
              <a:srgbClr val="4E417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5" name="Shape 3"/>
          <p:cNvSpPr/>
          <p:nvPr/>
        </p:nvSpPr>
        <p:spPr>
          <a:xfrm>
            <a:off x="731520" y="1947672"/>
            <a:ext cx="457200" cy="457200"/>
          </a:xfrm>
          <a:prstGeom prst="ellipse">
            <a:avLst/>
          </a:prstGeom>
          <a:solidFill>
            <a:srgbClr val="E0A83E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371600" y="1819656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Το φράγμα της προσδοκίας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371600" y="21488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46,1% περιμένουν νίκη ΝΔ έναντι 9,7% για τον ΕΛΑΣ. 44,7% δεν πιστεύουν ότι ο χώρος θα ανέβει. Η προσδοκία ήττας αποθαρρύνει την κινητοποίηση.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48640" y="2788920"/>
            <a:ext cx="11109960" cy="960120"/>
          </a:xfrm>
          <a:prstGeom prst="roundRect">
            <a:avLst>
              <a:gd name="adj" fmla="val 5714"/>
            </a:avLst>
          </a:prstGeom>
          <a:solidFill>
            <a:srgbClr val="3A2E52"/>
          </a:solidFill>
          <a:ln w="12700">
            <a:solidFill>
              <a:srgbClr val="4E417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0" name="Shape 8"/>
          <p:cNvSpPr/>
          <p:nvPr/>
        </p:nvSpPr>
        <p:spPr>
          <a:xfrm>
            <a:off x="731520" y="3044952"/>
            <a:ext cx="457200" cy="457200"/>
          </a:xfrm>
          <a:prstGeom prst="ellipse">
            <a:avLst/>
          </a:prstGeom>
          <a:solidFill>
            <a:srgbClr val="E86F51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1" name="Text 9"/>
          <p:cNvSpPr/>
          <p:nvPr/>
        </p:nvSpPr>
        <p:spPr>
          <a:xfrm>
            <a:off x="731520" y="3108960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1371600" y="2916936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Έλλειμμα αξιοπιστίας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371600" y="324612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Κανένα κόμμα του χώρου δεν προηγείται της ΝΔ σε κανέναν από τους 24 τομείς — ούτε στη διαφάνεια (11,9% έναντι 17,6%). Η εντολή αλλαγής δεν βρίσκει παραλήπτη.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48640" y="3886200"/>
            <a:ext cx="11109960" cy="960120"/>
          </a:xfrm>
          <a:prstGeom prst="roundRect">
            <a:avLst>
              <a:gd name="adj" fmla="val 5714"/>
            </a:avLst>
          </a:prstGeom>
          <a:solidFill>
            <a:srgbClr val="3A2E52"/>
          </a:solidFill>
          <a:ln w="12700">
            <a:solidFill>
              <a:srgbClr val="4E417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5" name="Shape 13"/>
          <p:cNvSpPr/>
          <p:nvPr/>
        </p:nvSpPr>
        <p:spPr>
          <a:xfrm>
            <a:off x="731520" y="4142232"/>
            <a:ext cx="457200" cy="457200"/>
          </a:xfrm>
          <a:prstGeom prst="ellipse">
            <a:avLst/>
          </a:prstGeom>
          <a:solidFill>
            <a:srgbClr val="C25B72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16" name="Text 14"/>
          <p:cNvSpPr/>
          <p:nvPr/>
        </p:nvSpPr>
        <p:spPr>
          <a:xfrm>
            <a:off x="731520" y="4206240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1371600" y="4014216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Κατακερματισμός &amp; γενεακή διάσπαση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371600" y="434340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 μεγαλύτερο κόμμα στο 14,4%, 9,4 μονάδες πίσω από τη ΝΔ — και ο χώρος σπασμένος σε 7 φορείς. ΕΛΑΣ/ΠΑΣΟΚ στους 60+, ΠΛΕΥΣΗ/ΜΕΡΑ25 στους νέους. Καμία κοινή στέγη.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548640" y="4983480"/>
            <a:ext cx="11109960" cy="960120"/>
          </a:xfrm>
          <a:prstGeom prst="roundRect">
            <a:avLst>
              <a:gd name="adj" fmla="val 5714"/>
            </a:avLst>
          </a:prstGeom>
          <a:solidFill>
            <a:srgbClr val="3A2E52"/>
          </a:solidFill>
          <a:ln w="12700">
            <a:solidFill>
              <a:srgbClr val="4E417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20" name="Shape 18"/>
          <p:cNvSpPr/>
          <p:nvPr/>
        </p:nvSpPr>
        <p:spPr>
          <a:xfrm>
            <a:off x="731520" y="5239512"/>
            <a:ext cx="457200" cy="457200"/>
          </a:xfrm>
          <a:prstGeom prst="ellipse">
            <a:avLst/>
          </a:prstGeom>
          <a:solidFill>
            <a:srgbClr val="9FC0C9"/>
          </a:solidFill>
          <a:ln/>
        </p:spPr>
        <p:txBody>
          <a:bodyPr/>
          <a:lstStyle/>
          <a:p>
            <a:endParaRPr lang="el-GR"/>
          </a:p>
        </p:txBody>
      </p:sp>
      <p:sp>
        <p:nvSpPr>
          <p:cNvPr id="21" name="Text 19"/>
          <p:cNvSpPr/>
          <p:nvPr/>
        </p:nvSpPr>
        <p:spPr>
          <a:xfrm>
            <a:off x="731520" y="5303520"/>
            <a:ext cx="4572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1371600" y="5111496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Η συνεργασία εξαρτάται από το ποιος ηγείται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371600" y="544068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Μόνο υπό ηγεσία ΕΛΑΣ το σχήμα είναι κεντροαριστερό. Με ΠΑΣΟΚ ανοίγει προς ΝΔ (16,1%)· με Ελπίδα μετατρέπεται σε αντισυστημική διαγώνιο (Ελλ. Λύση 15,2%, ΝΙΚΗ 11,5%). Δεν υπάρχει ένα, αλλά τρία διαφορετικά «μέτωπα».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48640" y="6144768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9B92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Πηγές: ΕΡ.14, ΕΡ.30, ΕΡ.13, ΕΡ.16, ΕΡ.28, ΕΡ.19.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8412480" y="6355080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9B92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MRB ΤΑΣΕΙΣ · </a:t>
            </a:r>
            <a:r>
              <a:rPr lang="el-GR" sz="850" dirty="0">
                <a:solidFill>
                  <a:srgbClr val="9B92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Ιούλιος</a:t>
            </a:r>
            <a:r>
              <a:rPr lang="en-US" sz="850" dirty="0">
                <a:solidFill>
                  <a:srgbClr val="9B92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 · n=2.000 · Αποκλειστικά για DNews</a:t>
            </a:r>
            <a:endParaRPr lang="en-US" sz="85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6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ΣΥΝΘΕΣΗ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Η εντολή αλλαγής ψάχνει παραλήπτη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91640"/>
            <a:ext cx="5394960" cy="1554480"/>
          </a:xfrm>
          <a:prstGeom prst="roundRect">
            <a:avLst>
              <a:gd name="adj" fmla="val 4706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5" name="Text 3"/>
          <p:cNvSpPr/>
          <p:nvPr/>
        </p:nvSpPr>
        <p:spPr>
          <a:xfrm>
            <a:off x="822960" y="1856232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130" dirty="0">
                <a:solidFill>
                  <a:srgbClr val="1F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ΕΝΤΟΛΗ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12475" y="2194560"/>
            <a:ext cx="5253487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69,6% ζητούν </a:t>
            </a:r>
            <a:r>
              <a:rPr lang="en-US" sz="1600" dirty="0" err="1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κυ</a:t>
            </a:r>
            <a:r>
              <a:rPr lang="en-US" sz="16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βερνητική αλλαγή</a:t>
            </a:r>
            <a:r>
              <a:rPr lang="el-GR" sz="16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</a:t>
            </a:r>
            <a:r>
              <a:rPr lang="en-US" sz="16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η διαφθορά στην ατζέντα ×2,3 από το 2024 · θετική εικόνα ΝΔ μόλις 27,9%.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6263640" y="1691640"/>
            <a:ext cx="5394960" cy="1554480"/>
          </a:xfrm>
          <a:prstGeom prst="roundRect">
            <a:avLst>
              <a:gd name="adj" fmla="val 4706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8" name="Text 6"/>
          <p:cNvSpPr/>
          <p:nvPr/>
        </p:nvSpPr>
        <p:spPr>
          <a:xfrm>
            <a:off x="6537960" y="1856232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130" dirty="0">
                <a:solidFill>
                  <a:srgbClr val="E8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 ΚΕΝΟ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327475" y="2194560"/>
            <a:ext cx="5253487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46,1% όμως περιμένουν νίκη ΝΔ · καμία μονοκομματική υπεροχή του χώρου σε κανέναν από τους 24 τομείς.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48640" y="3474720"/>
            <a:ext cx="5394960" cy="1554480"/>
          </a:xfrm>
          <a:prstGeom prst="roundRect">
            <a:avLst>
              <a:gd name="adj" fmla="val 4706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1" name="Text 9"/>
          <p:cNvSpPr/>
          <p:nvPr/>
        </p:nvSpPr>
        <p:spPr>
          <a:xfrm>
            <a:off x="822960" y="3639312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13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ΣΦΗΝΑ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12475" y="3977640"/>
            <a:ext cx="5253487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διαφθορά ανεβαίνει στην ατζέντα (11,</a:t>
            </a:r>
            <a:r>
              <a:rPr lang="el-GR" sz="16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r>
              <a:rPr lang="en-US" sz="16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 → 2</a:t>
            </a:r>
            <a:r>
              <a:rPr lang="el-GR" sz="16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r>
              <a:rPr lang="en-US" sz="16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</a:t>
            </a:r>
            <a:r>
              <a:rPr lang="el-GR" sz="16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r>
              <a:rPr lang="en-US" sz="16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 σε δύο χρόνια) ενώ η ακρίβεια υποχωρεί — και μετακινεί ψήφο: +25,1 μονάδες υπέρ του χώρου έναντι +10,5 στην ακρίβεια.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263640" y="3474720"/>
            <a:ext cx="5394960" cy="1554480"/>
          </a:xfrm>
          <a:prstGeom prst="roundRect">
            <a:avLst>
              <a:gd name="adj" fmla="val 4706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4" name="Text 12"/>
          <p:cNvSpPr/>
          <p:nvPr/>
        </p:nvSpPr>
        <p:spPr>
          <a:xfrm>
            <a:off x="6537960" y="3639312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130" dirty="0">
                <a:solidFill>
                  <a:srgbClr val="C25B7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ΛΥΣΗ ΠΟΥ ΖΗΤΑ Η ΒΑΣΗ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327475" y="3977640"/>
            <a:ext cx="5253487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56,6% ζητούν συνεργασία και στο σενάριο αυτό ο ΕΛΑΣ προηγείται (19,1%, ΝΔ 9,5%). Αλλά συνεκτικό κεντροαριστερό σχήμα προκύπτει μόνο με ηγεσία ΕΛΑΣ.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548640" y="5349240"/>
            <a:ext cx="11109960" cy="868680"/>
          </a:xfrm>
          <a:prstGeom prst="roundRect">
            <a:avLst>
              <a:gd name="adj" fmla="val 6316"/>
            </a:avLst>
          </a:prstGeom>
          <a:solidFill>
            <a:srgbClr val="2B2140"/>
          </a:solidFill>
          <a:ln w="12700">
            <a:solidFill>
              <a:srgbClr val="2B214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7" name="Text 15"/>
          <p:cNvSpPr/>
          <p:nvPr/>
        </p:nvSpPr>
        <p:spPr>
          <a:xfrm>
            <a:off x="822960" y="546811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3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ΓΩΝΙΑ ΔΗΜΟΣΙΕΥΜΑΤΟΣ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22960" y="5760720"/>
            <a:ext cx="10561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E4E0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«7 στους 10 θέλουν αλλαγή — και 5 στους 10 περιμένουν να ξανακερδίσει η ΝΔ. Η έρευνα της MRB για το κενό της Κεντροαριστεράς και τα τρία διαφορετικά μέτωπα που κρύβονται πίσω από τη λέξη “συνεργασία”.»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0" y="6355080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MRB ΤΑΣΕΙΣ · </a:t>
            </a:r>
            <a:r>
              <a:rPr lang="el-GR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Ιούλιος</a:t>
            </a: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 · n=2.000 · Αποκλειστικά για DNews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B21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1920240"/>
            <a:ext cx="20116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0" b="1" dirty="0">
                <a:solidFill>
                  <a:srgbClr val="E0A8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2926080" y="2148840"/>
            <a:ext cx="8503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Η εντολή αλλαγής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2971800" y="3154680"/>
            <a:ext cx="8503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Πόσο ισχυρή είναι η απαίτηση για αλλαγή — και πώς η διαφθορά ανέβηκε στην ατζέντα.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6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ΤΡΙΤΗ ΘΗΤΕΙΑ ΚΑΙ ΕΙΚΟΝΑ ΚΥΒΕΡΝΗΣΗΣ — ΕΡ.27 / ΕΡ.26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l-GR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Αίτημα </a:t>
            </a:r>
            <a:r>
              <a:rPr lang="en-US" sz="3000" b="1" dirty="0" err="1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κυ</a:t>
            </a:r>
            <a:r>
              <a:rPr lang="en-US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β</a:t>
            </a:r>
            <a:r>
              <a:rPr lang="el-GR" sz="3000" b="1" dirty="0" err="1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ερνητικής</a:t>
            </a:r>
            <a:r>
              <a:rPr lang="el-GR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 Αλλαγής </a:t>
            </a:r>
            <a:endParaRPr lang="en-US" sz="30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548640" y="1600200"/>
          <a:ext cx="6675120" cy="3931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7543800" y="1600200"/>
            <a:ext cx="2011680" cy="1508760"/>
          </a:xfrm>
          <a:prstGeom prst="roundRect">
            <a:avLst>
              <a:gd name="adj" fmla="val 4848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6" name="Text 3"/>
          <p:cNvSpPr/>
          <p:nvPr/>
        </p:nvSpPr>
        <p:spPr>
          <a:xfrm>
            <a:off x="7680960" y="1728216"/>
            <a:ext cx="17373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E86F5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69,6%</a:t>
            </a:r>
            <a:endParaRPr lang="en-US" sz="3400" dirty="0"/>
          </a:p>
        </p:txBody>
      </p:sp>
      <p:sp>
        <p:nvSpPr>
          <p:cNvPr id="7" name="Text 4"/>
          <p:cNvSpPr/>
          <p:nvPr/>
        </p:nvSpPr>
        <p:spPr>
          <a:xfrm>
            <a:off x="7680960" y="2313432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υπέρ κυβερνητικής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αλλαγής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9692640" y="1600200"/>
            <a:ext cx="1965960" cy="1508760"/>
          </a:xfrm>
          <a:prstGeom prst="roundRect">
            <a:avLst>
              <a:gd name="adj" fmla="val 4848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9" name="Text 6"/>
          <p:cNvSpPr/>
          <p:nvPr/>
        </p:nvSpPr>
        <p:spPr>
          <a:xfrm>
            <a:off x="9829800" y="1728216"/>
            <a:ext cx="1691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F7A8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25,8%</a:t>
            </a:r>
            <a:endParaRPr lang="en-US" sz="3400" dirty="0"/>
          </a:p>
        </p:txBody>
      </p:sp>
      <p:sp>
        <p:nvSpPr>
          <p:cNvPr id="10" name="Text 7"/>
          <p:cNvSpPr/>
          <p:nvPr/>
        </p:nvSpPr>
        <p:spPr>
          <a:xfrm>
            <a:off x="9829800" y="2313432"/>
            <a:ext cx="16916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υπέρ τρίτης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θητείας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7543800" y="3337560"/>
            <a:ext cx="4114800" cy="2194560"/>
          </a:xfrm>
          <a:prstGeom prst="roundRect">
            <a:avLst>
              <a:gd name="adj" fmla="val 3333"/>
            </a:avLst>
          </a:prstGeom>
          <a:solidFill>
            <a:srgbClr val="2B2140"/>
          </a:solidFill>
          <a:ln w="12700">
            <a:solidFill>
              <a:srgbClr val="2B214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2" name="Text 9"/>
          <p:cNvSpPr/>
          <p:nvPr/>
        </p:nvSpPr>
        <p:spPr>
          <a:xfrm>
            <a:off x="7818120" y="352044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2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εικόνα της ΝΔ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7818120" y="3886200"/>
            <a:ext cx="3566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27,9% θετική έναντι 68,8% αρνητικής (ΕΡ.26). Η κυβέρνηση δεν κρατά την ηγεσία επειδή πείθει — αλλά επειδή δεν βρίσκει απέναντί της αξιόπιστο διάδοχο.</a:t>
            </a:r>
            <a:endParaRPr lang="en-US" sz="1300" dirty="0"/>
          </a:p>
        </p:txBody>
      </p:sp>
      <p:sp>
        <p:nvSpPr>
          <p:cNvPr id="14" name="Text 11"/>
          <p:cNvSpPr/>
          <p:nvPr/>
        </p:nvSpPr>
        <p:spPr>
          <a:xfrm>
            <a:off x="548640" y="6144768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ΕΡ.27: «Ο Κυριάκος Μητσοτάκης και η ΝΔ αξίζουν τρίτη θητεία ή πρέπει να υπάρξει κυβερνητική αλλαγή;» · ΕΡ.26: γενική εντύπωση για τη ΝΔ.</a:t>
            </a:r>
            <a:endParaRPr lang="en-US" sz="850" dirty="0"/>
          </a:p>
        </p:txBody>
      </p:sp>
      <p:sp>
        <p:nvSpPr>
          <p:cNvPr id="15" name="Text 12"/>
          <p:cNvSpPr/>
          <p:nvPr/>
        </p:nvSpPr>
        <p:spPr>
          <a:xfrm>
            <a:off x="8412480" y="6355080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MRB ΤΑΣΕΙΣ · </a:t>
            </a:r>
            <a:r>
              <a:rPr lang="el-GR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Ιούλιος</a:t>
            </a: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 · n=2.000 · Αποκλειστικά για DNews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6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ΔΙΑΧΡΟΝΙΚΗ ΑΤΖΕΝΤΑ — ΤΑ 3 ΣΗΜΑΝΤΙΚΟΤΕΡΑ ΠΡΟΒΛΗΜΑΤΑ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Η </a:t>
            </a:r>
            <a:r>
              <a:rPr lang="en-US" sz="3000" b="1" dirty="0" err="1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δι</a:t>
            </a:r>
            <a:r>
              <a:rPr lang="en-US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αφθορά που ανεβαίνει</a:t>
            </a:r>
            <a:endParaRPr lang="en-US" sz="3000" dirty="0"/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3242612788"/>
              </p:ext>
            </p:extLst>
          </p:nvPr>
        </p:nvGraphicFramePr>
        <p:xfrm>
          <a:off x="548640" y="1737360"/>
          <a:ext cx="7589520" cy="3977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8412480" y="1737360"/>
            <a:ext cx="3246120" cy="1965960"/>
          </a:xfrm>
          <a:prstGeom prst="roundRect">
            <a:avLst>
              <a:gd name="adj" fmla="val 3721"/>
            </a:avLst>
          </a:prstGeom>
          <a:solidFill>
            <a:srgbClr val="2B2140"/>
          </a:solidFill>
          <a:ln w="12700">
            <a:solidFill>
              <a:srgbClr val="2B214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6" name="Text 3"/>
          <p:cNvSpPr/>
          <p:nvPr/>
        </p:nvSpPr>
        <p:spPr>
          <a:xfrm>
            <a:off x="8686800" y="1874520"/>
            <a:ext cx="2743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E86F5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×2,3</a:t>
            </a:r>
            <a:endParaRPr lang="en-US" sz="3800" dirty="0"/>
          </a:p>
        </p:txBody>
      </p:sp>
      <p:sp>
        <p:nvSpPr>
          <p:cNvPr id="7" name="Text 4"/>
          <p:cNvSpPr/>
          <p:nvPr/>
        </p:nvSpPr>
        <p:spPr>
          <a:xfrm>
            <a:off x="8686800" y="2560320"/>
            <a:ext cx="2743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διαφθορά ανεβαίνει από 11,0% (Ιούλ. 2024) </a:t>
            </a:r>
            <a:r>
              <a:rPr lang="en-US" sz="1150" dirty="0" err="1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σε</a:t>
            </a:r>
            <a:r>
              <a:rPr lang="en-US" sz="115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24,5% σήμερα — +13 μονάδες, σταθερή άνοδος σε κάθε κύμα.</a:t>
            </a:r>
            <a:endParaRPr lang="en-US" sz="1150" dirty="0"/>
          </a:p>
        </p:txBody>
      </p:sp>
      <p:sp>
        <p:nvSpPr>
          <p:cNvPr id="8" name="Shape 5"/>
          <p:cNvSpPr/>
          <p:nvPr/>
        </p:nvSpPr>
        <p:spPr>
          <a:xfrm>
            <a:off x="8397240" y="4590287"/>
            <a:ext cx="3246120" cy="837107"/>
          </a:xfrm>
          <a:prstGeom prst="roundRect">
            <a:avLst>
              <a:gd name="adj" fmla="val 3902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0" name="Text 7"/>
          <p:cNvSpPr/>
          <p:nvPr/>
        </p:nvSpPr>
        <p:spPr>
          <a:xfrm>
            <a:off x="8686800" y="4416552"/>
            <a:ext cx="274320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Ακρίβεια −12,9 μονάδες και ανεργία −15,4 στην ίδια περίοδο. 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548640" y="6144768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ΕΡ.6 — «Ποια θεωρείτε τα τρία σημαντικότερα προβλήματα της χώρας;» Προκωδικοποιημένη, έως 3 απαντήσεις (τα ποσοστά αθροίζουν άνω του 100%). Διαχρονική σειρά ΤΑΣΕΩΝ MRB, σύνολο ερωτηθέντων.</a:t>
            </a:r>
            <a:endParaRPr lang="en-US" sz="850" dirty="0"/>
          </a:p>
        </p:txBody>
      </p:sp>
      <p:sp>
        <p:nvSpPr>
          <p:cNvPr id="12" name="Text 9"/>
          <p:cNvSpPr/>
          <p:nvPr/>
        </p:nvSpPr>
        <p:spPr>
          <a:xfrm>
            <a:off x="8412480" y="6355080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MRB ΤΑΣΕΙΣ · </a:t>
            </a:r>
            <a:r>
              <a:rPr lang="el-GR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Ιούλιος</a:t>
            </a: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 · n=2.000 · Αποκλειστικά για DNews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6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ΑΦΟΡΜΗ — ΕΡ.44 / ΕΡ.45 (ΠΟΛΕΟΔΟΜΙΕΣ)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Η Πολεοδομία δεν δημιουργεί την τάση — την επικυρώνει</a:t>
            </a:r>
            <a:endParaRPr lang="en-US" sz="30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548640" y="1965960"/>
          <a:ext cx="5212080" cy="3566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1627632"/>
            <a:ext cx="5212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Επίδραση των αποκαλύψεων για τις Πολεοδομίες στην εμπιστοσύνη προς τη διακυβέρνηση (ΕΡ.44)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548640" y="5532120"/>
            <a:ext cx="5212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E86F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60,1% λένε «πολύ / αρκετά»</a:t>
            </a:r>
            <a:endParaRPr lang="en-US" sz="1100" dirty="0"/>
          </a:p>
        </p:txBody>
      </p:sp>
      <p:graphicFrame>
        <p:nvGraphicFramePr>
          <p:cNvPr id="7" name="Chart 1"/>
          <p:cNvGraphicFramePr/>
          <p:nvPr>
            <p:extLst>
              <p:ext uri="{D42A27DB-BD31-4B8C-83A1-F6EECF244321}">
                <p14:modId xmlns:p14="http://schemas.microsoft.com/office/powerpoint/2010/main" val="4292255100"/>
              </p:ext>
            </p:extLst>
          </p:nvPr>
        </p:nvGraphicFramePr>
        <p:xfrm>
          <a:off x="6035040" y="1965960"/>
          <a:ext cx="3291840" cy="3566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 4"/>
          <p:cNvSpPr/>
          <p:nvPr/>
        </p:nvSpPr>
        <p:spPr>
          <a:xfrm>
            <a:off x="6035040" y="1627632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«Τα πρόσφατα περιστατικά διαφθοράς στη δημόσια διοίκηση είναι…» (ΕΡ.45)</a:t>
            </a:r>
            <a:endParaRPr lang="en-US" sz="1100" dirty="0"/>
          </a:p>
        </p:txBody>
      </p:sp>
      <p:sp>
        <p:nvSpPr>
          <p:cNvPr id="9" name="Text 5"/>
          <p:cNvSpPr/>
          <p:nvPr/>
        </p:nvSpPr>
        <p:spPr>
          <a:xfrm>
            <a:off x="6995160" y="329184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E86F5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81,5%</a:t>
            </a:r>
            <a:endParaRPr lang="en-US" sz="2400" dirty="0"/>
          </a:p>
        </p:txBody>
      </p:sp>
      <p:sp>
        <p:nvSpPr>
          <p:cNvPr id="10" name="Text 6"/>
          <p:cNvSpPr/>
          <p:nvPr/>
        </p:nvSpPr>
        <p:spPr>
          <a:xfrm>
            <a:off x="6995160" y="374904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γενικευμένο</a:t>
            </a:r>
            <a:endParaRPr lang="en-US" sz="900" dirty="0"/>
          </a:p>
        </p:txBody>
      </p:sp>
      <p:sp>
        <p:nvSpPr>
          <p:cNvPr id="11" name="Shape 7"/>
          <p:cNvSpPr/>
          <p:nvPr/>
        </p:nvSpPr>
        <p:spPr>
          <a:xfrm>
            <a:off x="9601200" y="1965960"/>
            <a:ext cx="2057400" cy="3566160"/>
          </a:xfrm>
          <a:prstGeom prst="roundRect">
            <a:avLst>
              <a:gd name="adj" fmla="val 3556"/>
            </a:avLst>
          </a:prstGeom>
          <a:solidFill>
            <a:srgbClr val="2B2140"/>
          </a:solidFill>
          <a:ln w="12700">
            <a:solidFill>
              <a:srgbClr val="2B214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12" name="Text 8"/>
          <p:cNvSpPr/>
          <p:nvPr/>
        </p:nvSpPr>
        <p:spPr>
          <a:xfrm>
            <a:off x="9829800" y="214884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kern="0" spc="11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Πώς διαβάζεται</a:t>
            </a:r>
            <a:endParaRPr lang="en-US" sz="1050" dirty="0"/>
          </a:p>
        </p:txBody>
      </p:sp>
      <p:sp>
        <p:nvSpPr>
          <p:cNvPr id="13" name="Text 9"/>
          <p:cNvSpPr/>
          <p:nvPr/>
        </p:nvSpPr>
        <p:spPr>
          <a:xfrm>
            <a:off x="9678838" y="2514600"/>
            <a:ext cx="1934042" cy="2880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ΕΡ.44 αφορά ένα συγκεκριμένο σκάνδαλο και δεν στοιχειοθετεί μόνη της γενικό συμπέρασμα. Το γενικεύσιμο εύρημα δίνει η ΕΡ.45 (81,5% «γενικευμένο») και, κυρίως, η διαχρονική άνοδος της διαφθοράς στην ατζέντα (11,</a:t>
            </a:r>
            <a:r>
              <a:rPr lang="el-GR" sz="12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r>
              <a:rPr lang="en-US" sz="12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 → 2</a:t>
            </a:r>
            <a:r>
              <a:rPr lang="el-GR" sz="12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r>
              <a:rPr lang="en-US" sz="12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</a:t>
            </a:r>
            <a:r>
              <a:rPr lang="el-GR" sz="12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r>
              <a:rPr lang="en-US" sz="12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%). Η Πολεοδομία λειτουργεί ως επιταχυντής μιας ήδη ώριμης τάσης.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720882" y="5943600"/>
            <a:ext cx="3583413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ΕΡ.44: επίδραση των αποκαλύψεων για τις Πολεοδομίες ·</a:t>
            </a:r>
            <a:endParaRPr lang="el-GR" sz="850" dirty="0">
              <a:solidFill>
                <a:srgbClr val="8A82A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50" dirty="0" err="1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Σύνολο</a:t>
            </a: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50" dirty="0" err="1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ερωτηθέντων</a:t>
            </a: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850" dirty="0"/>
          </a:p>
        </p:txBody>
      </p:sp>
      <p:sp>
        <p:nvSpPr>
          <p:cNvPr id="15" name="Text 11"/>
          <p:cNvSpPr/>
          <p:nvPr/>
        </p:nvSpPr>
        <p:spPr>
          <a:xfrm>
            <a:off x="8412480" y="6355080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MRB ΤΑΣΕΙΣ · </a:t>
            </a:r>
            <a:r>
              <a:rPr lang="el-GR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Ιούλιος</a:t>
            </a: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 · n=2.000 · Αποκλειστικά για DNews</a:t>
            </a:r>
            <a:endParaRPr lang="en-US" sz="850" dirty="0"/>
          </a:p>
        </p:txBody>
      </p:sp>
      <p:sp>
        <p:nvSpPr>
          <p:cNvPr id="19" name="Text 10">
            <a:extLst>
              <a:ext uri="{FF2B5EF4-FFF2-40B4-BE49-F238E27FC236}">
                <a16:creationId xmlns:a16="http://schemas.microsoft.com/office/drawing/2014/main" id="{E35EAA5A-136A-7D48-1ED3-C928FE50FD5D}"/>
              </a:ext>
            </a:extLst>
          </p:cNvPr>
          <p:cNvSpPr/>
          <p:nvPr/>
        </p:nvSpPr>
        <p:spPr>
          <a:xfrm>
            <a:off x="6278305" y="5928072"/>
            <a:ext cx="280531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ΕΡ.45: μεμονωμένα περιστατικά ή γενικευμένο πρόβλημα στη δημόσια διοίκηση. </a:t>
            </a:r>
            <a:r>
              <a:rPr lang="en-US" sz="850" dirty="0" err="1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Σύνολο</a:t>
            </a: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850" dirty="0" err="1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ερωτηθέντων</a:t>
            </a: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B21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1920240"/>
            <a:ext cx="201168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0" b="1" dirty="0">
                <a:solidFill>
                  <a:srgbClr val="E0A8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2926080" y="2148840"/>
            <a:ext cx="8503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Το φράγμα της προσδοκίας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2971800" y="3154680"/>
            <a:ext cx="8503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κοινωνία ζητά αλλαγή — αλλά δεν πιστεύει ότι θα γίνει.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6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ΠΑΡΑΣΤΑΣΗ ΝΙΚΗΣ — ΕΡ.14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Ο διάδοχος δεν είναι ορατός</a:t>
            </a:r>
            <a:endParaRPr lang="en-US" sz="3000" dirty="0"/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3280275045"/>
              </p:ext>
            </p:extLst>
          </p:nvPr>
        </p:nvGraphicFramePr>
        <p:xfrm>
          <a:off x="548640" y="1600200"/>
          <a:ext cx="7315200" cy="416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8183880" y="1600200"/>
            <a:ext cx="3474720" cy="1965960"/>
          </a:xfrm>
          <a:prstGeom prst="roundRect">
            <a:avLst>
              <a:gd name="adj" fmla="val 3721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6" name="Text 3"/>
          <p:cNvSpPr/>
          <p:nvPr/>
        </p:nvSpPr>
        <p:spPr>
          <a:xfrm>
            <a:off x="8458200" y="1755648"/>
            <a:ext cx="2926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E0A83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4,8×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8458200" y="2468880"/>
            <a:ext cx="29260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προσδοκία νίκης της ΝΔ (46,1%) είναι σχεδόν πενταπλάσια από το άθροισμα των δύο μεγαλύτερων κομμάτων του χώρου (ΕΛΑΣ 9,7% + ΠΑΣΟΚ 5,3%).</a:t>
            </a:r>
            <a:endParaRPr lang="en-US" sz="1150" dirty="0"/>
          </a:p>
        </p:txBody>
      </p:sp>
      <p:sp>
        <p:nvSpPr>
          <p:cNvPr id="8" name="Shape 5"/>
          <p:cNvSpPr/>
          <p:nvPr/>
        </p:nvSpPr>
        <p:spPr>
          <a:xfrm>
            <a:off x="8183880" y="3794760"/>
            <a:ext cx="3474720" cy="1965960"/>
          </a:xfrm>
          <a:prstGeom prst="roundRect">
            <a:avLst>
              <a:gd name="adj" fmla="val 3721"/>
            </a:avLst>
          </a:prstGeom>
          <a:solidFill>
            <a:srgbClr val="2B2140"/>
          </a:solidFill>
          <a:ln w="12700">
            <a:solidFill>
              <a:srgbClr val="2B2140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9" name="Text 6"/>
          <p:cNvSpPr/>
          <p:nvPr/>
        </p:nvSpPr>
        <p:spPr>
          <a:xfrm>
            <a:off x="8458200" y="3950208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2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Προσοχή στη μέτρηση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8298611" y="4297680"/>
            <a:ext cx="3314269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C9C1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παράσταση νίκης ΔΕΝ είναι πρόθεση ψήφου. Μετρά προσδοκία — και ακριβώς γι' αυτό λειτουργεί ως αυτοεκπληρούμενη προφητεία και ως φρένο στην κινητοποίηση του χώρου.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548640" y="6144768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ΕΡ.14: «Ανεξάρτητα από τις κομματικές σας προτιμήσεις, ποιο κόμμα πιστεύετε ότι θα κέρδιζε τις εκλογές;» Σύνολο ερωτηθέντων.</a:t>
            </a:r>
            <a:endParaRPr lang="en-US" sz="850" dirty="0"/>
          </a:p>
        </p:txBody>
      </p:sp>
      <p:sp>
        <p:nvSpPr>
          <p:cNvPr id="12" name="Text 9"/>
          <p:cNvSpPr/>
          <p:nvPr/>
        </p:nvSpPr>
        <p:spPr>
          <a:xfrm>
            <a:off x="8412480" y="6355080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MRB ΤΑΣΕΙΣ · </a:t>
            </a:r>
            <a:r>
              <a:rPr lang="el-GR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Ιούλιος</a:t>
            </a: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 · n=2.000 · Αποκλειστικά για DNews</a:t>
            </a:r>
            <a:endParaRPr lang="en-US" sz="8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47472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16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ΠΡΟΣΔΟΚΙΑ </a:t>
            </a:r>
            <a:r>
              <a:rPr lang="el-GR" sz="1100" b="1" kern="0" spc="16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ΑΥΞΗΣΗΣ ΤΗΣ </a:t>
            </a:r>
            <a:r>
              <a:rPr lang="en-US" sz="1100" b="1" kern="0" spc="160" dirty="0">
                <a:solidFill>
                  <a:srgbClr val="E0A8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ΔΥΝΑΜΙΚΗΣ — ΕΡ.30 / ΕΡ.29 / ΕΡ.31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40080"/>
            <a:ext cx="11064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2B214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Ούτε η ίδια η κοινωνία δεν στοιχηματίζει στον χώρο</a:t>
            </a:r>
            <a:endParaRPr lang="en-US" sz="30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548640" y="1737360"/>
          <a:ext cx="68580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1"/>
          <p:cNvGraphicFramePr/>
          <p:nvPr>
            <p:extLst>
              <p:ext uri="{D42A27DB-BD31-4B8C-83A1-F6EECF244321}">
                <p14:modId xmlns:p14="http://schemas.microsoft.com/office/powerpoint/2010/main" val="2175199697"/>
              </p:ext>
            </p:extLst>
          </p:nvPr>
        </p:nvGraphicFramePr>
        <p:xfrm>
          <a:off x="548640" y="4114800"/>
          <a:ext cx="310896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2"/>
          <p:cNvSpPr/>
          <p:nvPr/>
        </p:nvSpPr>
        <p:spPr>
          <a:xfrm>
            <a:off x="1051560" y="4800600"/>
            <a:ext cx="1188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E86F5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38,6%</a:t>
            </a:r>
            <a:endParaRPr lang="en-US" sz="1900" dirty="0"/>
          </a:p>
        </p:txBody>
      </p:sp>
      <p:sp>
        <p:nvSpPr>
          <p:cNvPr id="7" name="Text 3"/>
          <p:cNvSpPr/>
          <p:nvPr/>
        </p:nvSpPr>
        <p:spPr>
          <a:xfrm>
            <a:off x="3794760" y="4343400"/>
            <a:ext cx="3566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i="1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«Χωρίς σοβαρή αντιπολίτευση, η ΝΔ θα ανακάμψει και θα ξανασυσπειρώσει τους ψηφοφόρους που σήμερα χάνει» (ΕΡ.31)</a:t>
            </a:r>
            <a:endParaRPr lang="en-US" sz="1150" dirty="0"/>
          </a:p>
        </p:txBody>
      </p:sp>
      <p:sp>
        <p:nvSpPr>
          <p:cNvPr id="8" name="Shape 4"/>
          <p:cNvSpPr/>
          <p:nvPr/>
        </p:nvSpPr>
        <p:spPr>
          <a:xfrm>
            <a:off x="7726680" y="1737360"/>
            <a:ext cx="3931920" cy="4206240"/>
          </a:xfrm>
          <a:prstGeom prst="roundRect">
            <a:avLst>
              <a:gd name="adj" fmla="val 1860"/>
            </a:avLst>
          </a:prstGeom>
          <a:solidFill>
            <a:srgbClr val="F4F2F8"/>
          </a:solidFill>
          <a:ln w="12700">
            <a:solidFill>
              <a:srgbClr val="E4E0EC"/>
            </a:solidFill>
            <a:prstDash val="solid"/>
          </a:ln>
        </p:spPr>
        <p:txBody>
          <a:bodyPr/>
          <a:lstStyle/>
          <a:p>
            <a:endParaRPr lang="el-GR"/>
          </a:p>
        </p:txBody>
      </p:sp>
      <p:sp>
        <p:nvSpPr>
          <p:cNvPr id="9" name="Text 5"/>
          <p:cNvSpPr/>
          <p:nvPr/>
        </p:nvSpPr>
        <p:spPr>
          <a:xfrm>
            <a:off x="8046720" y="1938528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120" dirty="0">
                <a:solidFill>
                  <a:srgbClr val="1F7A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Τι δείχνει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7772400" y="2331720"/>
            <a:ext cx="3703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 χώρος της Κεντροαριστεράς/Αριστεράς δεν αναγνωρίζεται ως ανερχόμενος: 44,7% εκτιμούν ότι δεν θα αυξήσει τη δυναμική του.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Δεν διαφέρει ουσιαστικά από τα κόμματα δεξιά της ΝΔ (42,0% ναι) — δηλαδή δεν έχει καν το πλεονέκτημα της «επόμενης εναλλακτικής».</a:t>
            </a:r>
            <a:endParaRPr lang="en-US" sz="16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600" dirty="0">
                <a:solidFill>
                  <a:srgbClr val="463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Σχεδόν 4 στους 10 πιστεύουν ότι η απουσία σοβαρής αντιπολίτευσης θα επιτρέψει στη ΝΔ να ανακάμψει.</a:t>
            </a:r>
            <a:endParaRPr lang="en-US" sz="1600" dirty="0"/>
          </a:p>
        </p:txBody>
      </p:sp>
      <p:sp>
        <p:nvSpPr>
          <p:cNvPr id="11" name="Text 7"/>
          <p:cNvSpPr/>
          <p:nvPr/>
        </p:nvSpPr>
        <p:spPr>
          <a:xfrm>
            <a:off x="548640" y="6144768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ΕΡ.30 &amp; ΕΡ.29: εκτίμηση για την πορεία της δυναμικής των δύο μπλοκ · ΕΡ.31: αναμενόμενη ανάκαμψη ΝΔ. Σύνολο ερωτηθέντων.</a:t>
            </a:r>
            <a:endParaRPr lang="en-US" sz="850" dirty="0"/>
          </a:p>
        </p:txBody>
      </p:sp>
      <p:sp>
        <p:nvSpPr>
          <p:cNvPr id="12" name="Text 8"/>
          <p:cNvSpPr/>
          <p:nvPr/>
        </p:nvSpPr>
        <p:spPr>
          <a:xfrm>
            <a:off x="8412480" y="6355080"/>
            <a:ext cx="3246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MRB ΤΑΣΕΙΣ · </a:t>
            </a:r>
            <a:r>
              <a:rPr lang="el-GR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Ιούλιος</a:t>
            </a:r>
            <a:r>
              <a:rPr lang="en-US" sz="850" dirty="0">
                <a:solidFill>
                  <a:srgbClr val="8A82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 · n=2.000 · Αποκλειστικά για DNews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3225</Words>
  <Application>Microsoft Office PowerPoint</Application>
  <PresentationFormat>Widescreen</PresentationFormat>
  <Paragraphs>286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Vivian Antonopoulou</cp:lastModifiedBy>
  <cp:revision>20</cp:revision>
  <dcterms:created xsi:type="dcterms:W3CDTF">2026-07-13T12:18:24Z</dcterms:created>
  <dcterms:modified xsi:type="dcterms:W3CDTF">2026-07-14T09:11:03Z</dcterms:modified>
</cp:coreProperties>
</file>