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4.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5.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8" r:id="rId3"/>
    <p:sldId id="1381" r:id="rId4"/>
    <p:sldId id="1579" r:id="rId5"/>
    <p:sldId id="1878" r:id="rId6"/>
    <p:sldId id="1879" r:id="rId7"/>
    <p:sldId id="1597" r:id="rId8"/>
    <p:sldId id="1580" r:id="rId9"/>
    <p:sldId id="1875" r:id="rId10"/>
    <p:sldId id="1885" r:id="rId11"/>
    <p:sldId id="1880" r:id="rId12"/>
    <p:sldId id="1582" r:id="rId13"/>
    <p:sldId id="1793" r:id="rId14"/>
    <p:sldId id="1583" r:id="rId15"/>
    <p:sldId id="1598" r:id="rId16"/>
    <p:sldId id="1881" r:id="rId17"/>
    <p:sldId id="1803" r:id="rId18"/>
    <p:sldId id="1804" r:id="rId19"/>
    <p:sldId id="1796" r:id="rId20"/>
    <p:sldId id="1806" r:id="rId21"/>
    <p:sldId id="1882" r:id="rId22"/>
    <p:sldId id="1800" r:id="rId23"/>
    <p:sldId id="1589" r:id="rId24"/>
    <p:sldId id="1809" r:id="rId25"/>
    <p:sldId id="1590" r:id="rId26"/>
    <p:sldId id="1883" r:id="rId27"/>
    <p:sldId id="1592" r:id="rId28"/>
    <p:sldId id="1864" r:id="rId29"/>
    <p:sldId id="1593" r:id="rId30"/>
    <p:sldId id="1867" r:id="rId31"/>
    <p:sldId id="1884" r:id="rId32"/>
    <p:sldId id="1595" r:id="rId33"/>
    <p:sldId id="1596" r:id="rId34"/>
    <p:sldId id="1871" r:id="rId35"/>
    <p:sldId id="1872"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3199120450977029"/>
          <c:y val="0.13816474952280045"/>
          <c:w val="0.7505306659459805"/>
          <c:h val="0.8338542303016222"/>
        </c:manualLayout>
      </c:layout>
      <c:barChart>
        <c:barDir val="bar"/>
        <c:grouping val="stacked"/>
        <c:varyColors val="0"/>
        <c:ser>
          <c:idx val="0"/>
          <c:order val="0"/>
          <c:tx>
            <c:strRef>
              <c:f>Sheet1!$B$1</c:f>
              <c:strCache>
                <c:ptCount val="1"/>
                <c:pt idx="0">
                  <c:v>Πολύ/Αρκετά ικανοποιημένοι</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39.9</c:v>
                </c:pt>
                <c:pt idx="2" formatCode="0">
                  <c:v>27.1</c:v>
                </c:pt>
                <c:pt idx="3" formatCode="0">
                  <c:v>29.3</c:v>
                </c:pt>
                <c:pt idx="4" formatCode="0">
                  <c:v>37.299999999999997</c:v>
                </c:pt>
                <c:pt idx="5" formatCode="0">
                  <c:v>62.2</c:v>
                </c:pt>
                <c:pt idx="6" formatCode="0">
                  <c:v>50.2</c:v>
                </c:pt>
                <c:pt idx="7" formatCode="0">
                  <c:v>27.2</c:v>
                </c:pt>
                <c:pt idx="9" formatCode="0">
                  <c:v>24.8</c:v>
                </c:pt>
                <c:pt idx="10" formatCode="0">
                  <c:v>33.200000000000003</c:v>
                </c:pt>
                <c:pt idx="11" formatCode="0">
                  <c:v>23.3</c:v>
                </c:pt>
                <c:pt idx="12" formatCode="0">
                  <c:v>49.8</c:v>
                </c:pt>
                <c:pt idx="13" formatCode="0">
                  <c:v>65.5</c:v>
                </c:pt>
                <c:pt idx="15" formatCode="0">
                  <c:v>34.6</c:v>
                </c:pt>
                <c:pt idx="16" formatCode="0">
                  <c:v>38.799999999999997</c:v>
                </c:pt>
                <c:pt idx="17" formatCode="0">
                  <c:v>41.6</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Ούτε-ούτε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19.100000000000001</c:v>
                </c:pt>
                <c:pt idx="2" formatCode="0">
                  <c:v>15.8</c:v>
                </c:pt>
                <c:pt idx="3" formatCode="0">
                  <c:v>22.7</c:v>
                </c:pt>
                <c:pt idx="4" formatCode="0">
                  <c:v>22.5</c:v>
                </c:pt>
                <c:pt idx="5" formatCode="0">
                  <c:v>15</c:v>
                </c:pt>
                <c:pt idx="6" formatCode="0">
                  <c:v>16.2</c:v>
                </c:pt>
                <c:pt idx="7" formatCode="0">
                  <c:v>23.9</c:v>
                </c:pt>
                <c:pt idx="9" formatCode="0">
                  <c:v>17</c:v>
                </c:pt>
                <c:pt idx="10" formatCode="0">
                  <c:v>12.2</c:v>
                </c:pt>
                <c:pt idx="11" formatCode="0">
                  <c:v>23.7</c:v>
                </c:pt>
                <c:pt idx="12" formatCode="0">
                  <c:v>18.899999999999999</c:v>
                </c:pt>
                <c:pt idx="13" formatCode="0">
                  <c:v>10.1</c:v>
                </c:pt>
                <c:pt idx="15" formatCode="0">
                  <c:v>13.9</c:v>
                </c:pt>
                <c:pt idx="16" formatCode="0">
                  <c:v>20.3</c:v>
                </c:pt>
                <c:pt idx="17" formatCode="0">
                  <c:v>19.100000000000001</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Πολύ/Αρκετά δυσαρεστημένοι</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40.700000000000003</c:v>
                </c:pt>
                <c:pt idx="2" formatCode="0">
                  <c:v>56.5</c:v>
                </c:pt>
                <c:pt idx="3" formatCode="0">
                  <c:v>47.5</c:v>
                </c:pt>
                <c:pt idx="4" formatCode="0">
                  <c:v>39.9</c:v>
                </c:pt>
                <c:pt idx="5" formatCode="0">
                  <c:v>22.8</c:v>
                </c:pt>
                <c:pt idx="6" formatCode="0">
                  <c:v>33.5</c:v>
                </c:pt>
                <c:pt idx="7" formatCode="0">
                  <c:v>48.9</c:v>
                </c:pt>
                <c:pt idx="9" formatCode="0">
                  <c:v>58.2</c:v>
                </c:pt>
                <c:pt idx="10" formatCode="0">
                  <c:v>53.6</c:v>
                </c:pt>
                <c:pt idx="11" formatCode="0">
                  <c:v>52.5</c:v>
                </c:pt>
                <c:pt idx="12" formatCode="0">
                  <c:v>31.3</c:v>
                </c:pt>
                <c:pt idx="13" formatCode="0">
                  <c:v>24.4</c:v>
                </c:pt>
                <c:pt idx="15" formatCode="0">
                  <c:v>51.5</c:v>
                </c:pt>
                <c:pt idx="16" formatCode="0">
                  <c:v>40.799999999999997</c:v>
                </c:pt>
                <c:pt idx="17" formatCode="0">
                  <c:v>39</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2" formatCode="0">
                  <c:v>0.6</c:v>
                </c:pt>
                <c:pt idx="3" formatCode="0">
                  <c:v>0.5</c:v>
                </c:pt>
                <c:pt idx="10" formatCode="0">
                  <c:v>0.9</c:v>
                </c:pt>
                <c:pt idx="11" formatCode="0">
                  <c:v>0.5</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3.5822672305046259E-2"/>
          <c:y val="7.5647224041767519E-2"/>
          <c:w val="0.93728457035012991"/>
          <c:h val="5.16626435387935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15.8</c:v>
                </c:pt>
                <c:pt idx="1">
                  <c:v>19.3</c:v>
                </c:pt>
                <c:pt idx="2">
                  <c:v>27.6</c:v>
                </c:pt>
                <c:pt idx="3">
                  <c:v>30.8</c:v>
                </c:pt>
                <c:pt idx="4">
                  <c:v>5.4</c:v>
                </c:pt>
                <c:pt idx="5">
                  <c:v>1</c:v>
                </c:pt>
              </c:numCache>
            </c:numRef>
          </c:val>
          <c:extLst>
            <c:ext xmlns:c16="http://schemas.microsoft.com/office/drawing/2014/chart" uri="{C3380CC4-5D6E-409C-BE32-E72D297353CC}">
              <c16:uniqueId val="{00000000-BCB6-41F0-8944-43EF33773DC2}"/>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5.2</c:v>
                </c:pt>
                <c:pt idx="1">
                  <c:v>7.8</c:v>
                </c:pt>
                <c:pt idx="2">
                  <c:v>29.8</c:v>
                </c:pt>
                <c:pt idx="3">
                  <c:v>46.1</c:v>
                </c:pt>
                <c:pt idx="4">
                  <c:v>9.1999999999999993</c:v>
                </c:pt>
                <c:pt idx="5">
                  <c:v>1.9</c:v>
                </c:pt>
              </c:numCache>
            </c:numRef>
          </c:val>
          <c:extLst>
            <c:ext xmlns:c16="http://schemas.microsoft.com/office/drawing/2014/chart" uri="{C3380CC4-5D6E-409C-BE32-E72D297353CC}">
              <c16:uniqueId val="{00000001-BCB6-41F0-8944-43EF33773DC2}"/>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4.7790738513507847E-2"/>
          <c:y val="0.18499056026479935"/>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27.2</c:v>
                </c:pt>
                <c:pt idx="1">
                  <c:v>20.3</c:v>
                </c:pt>
                <c:pt idx="2">
                  <c:v>20.5</c:v>
                </c:pt>
                <c:pt idx="3">
                  <c:v>26.5</c:v>
                </c:pt>
                <c:pt idx="4">
                  <c:v>4.3</c:v>
                </c:pt>
                <c:pt idx="5">
                  <c:v>0.8</c:v>
                </c:pt>
              </c:numCache>
            </c:numRef>
          </c:val>
          <c:extLst>
            <c:ext xmlns:c16="http://schemas.microsoft.com/office/drawing/2014/chart" uri="{C3380CC4-5D6E-409C-BE32-E72D297353CC}">
              <c16:uniqueId val="{00000000-8413-4D9A-9368-8B2B6AE5F9B4}"/>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3.6</c:v>
                </c:pt>
                <c:pt idx="1">
                  <c:v>9.3000000000000007</c:v>
                </c:pt>
                <c:pt idx="2">
                  <c:v>25.3</c:v>
                </c:pt>
                <c:pt idx="3">
                  <c:v>51.4</c:v>
                </c:pt>
                <c:pt idx="4">
                  <c:v>8.5</c:v>
                </c:pt>
                <c:pt idx="5">
                  <c:v>2</c:v>
                </c:pt>
              </c:numCache>
            </c:numRef>
          </c:val>
          <c:extLst>
            <c:ext xmlns:c16="http://schemas.microsoft.com/office/drawing/2014/chart" uri="{C3380CC4-5D6E-409C-BE32-E72D297353CC}">
              <c16:uniqueId val="{00000001-8413-4D9A-9368-8B2B6AE5F9B4}"/>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4.7790738513507847E-2"/>
          <c:y val="0.14083415619545642"/>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5.511279535799482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3636073689583259"/>
          <c:y val="0.13328820050193585"/>
          <c:w val="0.73960683498082491"/>
          <c:h val="0.83873077932248663"/>
        </c:manualLayout>
      </c:layout>
      <c:barChart>
        <c:barDir val="bar"/>
        <c:grouping val="stacked"/>
        <c:varyColors val="0"/>
        <c:ser>
          <c:idx val="0"/>
          <c:order val="0"/>
          <c:tx>
            <c:strRef>
              <c:f>Sheet1!$B$1</c:f>
              <c:strCache>
                <c:ptCount val="1"/>
                <c:pt idx="0">
                  <c:v>Η πτώση της δικτατορίας και η αποκατάσταση της δημοκρατίας το 1974</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40.9</c:v>
                </c:pt>
                <c:pt idx="2" formatCode="0">
                  <c:v>43.5</c:v>
                </c:pt>
                <c:pt idx="3" formatCode="0">
                  <c:v>46.7</c:v>
                </c:pt>
                <c:pt idx="4" formatCode="0">
                  <c:v>44.1</c:v>
                </c:pt>
                <c:pt idx="5" formatCode="0">
                  <c:v>37</c:v>
                </c:pt>
                <c:pt idx="6" formatCode="0">
                  <c:v>41.5</c:v>
                </c:pt>
                <c:pt idx="7" formatCode="0">
                  <c:v>27.2</c:v>
                </c:pt>
                <c:pt idx="9" formatCode="0">
                  <c:v>28.2</c:v>
                </c:pt>
                <c:pt idx="10" formatCode="0">
                  <c:v>38.4</c:v>
                </c:pt>
                <c:pt idx="11" formatCode="0">
                  <c:v>42.2</c:v>
                </c:pt>
                <c:pt idx="12" formatCode="0">
                  <c:v>44.7</c:v>
                </c:pt>
                <c:pt idx="13" formatCode="0">
                  <c:v>29</c:v>
                </c:pt>
                <c:pt idx="15" formatCode="0">
                  <c:v>31.9</c:v>
                </c:pt>
                <c:pt idx="16" formatCode="0">
                  <c:v>43.3</c:v>
                </c:pt>
                <c:pt idx="17" formatCode="0">
                  <c:v>40.6</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Ολόκληρη η περίοδος από το 1974 μέχρι σήμερα</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56</c:v>
                </c:pt>
                <c:pt idx="2" formatCode="0">
                  <c:v>54.5</c:v>
                </c:pt>
                <c:pt idx="3" formatCode="0">
                  <c:v>50.5</c:v>
                </c:pt>
                <c:pt idx="4" formatCode="0">
                  <c:v>55.1</c:v>
                </c:pt>
                <c:pt idx="5" formatCode="0">
                  <c:v>60.5</c:v>
                </c:pt>
                <c:pt idx="6" formatCode="0">
                  <c:v>55.7</c:v>
                </c:pt>
                <c:pt idx="7" formatCode="0">
                  <c:v>65</c:v>
                </c:pt>
                <c:pt idx="9" formatCode="0">
                  <c:v>68.400000000000006</c:v>
                </c:pt>
                <c:pt idx="10" formatCode="0">
                  <c:v>54.3</c:v>
                </c:pt>
                <c:pt idx="11" formatCode="0">
                  <c:v>53.9</c:v>
                </c:pt>
                <c:pt idx="12" formatCode="0">
                  <c:v>53.6</c:v>
                </c:pt>
                <c:pt idx="13" formatCode="0">
                  <c:v>68.099999999999994</c:v>
                </c:pt>
                <c:pt idx="15" formatCode="0">
                  <c:v>52.7</c:v>
                </c:pt>
                <c:pt idx="16" formatCode="0">
                  <c:v>54</c:v>
                </c:pt>
                <c:pt idx="17" formatCode="0">
                  <c:v>58</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3.1</c:v>
                </c:pt>
                <c:pt idx="2" formatCode="0">
                  <c:v>2</c:v>
                </c:pt>
                <c:pt idx="3" formatCode="0">
                  <c:v>2.8</c:v>
                </c:pt>
                <c:pt idx="4" formatCode="0">
                  <c:v>0.8</c:v>
                </c:pt>
                <c:pt idx="5" formatCode="0">
                  <c:v>2.5</c:v>
                </c:pt>
                <c:pt idx="6" formatCode="0">
                  <c:v>2.8</c:v>
                </c:pt>
                <c:pt idx="7" formatCode="0">
                  <c:v>7.8</c:v>
                </c:pt>
                <c:pt idx="9" formatCode="0">
                  <c:v>3.4</c:v>
                </c:pt>
                <c:pt idx="10" formatCode="0">
                  <c:v>7.3</c:v>
                </c:pt>
                <c:pt idx="11" formatCode="0">
                  <c:v>3.9</c:v>
                </c:pt>
                <c:pt idx="12" formatCode="0">
                  <c:v>1.7</c:v>
                </c:pt>
                <c:pt idx="13" formatCode="0">
                  <c:v>2.9</c:v>
                </c:pt>
                <c:pt idx="15" formatCode="0">
                  <c:v>15.5</c:v>
                </c:pt>
                <c:pt idx="16" formatCode="0">
                  <c:v>2.7</c:v>
                </c:pt>
                <c:pt idx="17" formatCode="0">
                  <c:v>1.4</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9.23624032832131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Η πτώση της δικτατορίας και η αποκατάσταση της δημοκρατίας το 1974</c:v>
                </c:pt>
              </c:strCache>
            </c:strRef>
          </c:tx>
          <c:spPr>
            <a:ln w="22225" cap="rnd">
              <a:solidFill>
                <a:schemeClr val="accent2"/>
              </a:solidFill>
              <a:round/>
            </a:ln>
            <a:effectLst/>
          </c:spPr>
          <c:marker>
            <c:symbol val="none"/>
          </c:marker>
          <c:dLbls>
            <c:dLbl>
              <c:idx val="4"/>
              <c:layout>
                <c:manualLayout>
                  <c:x val="-4.6937918000620388E-2"/>
                  <c:y val="-0.168545145845632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42.6</c:v>
                </c:pt>
                <c:pt idx="1">
                  <c:v>41.1</c:v>
                </c:pt>
                <c:pt idx="2">
                  <c:v>39.799999999999997</c:v>
                </c:pt>
                <c:pt idx="3">
                  <c:v>40.9</c:v>
                </c:pt>
                <c:pt idx="4">
                  <c:v>43</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Ολόκληρη η περίοδος από το 1974 μέχρι σήμερα</c:v>
                </c:pt>
              </c:strCache>
            </c:strRef>
          </c:tx>
          <c:spPr>
            <a:ln w="22225" cap="rnd">
              <a:solidFill>
                <a:schemeClr val="accent1"/>
              </a:solidFill>
              <a:round/>
            </a:ln>
            <a:effectLst/>
          </c:spPr>
          <c:marker>
            <c:symbol val="none"/>
          </c:marker>
          <c:dLbls>
            <c:dLbl>
              <c:idx val="4"/>
              <c:layout>
                <c:manualLayout>
                  <c:x val="-4.2373091534115968E-2"/>
                  <c:y val="7.2055568243117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54.1</c:v>
                </c:pt>
                <c:pt idx="1">
                  <c:v>57.1</c:v>
                </c:pt>
                <c:pt idx="2">
                  <c:v>59.5</c:v>
                </c:pt>
                <c:pt idx="3">
                  <c:v>55</c:v>
                </c:pt>
                <c:pt idx="4">
                  <c:v>38.799999999999997</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Η πτώση της δικτατορίας και η αποκατάσταση της δημοκρατίας το 1974</c:v>
                </c:pt>
                <c:pt idx="1">
                  <c:v>Ολόκληρη η περίοδος από το 1974 μέχρι σήμερα</c:v>
                </c:pt>
                <c:pt idx="2">
                  <c:v>ΔΓ/ΔΑ (αυθ.)</c:v>
                </c:pt>
              </c:strCache>
            </c:strRef>
          </c:cat>
          <c:val>
            <c:numRef>
              <c:f>Sheet1!$B$2:$B$4</c:f>
              <c:numCache>
                <c:formatCode>0</c:formatCode>
                <c:ptCount val="3"/>
                <c:pt idx="0">
                  <c:v>40.9</c:v>
                </c:pt>
                <c:pt idx="1">
                  <c:v>56</c:v>
                </c:pt>
                <c:pt idx="2">
                  <c:v>3.1</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46435229178206"/>
          <c:y val="0.13210148616640152"/>
          <c:w val="0.52556213962429621"/>
          <c:h val="0.86789851383359851"/>
        </c:manualLayout>
      </c:layout>
      <c:barChart>
        <c:barDir val="bar"/>
        <c:grouping val="stacked"/>
        <c:varyColors val="0"/>
        <c:ser>
          <c:idx val="0"/>
          <c:order val="0"/>
          <c:tx>
            <c:strRef>
              <c:f>Sheet1!$B$1</c:f>
              <c:strCache>
                <c:ptCount val="1"/>
                <c:pt idx="0">
                  <c:v>Πολύ</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Sheet1!$B$2:$B$3</c:f>
              <c:numCache>
                <c:formatCode>0</c:formatCode>
                <c:ptCount val="2"/>
                <c:pt idx="0">
                  <c:v>10.5</c:v>
                </c:pt>
                <c:pt idx="1">
                  <c:v>4.5</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Αρκετά</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Sheet1!$C$2:$C$3</c:f>
              <c:numCache>
                <c:formatCode>0</c:formatCode>
                <c:ptCount val="2"/>
                <c:pt idx="0">
                  <c:v>35.700000000000003</c:v>
                </c:pt>
                <c:pt idx="1">
                  <c:v>23.4</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Όχι και τόσο</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Sheet1!$D$2:$D$3</c:f>
              <c:numCache>
                <c:formatCode>0</c:formatCode>
                <c:ptCount val="2"/>
                <c:pt idx="0">
                  <c:v>32.200000000000003</c:v>
                </c:pt>
                <c:pt idx="1">
                  <c:v>37.5</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Καθόλου</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Sheet1!$E$2:$E$3</c:f>
              <c:numCache>
                <c:formatCode>0</c:formatCode>
                <c:ptCount val="2"/>
                <c:pt idx="0">
                  <c:v>21.4</c:v>
                </c:pt>
                <c:pt idx="1">
                  <c:v>34.4</c:v>
                </c:pt>
              </c:numCache>
            </c:numRef>
          </c:val>
          <c:extLst>
            <c:ext xmlns:c16="http://schemas.microsoft.com/office/drawing/2014/chart" uri="{C3380CC4-5D6E-409C-BE32-E72D297353CC}">
              <c16:uniqueId val="{00000000-5845-4EED-8BF8-FECBBA58487E}"/>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45554441403306956"/>
          <c:y val="1.6280263236046297E-2"/>
          <c:w val="0.54445558596693044"/>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5.511279535799482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3636073689583259"/>
          <c:y val="0.13328820050193585"/>
          <c:w val="0.73960683498082491"/>
          <c:h val="0.83873077932248663"/>
        </c:manualLayout>
      </c:layout>
      <c:barChart>
        <c:barDir val="bar"/>
        <c:grouping val="stacked"/>
        <c:varyColors val="0"/>
        <c:ser>
          <c:idx val="0"/>
          <c:order val="0"/>
          <c:tx>
            <c:strRef>
              <c:f>Sheet1!$B$1</c:f>
              <c:strCache>
                <c:ptCount val="1"/>
                <c:pt idx="0">
                  <c:v>Η διακυβέρνηση της χώρας είναι περισσότερο αποτελεσματική</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27.4</c:v>
                </c:pt>
                <c:pt idx="2" formatCode="0">
                  <c:v>11</c:v>
                </c:pt>
                <c:pt idx="3" formatCode="0">
                  <c:v>17.7</c:v>
                </c:pt>
                <c:pt idx="4" formatCode="0">
                  <c:v>26.4</c:v>
                </c:pt>
                <c:pt idx="5" formatCode="0">
                  <c:v>50.9</c:v>
                </c:pt>
                <c:pt idx="6" formatCode="0">
                  <c:v>43.3</c:v>
                </c:pt>
                <c:pt idx="7" formatCode="0">
                  <c:v>10.9</c:v>
                </c:pt>
                <c:pt idx="9" formatCode="0">
                  <c:v>23.7</c:v>
                </c:pt>
                <c:pt idx="10" formatCode="0">
                  <c:v>17.5</c:v>
                </c:pt>
                <c:pt idx="11" formatCode="0">
                  <c:v>20</c:v>
                </c:pt>
                <c:pt idx="12" formatCode="0">
                  <c:v>34.6</c:v>
                </c:pt>
                <c:pt idx="13" formatCode="0">
                  <c:v>32.5</c:v>
                </c:pt>
                <c:pt idx="15" formatCode="0">
                  <c:v>33.9</c:v>
                </c:pt>
                <c:pt idx="16" formatCode="0">
                  <c:v>25.3</c:v>
                </c:pt>
                <c:pt idx="17" formatCode="0">
                  <c:v>28.2</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Η διακυβέρνηση της χώρας είναι λιγότερο δημοκρατική</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69.599999999999994</c:v>
                </c:pt>
                <c:pt idx="2" formatCode="0">
                  <c:v>88.5</c:v>
                </c:pt>
                <c:pt idx="3" formatCode="0">
                  <c:v>81</c:v>
                </c:pt>
                <c:pt idx="4" formatCode="0">
                  <c:v>69.5</c:v>
                </c:pt>
                <c:pt idx="5" formatCode="0">
                  <c:v>45.1</c:v>
                </c:pt>
                <c:pt idx="6" formatCode="0">
                  <c:v>54.5</c:v>
                </c:pt>
                <c:pt idx="7" formatCode="0">
                  <c:v>84.6</c:v>
                </c:pt>
                <c:pt idx="9" formatCode="0">
                  <c:v>67.900000000000006</c:v>
                </c:pt>
                <c:pt idx="10" formatCode="0">
                  <c:v>78.3</c:v>
                </c:pt>
                <c:pt idx="11" formatCode="0">
                  <c:v>78.2</c:v>
                </c:pt>
                <c:pt idx="12" formatCode="0">
                  <c:v>62.5</c:v>
                </c:pt>
                <c:pt idx="13" formatCode="0">
                  <c:v>65.599999999999994</c:v>
                </c:pt>
                <c:pt idx="15" formatCode="0">
                  <c:v>54.8</c:v>
                </c:pt>
                <c:pt idx="16" formatCode="0">
                  <c:v>72.7</c:v>
                </c:pt>
                <c:pt idx="17" formatCode="0">
                  <c:v>69.7</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2.8</c:v>
                </c:pt>
                <c:pt idx="2" formatCode="0">
                  <c:v>0.5</c:v>
                </c:pt>
                <c:pt idx="3" formatCode="0">
                  <c:v>1.3</c:v>
                </c:pt>
                <c:pt idx="4" formatCode="0">
                  <c:v>4.0999999999999996</c:v>
                </c:pt>
                <c:pt idx="5" formatCode="0">
                  <c:v>4</c:v>
                </c:pt>
                <c:pt idx="6" formatCode="0">
                  <c:v>2.2000000000000002</c:v>
                </c:pt>
                <c:pt idx="7" formatCode="0">
                  <c:v>4.4000000000000004</c:v>
                </c:pt>
                <c:pt idx="9" formatCode="0">
                  <c:v>8.5</c:v>
                </c:pt>
                <c:pt idx="10" formatCode="0">
                  <c:v>4.0999999999999996</c:v>
                </c:pt>
                <c:pt idx="11" formatCode="0">
                  <c:v>1.8</c:v>
                </c:pt>
                <c:pt idx="12" formatCode="0">
                  <c:v>2.9</c:v>
                </c:pt>
                <c:pt idx="13" formatCode="0">
                  <c:v>1.8</c:v>
                </c:pt>
                <c:pt idx="15" formatCode="0">
                  <c:v>11.4</c:v>
                </c:pt>
                <c:pt idx="16" formatCode="0">
                  <c:v>2</c:v>
                </c:pt>
                <c:pt idx="17" formatCode="0">
                  <c:v>2.2000000000000002</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9.23624032832131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Η διακυβέρνηση της χώρας είναι περισσότερο αποτελεσματική</c:v>
                </c:pt>
              </c:strCache>
            </c:strRef>
          </c:tx>
          <c:spPr>
            <a:ln w="22225" cap="rnd">
              <a:solidFill>
                <a:schemeClr val="accent2"/>
              </a:solidFill>
              <a:round/>
            </a:ln>
            <a:effectLst/>
          </c:spPr>
          <c:marker>
            <c:symbol val="none"/>
          </c:marker>
          <c:dLbls>
            <c:dLbl>
              <c:idx val="4"/>
              <c:layout>
                <c:manualLayout>
                  <c:x val="-4.6937918000620388E-2"/>
                  <c:y val="-0.168545145845632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18</c:v>
                </c:pt>
                <c:pt idx="1">
                  <c:v>23.1</c:v>
                </c:pt>
                <c:pt idx="2">
                  <c:v>26.6</c:v>
                </c:pt>
                <c:pt idx="3">
                  <c:v>33.4</c:v>
                </c:pt>
                <c:pt idx="4">
                  <c:v>44.3</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Η διακυβέρνηση της χώρας είναι λιγότερο δημοκρατική</c:v>
                </c:pt>
              </c:strCache>
            </c:strRef>
          </c:tx>
          <c:spPr>
            <a:ln w="22225" cap="rnd">
              <a:solidFill>
                <a:schemeClr val="accent1"/>
              </a:solidFill>
              <a:round/>
            </a:ln>
            <a:effectLst/>
          </c:spPr>
          <c:marker>
            <c:symbol val="none"/>
          </c:marker>
          <c:dLbls>
            <c:dLbl>
              <c:idx val="4"/>
              <c:layout>
                <c:manualLayout>
                  <c:x val="-4.2373091534115968E-2"/>
                  <c:y val="7.2055568243117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82</c:v>
                </c:pt>
                <c:pt idx="1">
                  <c:v>75.7</c:v>
                </c:pt>
                <c:pt idx="2">
                  <c:v>72</c:v>
                </c:pt>
                <c:pt idx="3">
                  <c:v>61.4</c:v>
                </c:pt>
                <c:pt idx="4">
                  <c:v>42.5</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Η διακυβέρνηση της χώρας είναι περισσότερο αποτελεσματική</c:v>
                </c:pt>
                <c:pt idx="1">
                  <c:v>Η διακυβέρνηση της χώρας είναι λιγότερο δημοκρατική</c:v>
                </c:pt>
                <c:pt idx="2">
                  <c:v>ΔΓ/ΔΑ (αυθ.)</c:v>
                </c:pt>
              </c:strCache>
            </c:strRef>
          </c:cat>
          <c:val>
            <c:numRef>
              <c:f>Sheet1!$B$2:$B$4</c:f>
              <c:numCache>
                <c:formatCode>0</c:formatCode>
                <c:ptCount val="3"/>
                <c:pt idx="0">
                  <c:v>27.4</c:v>
                </c:pt>
                <c:pt idx="1">
                  <c:v>69.599999999999994</c:v>
                </c:pt>
                <c:pt idx="2">
                  <c:v>2.8</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Το πολίτευμα που έχει σήμερα, Προεδρευόμενη Κοινοβουλευτική Δημοκρατία </c:v>
                </c:pt>
                <c:pt idx="1">
                  <c:v>Ημιπροεδρική Δημοκρατία, με Πρόεδρο εκλεγμένο από τον λαό και Κυβέρνηση που ελέγχεται από το Κοινοβούλιο </c:v>
                </c:pt>
                <c:pt idx="2">
                  <c:v>Προεδρική Δημοκρατία, με Πρόεδρο εκλεγμένο από τον λαό </c:v>
                </c:pt>
                <c:pt idx="3">
                  <c:v>Βασιλεία ή Βασιλευόμενη Δημοκρατία </c:v>
                </c:pt>
                <c:pt idx="4">
                  <c:v>Άλλο (αυθ.)</c:v>
                </c:pt>
                <c:pt idx="5">
                  <c:v>ΔΓ/ΔΑ (αυθ.)</c:v>
                </c:pt>
              </c:strCache>
            </c:strRef>
          </c:cat>
          <c:val>
            <c:numRef>
              <c:f>Sheet1!$B$2:$B$7</c:f>
              <c:numCache>
                <c:formatCode>0</c:formatCode>
                <c:ptCount val="6"/>
                <c:pt idx="0">
                  <c:v>44.3</c:v>
                </c:pt>
                <c:pt idx="1">
                  <c:v>22.7</c:v>
                </c:pt>
                <c:pt idx="2">
                  <c:v>18.2</c:v>
                </c:pt>
                <c:pt idx="3">
                  <c:v>5.7</c:v>
                </c:pt>
                <c:pt idx="4">
                  <c:v>2.9</c:v>
                </c:pt>
                <c:pt idx="5">
                  <c:v>6.2</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Πολύ/Αρκετά ικανοποιημένοι</c:v>
                </c:pt>
              </c:strCache>
            </c:strRef>
          </c:tx>
          <c:spPr>
            <a:ln w="22225" cap="rnd">
              <a:solidFill>
                <a:schemeClr val="accent2"/>
              </a:solidFill>
              <a:round/>
            </a:ln>
            <a:effectLst/>
          </c:spPr>
          <c:marker>
            <c:symbol val="none"/>
          </c:marker>
          <c:dLbls>
            <c:dLbl>
              <c:idx val="2"/>
              <c:layout>
                <c:manualLayout>
                  <c:x val="-1.7266545968341672E-2"/>
                  <c:y val="8.9083219629440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6-4401-AF64-04B69CF304B1}"/>
                </c:ext>
              </c:extLst>
            </c:dLbl>
            <c:dLbl>
              <c:idx val="3"/>
              <c:layout>
                <c:manualLayout>
                  <c:x val="-2.4113785668098381E-2"/>
                  <c:y val="8.3407335833999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4E-46DA-ADBF-9529A727887C}"/>
                </c:ext>
              </c:extLst>
            </c:dLbl>
            <c:dLbl>
              <c:idx val="4"/>
              <c:layout>
                <c:manualLayout>
                  <c:x val="-3.5525851834359343E-2"/>
                  <c:y val="7.7731452038558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47.4</c:v>
                </c:pt>
                <c:pt idx="1">
                  <c:v>37.700000000000003</c:v>
                </c:pt>
                <c:pt idx="2">
                  <c:v>37</c:v>
                </c:pt>
                <c:pt idx="3">
                  <c:v>41.3</c:v>
                </c:pt>
                <c:pt idx="4">
                  <c:v>38.299999999999997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Πολύ/Αρκετά δυσαρεστημένοι</c:v>
                </c:pt>
              </c:strCache>
            </c:strRef>
          </c:tx>
          <c:spPr>
            <a:ln w="22225" cap="rnd">
              <a:solidFill>
                <a:schemeClr val="accent1"/>
              </a:solidFill>
              <a:round/>
            </a:ln>
            <a:effectLst/>
          </c:spPr>
          <c:marker>
            <c:symbol val="none"/>
          </c:marker>
          <c:dLbls>
            <c:dLbl>
              <c:idx val="0"/>
              <c:layout>
                <c:manualLayout>
                  <c:x val="-4.4655504767368195E-2"/>
                  <c:y val="7.7731452038558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70-4020-B8D7-ADFEA8B37B93}"/>
                </c:ext>
              </c:extLst>
            </c:dLbl>
            <c:dLbl>
              <c:idx val="1"/>
              <c:layout>
                <c:manualLayout>
                  <c:x val="-2.6396198901350549E-2"/>
                  <c:y val="4.3676149265911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22.8</c:v>
                </c:pt>
                <c:pt idx="1">
                  <c:v>35.1</c:v>
                </c:pt>
                <c:pt idx="2">
                  <c:v>43.8</c:v>
                </c:pt>
                <c:pt idx="3">
                  <c:v>48.7</c:v>
                </c:pt>
                <c:pt idx="4">
                  <c:v>49.4</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2.1494581694758312E-2"/>
          <c:y val="0.8885948762353425"/>
          <c:w val="0.96157566307698783"/>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Θετικά</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Sheet1!$B$2:$B$4</c:f>
              <c:numCache>
                <c:formatCode>0</c:formatCode>
                <c:ptCount val="3"/>
                <c:pt idx="0">
                  <c:v>32.6</c:v>
                </c:pt>
                <c:pt idx="1">
                  <c:v>32.5</c:v>
                </c:pt>
                <c:pt idx="2">
                  <c:v>15.8</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Μάλλον θετικά</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Sheet1!$C$2:$C$4</c:f>
              <c:numCache>
                <c:formatCode>0</c:formatCode>
                <c:ptCount val="3"/>
                <c:pt idx="0">
                  <c:v>31.4</c:v>
                </c:pt>
                <c:pt idx="1">
                  <c:v>30.4</c:v>
                </c:pt>
                <c:pt idx="2">
                  <c:v>22.8</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Μάλλον αρνητικά</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Sheet1!$D$2:$D$4</c:f>
              <c:numCache>
                <c:formatCode>0</c:formatCode>
                <c:ptCount val="3"/>
                <c:pt idx="0">
                  <c:v>12.9</c:v>
                </c:pt>
                <c:pt idx="1">
                  <c:v>14.7</c:v>
                </c:pt>
                <c:pt idx="2">
                  <c:v>21.4</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Αρνητικά</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Sheet1!$E$2:$E$4</c:f>
              <c:numCache>
                <c:formatCode>0</c:formatCode>
                <c:ptCount val="3"/>
                <c:pt idx="0">
                  <c:v>19.2</c:v>
                </c:pt>
                <c:pt idx="1">
                  <c:v>17.7</c:v>
                </c:pt>
                <c:pt idx="2">
                  <c:v>36.299999999999997</c:v>
                </c:pt>
              </c:numCache>
            </c:numRef>
          </c:val>
          <c:extLst>
            <c:ext xmlns:c16="http://schemas.microsoft.com/office/drawing/2014/chart" uri="{C3380CC4-5D6E-409C-BE32-E72D297353CC}">
              <c16:uniqueId val="{00000000-5845-4EED-8BF8-FECBBA58487E}"/>
            </c:ext>
          </c:extLst>
        </c:ser>
        <c:ser>
          <c:idx val="4"/>
          <c:order val="4"/>
          <c:tx>
            <c:strRef>
              <c:f>Sheet1!$F$1</c:f>
              <c:strCache>
                <c:ptCount val="1"/>
                <c:pt idx="0">
                  <c:v>ΔΓ/ΔΑ (αυθ.)</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Sheet1!$F$2:$F$4</c:f>
              <c:numCache>
                <c:formatCode>0</c:formatCode>
                <c:ptCount val="3"/>
                <c:pt idx="0">
                  <c:v>3.8</c:v>
                </c:pt>
                <c:pt idx="1">
                  <c:v>4.4000000000000004</c:v>
                </c:pt>
                <c:pt idx="2">
                  <c:v>3.7</c:v>
                </c:pt>
              </c:numCache>
            </c:numRef>
          </c:val>
          <c:extLst>
            <c:ext xmlns:c16="http://schemas.microsoft.com/office/drawing/2014/chart" uri="{C3380CC4-5D6E-409C-BE32-E72D297353CC}">
              <c16:uniqueId val="{00000000-A98C-4E89-9843-524F77B6B2ED}"/>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ΠΑΣΟΚ</c:v>
                </c:pt>
                <c:pt idx="1">
                  <c:v>ΝΔ</c:v>
                </c:pt>
                <c:pt idx="2">
                  <c:v>ΣΥΡΙΖΑ</c:v>
                </c:pt>
                <c:pt idx="3">
                  <c:v>ΚΚΕ</c:v>
                </c:pt>
                <c:pt idx="4">
                  <c:v>Άλλο (αυθ.)</c:v>
                </c:pt>
                <c:pt idx="5">
                  <c:v>Κανένα (αυθ.)</c:v>
                </c:pt>
                <c:pt idx="6">
                  <c:v>ΔΓ/ΔΑ (αυθ.)</c:v>
                </c:pt>
              </c:strCache>
            </c:strRef>
          </c:cat>
          <c:val>
            <c:numRef>
              <c:f>Sheet1!$B$2:$B$8</c:f>
              <c:numCache>
                <c:formatCode>0</c:formatCode>
                <c:ptCount val="7"/>
                <c:pt idx="0">
                  <c:v>62.6</c:v>
                </c:pt>
                <c:pt idx="1">
                  <c:v>23.7</c:v>
                </c:pt>
                <c:pt idx="2">
                  <c:v>4.9000000000000004</c:v>
                </c:pt>
                <c:pt idx="3">
                  <c:v>3</c:v>
                </c:pt>
                <c:pt idx="4">
                  <c:v>1.1000000000000001</c:v>
                </c:pt>
                <c:pt idx="5">
                  <c:v>1.1000000000000001</c:v>
                </c:pt>
                <c:pt idx="6">
                  <c:v>3.3</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Θετικά</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Sheet1!$B$2:$B$8</c:f>
              <c:numCache>
                <c:formatCode>0</c:formatCode>
                <c:ptCount val="7"/>
                <c:pt idx="0">
                  <c:v>47.1</c:v>
                </c:pt>
                <c:pt idx="1">
                  <c:v>45.9</c:v>
                </c:pt>
                <c:pt idx="2">
                  <c:v>36.299999999999997</c:v>
                </c:pt>
                <c:pt idx="3">
                  <c:v>31.9</c:v>
                </c:pt>
                <c:pt idx="4">
                  <c:v>28</c:v>
                </c:pt>
                <c:pt idx="5">
                  <c:v>23.6</c:v>
                </c:pt>
                <c:pt idx="6">
                  <c:v>11.3</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Μάλλον θετικά</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Sheet1!$C$2:$C$8</c:f>
              <c:numCache>
                <c:formatCode>0</c:formatCode>
                <c:ptCount val="7"/>
                <c:pt idx="0">
                  <c:v>24.4</c:v>
                </c:pt>
                <c:pt idx="1">
                  <c:v>23.2</c:v>
                </c:pt>
                <c:pt idx="2">
                  <c:v>29.4</c:v>
                </c:pt>
                <c:pt idx="3">
                  <c:v>22.4</c:v>
                </c:pt>
                <c:pt idx="4">
                  <c:v>21.5</c:v>
                </c:pt>
                <c:pt idx="5">
                  <c:v>21.1</c:v>
                </c:pt>
                <c:pt idx="6">
                  <c:v>14.8</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Μάλλον αρνητικά</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Sheet1!$D$2:$D$8</c:f>
              <c:numCache>
                <c:formatCode>0</c:formatCode>
                <c:ptCount val="7"/>
                <c:pt idx="0">
                  <c:v>10.7</c:v>
                </c:pt>
                <c:pt idx="1">
                  <c:v>8.6999999999999993</c:v>
                </c:pt>
                <c:pt idx="2">
                  <c:v>13.5</c:v>
                </c:pt>
                <c:pt idx="3">
                  <c:v>18.100000000000001</c:v>
                </c:pt>
                <c:pt idx="4">
                  <c:v>19.2</c:v>
                </c:pt>
                <c:pt idx="5">
                  <c:v>14.6</c:v>
                </c:pt>
                <c:pt idx="6">
                  <c:v>21.6</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Αρνητικά</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Sheet1!$E$2:$E$8</c:f>
              <c:numCache>
                <c:formatCode>0</c:formatCode>
                <c:ptCount val="7"/>
                <c:pt idx="0">
                  <c:v>10.4</c:v>
                </c:pt>
                <c:pt idx="1">
                  <c:v>11.4</c:v>
                </c:pt>
                <c:pt idx="2">
                  <c:v>15.8</c:v>
                </c:pt>
                <c:pt idx="3">
                  <c:v>25.5</c:v>
                </c:pt>
                <c:pt idx="4">
                  <c:v>29.3</c:v>
                </c:pt>
                <c:pt idx="5">
                  <c:v>37.4</c:v>
                </c:pt>
                <c:pt idx="6">
                  <c:v>46.3</c:v>
                </c:pt>
              </c:numCache>
            </c:numRef>
          </c:val>
          <c:extLst>
            <c:ext xmlns:c16="http://schemas.microsoft.com/office/drawing/2014/chart" uri="{C3380CC4-5D6E-409C-BE32-E72D297353CC}">
              <c16:uniqueId val="{00000000-5845-4EED-8BF8-FECBBA58487E}"/>
            </c:ext>
          </c:extLst>
        </c:ser>
        <c:ser>
          <c:idx val="4"/>
          <c:order val="4"/>
          <c:tx>
            <c:strRef>
              <c:f>Sheet1!$F$1</c:f>
              <c:strCache>
                <c:ptCount val="1"/>
                <c:pt idx="0">
                  <c:v>ΔΓ/ΔΑ (αυθ.)</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Sheet1!$F$2:$F$8</c:f>
              <c:numCache>
                <c:formatCode>0</c:formatCode>
                <c:ptCount val="7"/>
                <c:pt idx="0">
                  <c:v>7.5</c:v>
                </c:pt>
                <c:pt idx="1">
                  <c:v>10.7</c:v>
                </c:pt>
                <c:pt idx="2">
                  <c:v>5</c:v>
                </c:pt>
                <c:pt idx="3">
                  <c:v>2.2000000000000002</c:v>
                </c:pt>
                <c:pt idx="4">
                  <c:v>2.1</c:v>
                </c:pt>
                <c:pt idx="5">
                  <c:v>3.2</c:v>
                </c:pt>
                <c:pt idx="6">
                  <c:v>6</c:v>
                </c:pt>
              </c:numCache>
            </c:numRef>
          </c:val>
          <c:extLst>
            <c:ext xmlns:c16="http://schemas.microsoft.com/office/drawing/2014/chart" uri="{C3380CC4-5D6E-409C-BE32-E72D297353CC}">
              <c16:uniqueId val="{00000000-A98C-4E89-9843-524F77B6B2ED}"/>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Οικονομική κρίση</c:v>
                </c:pt>
                <c:pt idx="1">
                  <c:v>Κλιματική κρίση</c:v>
                </c:pt>
                <c:pt idx="2">
                  <c:v>Μεταναστευτική-προσφυγική κρίση</c:v>
                </c:pt>
                <c:pt idx="3">
                  <c:v>Πόλεμος στην Ουκρανία</c:v>
                </c:pt>
                <c:pt idx="4">
                  <c:v>Πανδημία</c:v>
                </c:pt>
                <c:pt idx="5">
                  <c:v>ΔΓ/ΔΑ (αυθ.)</c:v>
                </c:pt>
              </c:strCache>
            </c:strRef>
          </c:cat>
          <c:val>
            <c:numRef>
              <c:f>Sheet1!$B$2:$B$7</c:f>
              <c:numCache>
                <c:formatCode>0</c:formatCode>
                <c:ptCount val="6"/>
                <c:pt idx="0">
                  <c:v>58</c:v>
                </c:pt>
                <c:pt idx="1">
                  <c:v>14.7</c:v>
                </c:pt>
                <c:pt idx="2">
                  <c:v>13.2</c:v>
                </c:pt>
                <c:pt idx="3">
                  <c:v>8</c:v>
                </c:pt>
                <c:pt idx="4">
                  <c:v>5</c:v>
                </c:pt>
                <c:pt idx="5">
                  <c:v>1.1000000000000001</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51156403627124747"/>
          <c:y val="2.9675504289288098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3199120450977029"/>
          <c:y val="0.10785090943322909"/>
          <c:w val="0.74834589975294941"/>
          <c:h val="0.86416807039119348"/>
        </c:manualLayout>
      </c:layout>
      <c:barChart>
        <c:barDir val="bar"/>
        <c:grouping val="stacked"/>
        <c:varyColors val="0"/>
        <c:ser>
          <c:idx val="0"/>
          <c:order val="0"/>
          <c:tx>
            <c:strRef>
              <c:f>Sheet1!$B$1</c:f>
              <c:strCache>
                <c:ptCount val="1"/>
                <c:pt idx="0">
                  <c:v>Ελευθερία</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56.5</c:v>
                </c:pt>
                <c:pt idx="2" formatCode="0">
                  <c:v>78.7</c:v>
                </c:pt>
                <c:pt idx="3" formatCode="0">
                  <c:v>71.2</c:v>
                </c:pt>
                <c:pt idx="4" formatCode="0">
                  <c:v>52.3</c:v>
                </c:pt>
                <c:pt idx="5" formatCode="0">
                  <c:v>42.7</c:v>
                </c:pt>
                <c:pt idx="6" formatCode="0">
                  <c:v>37.9</c:v>
                </c:pt>
                <c:pt idx="7" formatCode="0">
                  <c:v>61.4</c:v>
                </c:pt>
                <c:pt idx="9" formatCode="0">
                  <c:v>40.5</c:v>
                </c:pt>
                <c:pt idx="10" formatCode="0">
                  <c:v>59.3</c:v>
                </c:pt>
                <c:pt idx="11" formatCode="0">
                  <c:v>55.8</c:v>
                </c:pt>
                <c:pt idx="12" formatCode="0">
                  <c:v>57.7</c:v>
                </c:pt>
                <c:pt idx="13" formatCode="0">
                  <c:v>52.7</c:v>
                </c:pt>
                <c:pt idx="15" formatCode="0">
                  <c:v>35.6</c:v>
                </c:pt>
                <c:pt idx="16" formatCode="0">
                  <c:v>54.8</c:v>
                </c:pt>
                <c:pt idx="17" formatCode="0">
                  <c:v>61.2</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Ασφάλεια</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41.4</c:v>
                </c:pt>
                <c:pt idx="2" formatCode="0">
                  <c:v>19.600000000000001</c:v>
                </c:pt>
                <c:pt idx="3" formatCode="0">
                  <c:v>28.8</c:v>
                </c:pt>
                <c:pt idx="4" formatCode="0">
                  <c:v>44.4</c:v>
                </c:pt>
                <c:pt idx="5" formatCode="0">
                  <c:v>55.7</c:v>
                </c:pt>
                <c:pt idx="6" formatCode="0">
                  <c:v>61</c:v>
                </c:pt>
                <c:pt idx="7" formatCode="0">
                  <c:v>33.299999999999997</c:v>
                </c:pt>
                <c:pt idx="9" formatCode="0">
                  <c:v>57.5</c:v>
                </c:pt>
                <c:pt idx="10" formatCode="0">
                  <c:v>37.299999999999997</c:v>
                </c:pt>
                <c:pt idx="11" formatCode="0">
                  <c:v>42.3</c:v>
                </c:pt>
                <c:pt idx="12" formatCode="0">
                  <c:v>41</c:v>
                </c:pt>
                <c:pt idx="13" formatCode="0">
                  <c:v>42.7</c:v>
                </c:pt>
                <c:pt idx="15" formatCode="0">
                  <c:v>61.9</c:v>
                </c:pt>
                <c:pt idx="16" formatCode="0">
                  <c:v>43.2</c:v>
                </c:pt>
                <c:pt idx="17" formatCode="0">
                  <c:v>36.799999999999997</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2</c:v>
                </c:pt>
                <c:pt idx="2" formatCode="0">
                  <c:v>1.7</c:v>
                </c:pt>
                <c:pt idx="4" formatCode="0">
                  <c:v>3.3</c:v>
                </c:pt>
                <c:pt idx="5" formatCode="0">
                  <c:v>1.5</c:v>
                </c:pt>
                <c:pt idx="6" formatCode="0">
                  <c:v>1</c:v>
                </c:pt>
                <c:pt idx="7" formatCode="0">
                  <c:v>5.3</c:v>
                </c:pt>
                <c:pt idx="9" formatCode="0">
                  <c:v>2</c:v>
                </c:pt>
                <c:pt idx="10" formatCode="0">
                  <c:v>3.4</c:v>
                </c:pt>
                <c:pt idx="11" formatCode="0">
                  <c:v>1.8</c:v>
                </c:pt>
                <c:pt idx="12" formatCode="0">
                  <c:v>1.3</c:v>
                </c:pt>
                <c:pt idx="13" formatCode="0">
                  <c:v>4.5999999999999996</c:v>
                </c:pt>
                <c:pt idx="15" formatCode="0">
                  <c:v>2.5</c:v>
                </c:pt>
                <c:pt idx="16" formatCode="0">
                  <c:v>2</c:v>
                </c:pt>
                <c:pt idx="17" formatCode="0">
                  <c:v>1.9</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7.2012570428247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Ελευθερία</c:v>
                </c:pt>
              </c:strCache>
            </c:strRef>
          </c:tx>
          <c:spPr>
            <a:ln w="22225" cap="rnd">
              <a:solidFill>
                <a:schemeClr val="accent2"/>
              </a:solidFill>
              <a:round/>
            </a:ln>
            <a:effectLst/>
          </c:spPr>
          <c:marker>
            <c:symbol val="none"/>
          </c:marker>
          <c:dLbls>
            <c:dLbl>
              <c:idx val="4"/>
              <c:layout>
                <c:manualLayout>
                  <c:x val="-3.324343860110713E-2"/>
                  <c:y val="0.11240997540322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61.5</c:v>
                </c:pt>
                <c:pt idx="1">
                  <c:v>60.7</c:v>
                </c:pt>
                <c:pt idx="2">
                  <c:v>60</c:v>
                </c:pt>
                <c:pt idx="3">
                  <c:v>51.6</c:v>
                </c:pt>
                <c:pt idx="4">
                  <c:v>30.9</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Ασφάλεια</c:v>
                </c:pt>
              </c:strCache>
            </c:strRef>
          </c:tx>
          <c:spPr>
            <a:ln w="22225" cap="rnd">
              <a:solidFill>
                <a:schemeClr val="accent1"/>
              </a:solidFill>
              <a:round/>
            </a:ln>
            <a:effectLst/>
          </c:spPr>
          <c:marker>
            <c:symbol val="none"/>
          </c:marker>
          <c:dLbls>
            <c:dLbl>
              <c:idx val="4"/>
              <c:layout>
                <c:manualLayout>
                  <c:x val="-6.0632397400133806E-2"/>
                  <c:y val="-3.636525383097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38.5</c:v>
                </c:pt>
                <c:pt idx="1">
                  <c:v>37.799999999999997</c:v>
                </c:pt>
                <c:pt idx="2">
                  <c:v>38.6</c:v>
                </c:pt>
                <c:pt idx="3">
                  <c:v>44.6</c:v>
                </c:pt>
                <c:pt idx="4">
                  <c:v>67.2</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4.4362495104443837E-2"/>
                  <c:y val="-0.3534687755622423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Ελευθερία</c:v>
                </c:pt>
                <c:pt idx="1">
                  <c:v>Ασφάλεια</c:v>
                </c:pt>
                <c:pt idx="2">
                  <c:v>ΔΓ/ΔΑ (αυθ.)</c:v>
                </c:pt>
              </c:strCache>
            </c:strRef>
          </c:cat>
          <c:val>
            <c:numRef>
              <c:f>Sheet1!$B$2:$B$4</c:f>
              <c:numCache>
                <c:formatCode>0</c:formatCode>
                <c:ptCount val="3"/>
                <c:pt idx="0">
                  <c:v>56.5</c:v>
                </c:pt>
                <c:pt idx="1">
                  <c:v>41.4</c:v>
                </c:pt>
                <c:pt idx="2">
                  <c:v>2</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Θετική</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Sheet1!$B$2:$B$8</c:f>
              <c:numCache>
                <c:formatCode>0</c:formatCode>
                <c:ptCount val="7"/>
                <c:pt idx="0">
                  <c:v>88.5</c:v>
                </c:pt>
                <c:pt idx="1">
                  <c:v>85.2</c:v>
                </c:pt>
                <c:pt idx="2">
                  <c:v>51.4</c:v>
                </c:pt>
                <c:pt idx="3">
                  <c:v>47.9</c:v>
                </c:pt>
                <c:pt idx="4">
                  <c:v>23.7</c:v>
                </c:pt>
                <c:pt idx="5">
                  <c:v>17</c:v>
                </c:pt>
                <c:pt idx="6">
                  <c:v>16.7</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Ούτε-ούτε (αυθ.)</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Sheet1!$C$2:$C$8</c:f>
              <c:numCache>
                <c:formatCode>0</c:formatCode>
                <c:ptCount val="7"/>
                <c:pt idx="0">
                  <c:v>4.7</c:v>
                </c:pt>
                <c:pt idx="1">
                  <c:v>8.9</c:v>
                </c:pt>
                <c:pt idx="2">
                  <c:v>18.8</c:v>
                </c:pt>
                <c:pt idx="3">
                  <c:v>19</c:v>
                </c:pt>
                <c:pt idx="4">
                  <c:v>17.7</c:v>
                </c:pt>
                <c:pt idx="5">
                  <c:v>14.5</c:v>
                </c:pt>
                <c:pt idx="6">
                  <c:v>15.5</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Αρνητική</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Sheet1!$D$2:$D$8</c:f>
              <c:numCache>
                <c:formatCode>0</c:formatCode>
                <c:ptCount val="7"/>
                <c:pt idx="0">
                  <c:v>5.4</c:v>
                </c:pt>
                <c:pt idx="1">
                  <c:v>4.9000000000000004</c:v>
                </c:pt>
                <c:pt idx="2">
                  <c:v>28.7</c:v>
                </c:pt>
                <c:pt idx="3">
                  <c:v>31.7</c:v>
                </c:pt>
                <c:pt idx="4">
                  <c:v>57.3</c:v>
                </c:pt>
                <c:pt idx="5">
                  <c:v>67.3</c:v>
                </c:pt>
                <c:pt idx="6">
                  <c:v>65.3</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ΔΓ/ΔΑ (αυθ.)</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Sheet1!$E$2:$E$8</c:f>
              <c:numCache>
                <c:formatCode>0</c:formatCode>
                <c:ptCount val="7"/>
                <c:pt idx="0">
                  <c:v>1.3</c:v>
                </c:pt>
                <c:pt idx="1">
                  <c:v>1</c:v>
                </c:pt>
                <c:pt idx="2">
                  <c:v>1</c:v>
                </c:pt>
                <c:pt idx="3">
                  <c:v>1.4</c:v>
                </c:pt>
                <c:pt idx="4">
                  <c:v>1.4</c:v>
                </c:pt>
                <c:pt idx="5">
                  <c:v>1.3</c:v>
                </c:pt>
                <c:pt idx="6">
                  <c:v>2.4</c:v>
                </c:pt>
              </c:numCache>
            </c:numRef>
          </c:val>
          <c:extLst>
            <c:ext xmlns:c16="http://schemas.microsoft.com/office/drawing/2014/chart" uri="{C3380CC4-5D6E-409C-BE32-E72D297353CC}">
              <c16:uniqueId val="{00000000-5845-4EED-8BF8-FECBBA58487E}"/>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5.511279535799482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3636073689583259"/>
          <c:y val="0.13328820050193585"/>
          <c:w val="0.73960683498082491"/>
          <c:h val="0.83873077932248663"/>
        </c:manualLayout>
      </c:layout>
      <c:barChart>
        <c:barDir val="bar"/>
        <c:grouping val="stacked"/>
        <c:varyColors val="0"/>
        <c:ser>
          <c:idx val="0"/>
          <c:order val="0"/>
          <c:tx>
            <c:strRef>
              <c:f>Sheet1!$B$1</c:f>
              <c:strCache>
                <c:ptCount val="1"/>
                <c:pt idx="0">
                  <c:v>Έχει εμπλουτίσει και ενισχύσει την κοινωνία και την οικονομία μας</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33.5</c:v>
                </c:pt>
                <c:pt idx="2" formatCode="0">
                  <c:v>60.7</c:v>
                </c:pt>
                <c:pt idx="3" formatCode="0">
                  <c:v>40.9</c:v>
                </c:pt>
                <c:pt idx="4" formatCode="0">
                  <c:v>36.799999999999997</c:v>
                </c:pt>
                <c:pt idx="5" formatCode="0">
                  <c:v>26.2</c:v>
                </c:pt>
                <c:pt idx="6" formatCode="0">
                  <c:v>16.600000000000001</c:v>
                </c:pt>
                <c:pt idx="7" formatCode="0">
                  <c:v>17.600000000000001</c:v>
                </c:pt>
                <c:pt idx="9" formatCode="0">
                  <c:v>29.8</c:v>
                </c:pt>
                <c:pt idx="10" formatCode="0">
                  <c:v>34.9</c:v>
                </c:pt>
                <c:pt idx="11" formatCode="0">
                  <c:v>33.5</c:v>
                </c:pt>
                <c:pt idx="12" formatCode="0">
                  <c:v>33.5</c:v>
                </c:pt>
                <c:pt idx="13" formatCode="0">
                  <c:v>35.9</c:v>
                </c:pt>
                <c:pt idx="15" formatCode="0">
                  <c:v>26</c:v>
                </c:pt>
                <c:pt idx="16" formatCode="0">
                  <c:v>26.6</c:v>
                </c:pt>
                <c:pt idx="17" formatCode="0">
                  <c:v>40.1</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Απειλεί τη συνοχή της κοινωνίας και της οικονομίας μας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63</c:v>
                </c:pt>
                <c:pt idx="2" formatCode="0">
                  <c:v>34.9</c:v>
                </c:pt>
                <c:pt idx="3" formatCode="0">
                  <c:v>55.6</c:v>
                </c:pt>
                <c:pt idx="4" formatCode="0">
                  <c:v>59.9</c:v>
                </c:pt>
                <c:pt idx="5" formatCode="0">
                  <c:v>71.8</c:v>
                </c:pt>
                <c:pt idx="6" formatCode="0">
                  <c:v>81.099999999999994</c:v>
                </c:pt>
                <c:pt idx="7" formatCode="0">
                  <c:v>78.5</c:v>
                </c:pt>
                <c:pt idx="9" formatCode="0">
                  <c:v>68.2</c:v>
                </c:pt>
                <c:pt idx="10" formatCode="0">
                  <c:v>58</c:v>
                </c:pt>
                <c:pt idx="11" formatCode="0">
                  <c:v>63.8</c:v>
                </c:pt>
                <c:pt idx="12" formatCode="0">
                  <c:v>63.5</c:v>
                </c:pt>
                <c:pt idx="13" formatCode="0">
                  <c:v>59.8</c:v>
                </c:pt>
                <c:pt idx="15" formatCode="0">
                  <c:v>67.099999999999994</c:v>
                </c:pt>
                <c:pt idx="16" formatCode="0">
                  <c:v>70.400000000000006</c:v>
                </c:pt>
                <c:pt idx="17" formatCode="0">
                  <c:v>56.7</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3.4</c:v>
                </c:pt>
                <c:pt idx="2" formatCode="0">
                  <c:v>4.3</c:v>
                </c:pt>
                <c:pt idx="3" formatCode="0">
                  <c:v>3.5</c:v>
                </c:pt>
                <c:pt idx="4" formatCode="0">
                  <c:v>3.4</c:v>
                </c:pt>
                <c:pt idx="5" formatCode="0">
                  <c:v>2</c:v>
                </c:pt>
                <c:pt idx="6" formatCode="0">
                  <c:v>2.2999999999999998</c:v>
                </c:pt>
                <c:pt idx="7" formatCode="0">
                  <c:v>3.9</c:v>
                </c:pt>
                <c:pt idx="9" formatCode="0">
                  <c:v>2</c:v>
                </c:pt>
                <c:pt idx="10" formatCode="0">
                  <c:v>7</c:v>
                </c:pt>
                <c:pt idx="11" formatCode="0">
                  <c:v>2.7</c:v>
                </c:pt>
                <c:pt idx="12" formatCode="0">
                  <c:v>3</c:v>
                </c:pt>
                <c:pt idx="13" formatCode="0">
                  <c:v>4.3</c:v>
                </c:pt>
                <c:pt idx="15" formatCode="0">
                  <c:v>6.9</c:v>
                </c:pt>
                <c:pt idx="16" formatCode="0">
                  <c:v>3.1</c:v>
                </c:pt>
                <c:pt idx="17" formatCode="0">
                  <c:v>3.2</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9.23624032832131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Έχει εμπλουτίσει και ενισχύσει την κοινωνία και την οικονομία μας</c:v>
                </c:pt>
              </c:strCache>
            </c:strRef>
          </c:tx>
          <c:spPr>
            <a:ln w="22225" cap="rnd">
              <a:solidFill>
                <a:schemeClr val="accent2"/>
              </a:solidFill>
              <a:round/>
            </a:ln>
            <a:effectLst/>
          </c:spPr>
          <c:marker>
            <c:symbol val="none"/>
          </c:marker>
          <c:dLbls>
            <c:dLbl>
              <c:idx val="4"/>
              <c:layout>
                <c:manualLayout>
                  <c:x val="-4.2373091534115968E-2"/>
                  <c:y val="5.958784677032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41.6</c:v>
                </c:pt>
                <c:pt idx="1">
                  <c:v>39.700000000000003</c:v>
                </c:pt>
                <c:pt idx="2">
                  <c:v>27.5</c:v>
                </c:pt>
                <c:pt idx="3">
                  <c:v>32.799999999999997</c:v>
                </c:pt>
                <c:pt idx="4">
                  <c:v>20.7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Απειλεί τη συνοχή της κοινωνίας και της οικονομίας μας</c:v>
                </c:pt>
              </c:strCache>
            </c:strRef>
          </c:tx>
          <c:spPr>
            <a:ln w="22225" cap="rnd">
              <a:solidFill>
                <a:schemeClr val="accent1"/>
              </a:solidFill>
              <a:round/>
            </a:ln>
            <a:effectLst/>
          </c:spPr>
          <c:marker>
            <c:symbol val="none"/>
          </c:marker>
          <c:dLbls>
            <c:dLbl>
              <c:idx val="4"/>
              <c:layout>
                <c:manualLayout>
                  <c:x val="-5.1502744467124967E-2"/>
                  <c:y val="-0.101759924999283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56</c:v>
                </c:pt>
                <c:pt idx="1">
                  <c:v>58.7</c:v>
                </c:pt>
                <c:pt idx="2">
                  <c:v>71.099999999999994</c:v>
                </c:pt>
                <c:pt idx="3">
                  <c:v>61</c:v>
                </c:pt>
                <c:pt idx="4">
                  <c:v>67.7</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7517048039462E-2"/>
          <c:y val="7.1958312122120796E-2"/>
          <c:w val="0.95046308329542117"/>
          <c:h val="0.7847160719391348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D8F7-421C-A3B5-CA688DA53605}"/>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D8F7-421C-A3B5-CA688DA53605}"/>
              </c:ext>
            </c:extLst>
          </c:dPt>
          <c:dPt>
            <c:idx val="2"/>
            <c:invertIfNegative val="0"/>
            <c:bubble3D val="0"/>
            <c:spPr>
              <a:solidFill>
                <a:srgbClr val="FFC000"/>
              </a:solidFill>
              <a:ln>
                <a:noFill/>
              </a:ln>
              <a:effectLst/>
            </c:spPr>
            <c:extLst>
              <c:ext xmlns:c16="http://schemas.microsoft.com/office/drawing/2014/chart" uri="{C3380CC4-5D6E-409C-BE32-E72D297353CC}">
                <c16:uniqueId val="{00000005-D8F7-421C-A3B5-CA688DA53605}"/>
              </c:ext>
            </c:extLst>
          </c:dPt>
          <c:dPt>
            <c:idx val="3"/>
            <c:invertIfNegative val="0"/>
            <c:bubble3D val="0"/>
            <c:spPr>
              <a:solidFill>
                <a:srgbClr val="FF8989"/>
              </a:solidFill>
              <a:ln>
                <a:noFill/>
              </a:ln>
              <a:effectLst/>
            </c:spPr>
            <c:extLst>
              <c:ext xmlns:c16="http://schemas.microsoft.com/office/drawing/2014/chart" uri="{C3380CC4-5D6E-409C-BE32-E72D297353CC}">
                <c16:uniqueId val="{00000007-D8F7-421C-A3B5-CA688DA53605}"/>
              </c:ext>
            </c:extLst>
          </c:dPt>
          <c:dPt>
            <c:idx val="4"/>
            <c:invertIfNegative val="0"/>
            <c:bubble3D val="0"/>
            <c:spPr>
              <a:solidFill>
                <a:srgbClr val="C00000"/>
              </a:solidFill>
              <a:ln>
                <a:noFill/>
              </a:ln>
              <a:effectLst/>
            </c:spPr>
            <c:extLst>
              <c:ext xmlns:c16="http://schemas.microsoft.com/office/drawing/2014/chart" uri="{C3380CC4-5D6E-409C-BE32-E72D297353CC}">
                <c16:uniqueId val="{00000009-D8F7-421C-A3B5-CA688DA53605}"/>
              </c:ext>
            </c:extLst>
          </c:dPt>
          <c:dLbls>
            <c:dLbl>
              <c:idx val="3"/>
              <c:layout>
                <c:manualLayout>
                  <c:x val="-4.503346482868667E-3"/>
                  <c:y val="-4.7665605137376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F7-421C-A3B5-CA688DA536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Πολύ ικανοποιημένοι</c:v>
                </c:pt>
                <c:pt idx="1">
                  <c:v>Αρκετά ικανοποιημένοι</c:v>
                </c:pt>
                <c:pt idx="2">
                  <c:v>Ούτε-ούτε (αυθ.)</c:v>
                </c:pt>
                <c:pt idx="3">
                  <c:v>Αρκετά δυσαρεστημένοι</c:v>
                </c:pt>
                <c:pt idx="4">
                  <c:v>Πολύ δυσαρεστημένοι</c:v>
                </c:pt>
              </c:strCache>
            </c:strRef>
          </c:cat>
          <c:val>
            <c:numRef>
              <c:f>Sheet1!$B$2:$B$6</c:f>
              <c:numCache>
                <c:formatCode>0</c:formatCode>
                <c:ptCount val="5"/>
                <c:pt idx="0">
                  <c:v>5.5</c:v>
                </c:pt>
                <c:pt idx="1">
                  <c:v>34.299999999999997</c:v>
                </c:pt>
                <c:pt idx="2">
                  <c:v>19.100000000000001</c:v>
                </c:pt>
                <c:pt idx="3">
                  <c:v>24.6</c:v>
                </c:pt>
                <c:pt idx="4">
                  <c:v>16.2</c:v>
                </c:pt>
              </c:numCache>
            </c:numRef>
          </c:val>
          <c:extLst>
            <c:ext xmlns:c16="http://schemas.microsoft.com/office/drawing/2014/chart" uri="{C3380CC4-5D6E-409C-BE32-E72D297353CC}">
              <c16:uniqueId val="{0000000A-D8F7-421C-A3B5-CA688DA53605}"/>
            </c:ext>
          </c:extLst>
        </c:ser>
        <c:dLbls>
          <c:showLegendKey val="0"/>
          <c:showVal val="0"/>
          <c:showCatName val="0"/>
          <c:showSerName val="0"/>
          <c:showPercent val="0"/>
          <c:showBubbleSize val="0"/>
        </c:dLbls>
        <c:gapWidth val="267"/>
        <c:overlap val="-43"/>
        <c:axId val="137218799"/>
        <c:axId val="137229615"/>
      </c:barChart>
      <c:catAx>
        <c:axId val="13721879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crossAx val="137229615"/>
        <c:crosses val="autoZero"/>
        <c:auto val="1"/>
        <c:lblAlgn val="ctr"/>
        <c:lblOffset val="100"/>
        <c:noMultiLvlLbl val="0"/>
      </c:catAx>
      <c:valAx>
        <c:axId val="137229615"/>
        <c:scaling>
          <c:orientation val="minMax"/>
          <c:max val="80"/>
        </c:scaling>
        <c:delete val="1"/>
        <c:axPos val="l"/>
        <c:numFmt formatCode="0" sourceLinked="1"/>
        <c:majorTickMark val="out"/>
        <c:minorTickMark val="none"/>
        <c:tickLblPos val="nextTo"/>
        <c:crossAx val="137218799"/>
        <c:crosses val="autoZero"/>
        <c:crossBetween val="between"/>
      </c:valAx>
      <c:spPr>
        <a:pattFill prst="ltDnDiag">
          <a:fgClr>
            <a:srgbClr val="000000">
              <a:alpha val="0"/>
            </a:srgbClr>
          </a:fgClr>
          <a:bgClr>
            <a:srgbClr val="FFFFFF"/>
          </a:bgClr>
        </a:patt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Έχει εμπλουτίσει και ενισχύσει την κοινωνία και την οικονομία μας</c:v>
                </c:pt>
                <c:pt idx="1">
                  <c:v>Απειλεί τη συνοχή της κοινωνίας και της οικονομίας μας</c:v>
                </c:pt>
                <c:pt idx="2">
                  <c:v>ΔΓ/ΔΑ (αυθ.)</c:v>
                </c:pt>
              </c:strCache>
            </c:strRef>
          </c:cat>
          <c:val>
            <c:numRef>
              <c:f>Sheet1!$B$2:$B$4</c:f>
              <c:numCache>
                <c:formatCode>0</c:formatCode>
                <c:ptCount val="3"/>
                <c:pt idx="0">
                  <c:v>33.5</c:v>
                </c:pt>
                <c:pt idx="1">
                  <c:v>63</c:v>
                </c:pt>
                <c:pt idx="2">
                  <c:v>3.4</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4291503547492602"/>
          <c:y val="0.12493255111994184"/>
          <c:w val="0.7330525364017314"/>
          <c:h val="0.84708642870448081"/>
        </c:manualLayout>
      </c:layout>
      <c:barChart>
        <c:barDir val="bar"/>
        <c:grouping val="stacked"/>
        <c:varyColors val="0"/>
        <c:ser>
          <c:idx val="0"/>
          <c:order val="0"/>
          <c:tx>
            <c:strRef>
              <c:f>Sheet1!$B$1</c:f>
              <c:strCache>
                <c:ptCount val="1"/>
                <c:pt idx="0">
                  <c:v>Ωφελήθηκε</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62.8</c:v>
                </c:pt>
                <c:pt idx="2" formatCode="0">
                  <c:v>41.1</c:v>
                </c:pt>
                <c:pt idx="3" formatCode="0">
                  <c:v>71.2</c:v>
                </c:pt>
                <c:pt idx="4" formatCode="0">
                  <c:v>64.599999999999994</c:v>
                </c:pt>
                <c:pt idx="5" formatCode="0">
                  <c:v>85</c:v>
                </c:pt>
                <c:pt idx="6" formatCode="0">
                  <c:v>65.2</c:v>
                </c:pt>
                <c:pt idx="7" formatCode="0">
                  <c:v>38.799999999999997</c:v>
                </c:pt>
                <c:pt idx="9" formatCode="0">
                  <c:v>63.6</c:v>
                </c:pt>
                <c:pt idx="10" formatCode="0">
                  <c:v>45.5</c:v>
                </c:pt>
                <c:pt idx="11" formatCode="0">
                  <c:v>58.5</c:v>
                </c:pt>
                <c:pt idx="12" formatCode="0">
                  <c:v>70.599999999999994</c:v>
                </c:pt>
                <c:pt idx="13" formatCode="0">
                  <c:v>61</c:v>
                </c:pt>
                <c:pt idx="15" formatCode="0">
                  <c:v>61.1</c:v>
                </c:pt>
                <c:pt idx="16" formatCode="0">
                  <c:v>58.4</c:v>
                </c:pt>
                <c:pt idx="17" formatCode="0">
                  <c:v>66.5</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Ούτε-ούτε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2.5</c:v>
                </c:pt>
                <c:pt idx="2" formatCode="0">
                  <c:v>4.4000000000000004</c:v>
                </c:pt>
                <c:pt idx="3" formatCode="0">
                  <c:v>2.6</c:v>
                </c:pt>
                <c:pt idx="4" formatCode="0">
                  <c:v>2.2000000000000002</c:v>
                </c:pt>
                <c:pt idx="5" formatCode="0">
                  <c:v>1.9</c:v>
                </c:pt>
                <c:pt idx="6" formatCode="0">
                  <c:v>0.6</c:v>
                </c:pt>
                <c:pt idx="7" formatCode="0">
                  <c:v>3.9</c:v>
                </c:pt>
                <c:pt idx="9" formatCode="0">
                  <c:v>3.8</c:v>
                </c:pt>
                <c:pt idx="10" formatCode="0">
                  <c:v>1.2</c:v>
                </c:pt>
                <c:pt idx="11" formatCode="0">
                  <c:v>4.0999999999999996</c:v>
                </c:pt>
                <c:pt idx="12" formatCode="0">
                  <c:v>1.7</c:v>
                </c:pt>
                <c:pt idx="13" formatCode="0">
                  <c:v>2.2000000000000002</c:v>
                </c:pt>
                <c:pt idx="15" formatCode="0">
                  <c:v>5.9</c:v>
                </c:pt>
                <c:pt idx="16" formatCode="0">
                  <c:v>2.6</c:v>
                </c:pt>
                <c:pt idx="17" formatCode="0">
                  <c:v>1.8</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Ζημιώθηκε</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32.299999999999997</c:v>
                </c:pt>
                <c:pt idx="2" formatCode="0">
                  <c:v>51.5</c:v>
                </c:pt>
                <c:pt idx="3" formatCode="0">
                  <c:v>24.1</c:v>
                </c:pt>
                <c:pt idx="4" formatCode="0">
                  <c:v>30.7</c:v>
                </c:pt>
                <c:pt idx="5" formatCode="0">
                  <c:v>12.7</c:v>
                </c:pt>
                <c:pt idx="6" formatCode="0">
                  <c:v>32.700000000000003</c:v>
                </c:pt>
                <c:pt idx="7" formatCode="0">
                  <c:v>51.9</c:v>
                </c:pt>
                <c:pt idx="9" formatCode="0">
                  <c:v>30.3</c:v>
                </c:pt>
                <c:pt idx="10" formatCode="0">
                  <c:v>46.5</c:v>
                </c:pt>
                <c:pt idx="11" formatCode="0">
                  <c:v>34.5</c:v>
                </c:pt>
                <c:pt idx="12" formatCode="0">
                  <c:v>26.5</c:v>
                </c:pt>
                <c:pt idx="13" formatCode="0">
                  <c:v>34.4</c:v>
                </c:pt>
                <c:pt idx="15" formatCode="0">
                  <c:v>24.9</c:v>
                </c:pt>
                <c:pt idx="16" formatCode="0">
                  <c:v>36.200000000000003</c:v>
                </c:pt>
                <c:pt idx="17" formatCode="0">
                  <c:v>30.4</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2.4</c:v>
                </c:pt>
                <c:pt idx="2" formatCode="0">
                  <c:v>3</c:v>
                </c:pt>
                <c:pt idx="3" formatCode="0">
                  <c:v>2.2000000000000002</c:v>
                </c:pt>
                <c:pt idx="4" formatCode="0">
                  <c:v>2.5</c:v>
                </c:pt>
                <c:pt idx="5" formatCode="0">
                  <c:v>0.5</c:v>
                </c:pt>
                <c:pt idx="6" formatCode="0">
                  <c:v>1.5</c:v>
                </c:pt>
                <c:pt idx="7" formatCode="0">
                  <c:v>5.3</c:v>
                </c:pt>
                <c:pt idx="9" formatCode="0">
                  <c:v>2.4</c:v>
                </c:pt>
                <c:pt idx="10" formatCode="0">
                  <c:v>6.8</c:v>
                </c:pt>
                <c:pt idx="11" formatCode="0">
                  <c:v>2.8</c:v>
                </c:pt>
                <c:pt idx="12" formatCode="0">
                  <c:v>1.2</c:v>
                </c:pt>
                <c:pt idx="13" formatCode="0">
                  <c:v>2.5</c:v>
                </c:pt>
                <c:pt idx="15" formatCode="0">
                  <c:v>8.1</c:v>
                </c:pt>
                <c:pt idx="16" formatCode="0">
                  <c:v>2.8</c:v>
                </c:pt>
                <c:pt idx="17" formatCode="0">
                  <c:v>1.3</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2.2713999138823656E-2"/>
          <c:y val="4.7666278764669008E-2"/>
          <c:w val="0.93728457035012991"/>
          <c:h val="5.16626435387935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Ωφελήθηκε</c:v>
                </c:pt>
              </c:strCache>
            </c:strRef>
          </c:tx>
          <c:spPr>
            <a:ln w="22225" cap="rnd">
              <a:solidFill>
                <a:schemeClr val="accent2"/>
              </a:solidFill>
              <a:round/>
            </a:ln>
            <a:effectLst/>
          </c:spPr>
          <c:marker>
            <c:symbol val="none"/>
          </c:marker>
          <c:dLbls>
            <c:dLbl>
              <c:idx val="2"/>
              <c:layout>
                <c:manualLayout>
                  <c:x val="-4.2373091534115968E-2"/>
                  <c:y val="-4.7137991461146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6-4401-AF64-04B69CF304B1}"/>
                </c:ext>
              </c:extLst>
            </c:dLbl>
            <c:dLbl>
              <c:idx val="4"/>
              <c:layout>
                <c:manualLayout>
                  <c:x val="-4.4655504767368175E-2"/>
                  <c:y val="-8.6869178029234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60.4</c:v>
                </c:pt>
                <c:pt idx="1">
                  <c:v>49.3</c:v>
                </c:pt>
                <c:pt idx="2">
                  <c:v>66.099999999999994</c:v>
                </c:pt>
                <c:pt idx="3">
                  <c:v>69.3</c:v>
                </c:pt>
                <c:pt idx="4">
                  <c:v>77.8</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Ζημιώθηκε</c:v>
                </c:pt>
              </c:strCache>
            </c:strRef>
          </c:tx>
          <c:spPr>
            <a:ln w="22225" cap="rnd">
              <a:solidFill>
                <a:schemeClr val="accent1"/>
              </a:solidFill>
              <a:round/>
            </a:ln>
            <a:effectLst/>
          </c:spPr>
          <c:marker>
            <c:symbol val="none"/>
          </c:marker>
          <c:dLbls>
            <c:dLbl>
              <c:idx val="1"/>
              <c:layout>
                <c:manualLayout>
                  <c:x val="-3.324343860110713E-2"/>
                  <c:y val="0.1174626386066463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35</c:v>
                </c:pt>
                <c:pt idx="1">
                  <c:v>46.7</c:v>
                </c:pt>
                <c:pt idx="2">
                  <c:v>31.2</c:v>
                </c:pt>
                <c:pt idx="3">
                  <c:v>23.6</c:v>
                </c:pt>
                <c:pt idx="4">
                  <c:v>11.8</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18811074772216957"/>
          <c:y val="0.8885948762353425"/>
          <c:w val="0.5575885207913468"/>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dLbl>
              <c:idx val="3"/>
              <c:tx>
                <c:rich>
                  <a:bodyPr/>
                  <a:lstStyle/>
                  <a:p>
                    <a:fld id="{D01270CA-DD2D-4EC7-81F3-58EE7B00EDA1}" type="CATEGORYNAME">
                      <a:rPr lang="el-GR" smtClean="0"/>
                      <a:pPr/>
                      <a:t>[CATEGORY NAME]</a:t>
                    </a:fld>
                    <a:r>
                      <a:rPr lang="el-GR" baseline="0"/>
                      <a:t>  </a:t>
                    </a:r>
                    <a:fld id="{94293C6D-AB18-4D46-BBDF-6BAD389E5E63}" type="VALUE">
                      <a:rPr lang="el-GR" baseline="0"/>
                      <a:pPr/>
                      <a:t>[VALUE]</a:t>
                    </a:fld>
                    <a:endParaRPr lang="el-GR"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Ωφελήθηκε</c:v>
                </c:pt>
                <c:pt idx="1">
                  <c:v>Ούτε-ούτε (αυθ.)</c:v>
                </c:pt>
                <c:pt idx="2">
                  <c:v>Ζημιώθηκε</c:v>
                </c:pt>
                <c:pt idx="3">
                  <c:v>ΔΓ/ΔΑ (αυθ.)</c:v>
                </c:pt>
              </c:strCache>
            </c:strRef>
          </c:cat>
          <c:val>
            <c:numRef>
              <c:f>Sheet1!$B$2:$B$5</c:f>
              <c:numCache>
                <c:formatCode>0</c:formatCode>
                <c:ptCount val="4"/>
                <c:pt idx="0">
                  <c:v>62.8</c:v>
                </c:pt>
                <c:pt idx="1">
                  <c:v>2.5</c:v>
                </c:pt>
                <c:pt idx="2">
                  <c:v>32.299999999999997</c:v>
                </c:pt>
                <c:pt idx="3">
                  <c:v>2.4</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Έλληνας/δα μόνο</c:v>
                </c:pt>
                <c:pt idx="1">
                  <c:v>Έλληνας/δα και Ευρωπαίος/α</c:v>
                </c:pt>
                <c:pt idx="2">
                  <c:v>Ευρωπαίος/α και Έλληνας/δα</c:v>
                </c:pt>
                <c:pt idx="3">
                  <c:v>Ευρωπαίος/α μόνο</c:v>
                </c:pt>
              </c:strCache>
            </c:strRef>
          </c:cat>
          <c:val>
            <c:numRef>
              <c:f>Sheet1!$B$2:$B$5</c:f>
              <c:numCache>
                <c:formatCode>0</c:formatCode>
                <c:ptCount val="4"/>
                <c:pt idx="0">
                  <c:v>43.3</c:v>
                </c:pt>
                <c:pt idx="1">
                  <c:v>46.9</c:v>
                </c:pt>
                <c:pt idx="2">
                  <c:v>6.8</c:v>
                </c:pt>
                <c:pt idx="3">
                  <c:v>2.7</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5912964763850006"/>
          <c:y val="2.9675504289288098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4291503547492602"/>
          <c:y val="0.12493255111994184"/>
          <c:w val="0.7330525364017314"/>
          <c:h val="0.84708642870448081"/>
        </c:manualLayout>
      </c:layout>
      <c:barChart>
        <c:barDir val="bar"/>
        <c:grouping val="stacked"/>
        <c:varyColors val="0"/>
        <c:ser>
          <c:idx val="0"/>
          <c:order val="0"/>
          <c:tx>
            <c:strRef>
              <c:f>Sheet1!$B$1</c:f>
              <c:strCache>
                <c:ptCount val="1"/>
                <c:pt idx="0">
                  <c:v>Ανήκει περισσότερο στη Δύση</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44.7</c:v>
                </c:pt>
                <c:pt idx="2" formatCode="0">
                  <c:v>22.4</c:v>
                </c:pt>
                <c:pt idx="3" formatCode="0">
                  <c:v>40.4</c:v>
                </c:pt>
                <c:pt idx="4" formatCode="0">
                  <c:v>49.8</c:v>
                </c:pt>
                <c:pt idx="5" formatCode="0">
                  <c:v>62.4</c:v>
                </c:pt>
                <c:pt idx="6" formatCode="0">
                  <c:v>57.9</c:v>
                </c:pt>
                <c:pt idx="7" formatCode="0">
                  <c:v>27.3</c:v>
                </c:pt>
                <c:pt idx="9" formatCode="0">
                  <c:v>33.5</c:v>
                </c:pt>
                <c:pt idx="10" formatCode="0">
                  <c:v>48.5</c:v>
                </c:pt>
                <c:pt idx="11" formatCode="0">
                  <c:v>34.299999999999997</c:v>
                </c:pt>
                <c:pt idx="12" formatCode="0">
                  <c:v>50.6</c:v>
                </c:pt>
                <c:pt idx="13" formatCode="0">
                  <c:v>51.6</c:v>
                </c:pt>
                <c:pt idx="15" formatCode="0">
                  <c:v>51.8</c:v>
                </c:pt>
                <c:pt idx="16" formatCode="0">
                  <c:v>45.5</c:v>
                </c:pt>
                <c:pt idx="17" formatCode="0">
                  <c:v>42.9</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Βρίσκεται ανάμεσα σε Δύση και Ανατολή</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46.4</c:v>
                </c:pt>
                <c:pt idx="2" formatCode="0">
                  <c:v>62.1</c:v>
                </c:pt>
                <c:pt idx="3" formatCode="0">
                  <c:v>52.9</c:v>
                </c:pt>
                <c:pt idx="4" formatCode="0">
                  <c:v>43.8</c:v>
                </c:pt>
                <c:pt idx="5" formatCode="0">
                  <c:v>32.799999999999997</c:v>
                </c:pt>
                <c:pt idx="6" formatCode="0">
                  <c:v>36.200000000000003</c:v>
                </c:pt>
                <c:pt idx="7" formatCode="0">
                  <c:v>56.5</c:v>
                </c:pt>
                <c:pt idx="9" formatCode="0">
                  <c:v>44.2</c:v>
                </c:pt>
                <c:pt idx="10" formatCode="0">
                  <c:v>39.4</c:v>
                </c:pt>
                <c:pt idx="11" formatCode="0">
                  <c:v>57.2</c:v>
                </c:pt>
                <c:pt idx="12" formatCode="0">
                  <c:v>42.3</c:v>
                </c:pt>
                <c:pt idx="13" formatCode="0">
                  <c:v>38.1</c:v>
                </c:pt>
                <c:pt idx="15" formatCode="0">
                  <c:v>23.9</c:v>
                </c:pt>
                <c:pt idx="16" formatCode="0">
                  <c:v>47.1</c:v>
                </c:pt>
                <c:pt idx="17" formatCode="0">
                  <c:v>49.4</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Ανήκει περισσότερο στην Ανατολή</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6.8</c:v>
                </c:pt>
                <c:pt idx="2" formatCode="0">
                  <c:v>14.5</c:v>
                </c:pt>
                <c:pt idx="3" formatCode="0">
                  <c:v>6.3</c:v>
                </c:pt>
                <c:pt idx="4" formatCode="0">
                  <c:v>4.3</c:v>
                </c:pt>
                <c:pt idx="5" formatCode="0">
                  <c:v>3.9</c:v>
                </c:pt>
                <c:pt idx="6" formatCode="0">
                  <c:v>4.7</c:v>
                </c:pt>
                <c:pt idx="7" formatCode="0">
                  <c:v>9.1999999999999993</c:v>
                </c:pt>
                <c:pt idx="9" formatCode="0">
                  <c:v>12.7</c:v>
                </c:pt>
                <c:pt idx="10" formatCode="0">
                  <c:v>7.7</c:v>
                </c:pt>
                <c:pt idx="11" formatCode="0">
                  <c:v>6.8</c:v>
                </c:pt>
                <c:pt idx="12" formatCode="0">
                  <c:v>6.1</c:v>
                </c:pt>
                <c:pt idx="13" formatCode="0">
                  <c:v>6.5</c:v>
                </c:pt>
                <c:pt idx="15" formatCode="0">
                  <c:v>9.8000000000000007</c:v>
                </c:pt>
                <c:pt idx="16" formatCode="0">
                  <c:v>6.1</c:v>
                </c:pt>
                <c:pt idx="17" formatCode="0">
                  <c:v>6.9</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2.1</c:v>
                </c:pt>
                <c:pt idx="2" formatCode="0">
                  <c:v>1</c:v>
                </c:pt>
                <c:pt idx="4" formatCode="0">
                  <c:v>2.1</c:v>
                </c:pt>
                <c:pt idx="5" formatCode="0">
                  <c:v>0.9</c:v>
                </c:pt>
                <c:pt idx="6" formatCode="0">
                  <c:v>1.2</c:v>
                </c:pt>
                <c:pt idx="7" formatCode="0">
                  <c:v>7</c:v>
                </c:pt>
                <c:pt idx="9" formatCode="0">
                  <c:v>9.6</c:v>
                </c:pt>
                <c:pt idx="10" formatCode="0">
                  <c:v>4.4000000000000004</c:v>
                </c:pt>
                <c:pt idx="11" formatCode="0">
                  <c:v>1.7</c:v>
                </c:pt>
                <c:pt idx="12" formatCode="0">
                  <c:v>1.1000000000000001</c:v>
                </c:pt>
                <c:pt idx="13" formatCode="0">
                  <c:v>3.8</c:v>
                </c:pt>
                <c:pt idx="15" formatCode="0">
                  <c:v>14.4</c:v>
                </c:pt>
                <c:pt idx="16" formatCode="0">
                  <c:v>1.4</c:v>
                </c:pt>
                <c:pt idx="17" formatCode="0">
                  <c:v>0.8</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7.4206357876056318E-3"/>
          <c:y val="4.7666278764669008E-2"/>
          <c:w val="0.95257801550633503"/>
          <c:h val="7.2012570428247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04E-4E21-8507-72C727382FFF}"/>
              </c:ext>
            </c:extLst>
          </c:dPt>
          <c:dLbls>
            <c:dLbl>
              <c:idx val="0"/>
              <c:layout>
                <c:manualLayout>
                  <c:x val="-4.2684642921646171E-2"/>
                  <c:y val="-0.13684908099335358"/>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1.5157205257941286E-2"/>
                  <c:y val="-0.22833986150143584"/>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0.12356080845739682"/>
                  <c:y val="0"/>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dLbl>
              <c:idx val="3"/>
              <c:layout>
                <c:manualLayout>
                  <c:x val="-4.4931203075417023E-2"/>
                  <c:y val="-1.0526852384104122E-2"/>
                </c:manualLayout>
              </c:layout>
              <c:tx>
                <c:rich>
                  <a:bodyPr/>
                  <a:lstStyle/>
                  <a:p>
                    <a:fld id="{D01270CA-DD2D-4EC7-81F3-58EE7B00EDA1}" type="CATEGORYNAME">
                      <a:rPr lang="el-GR" smtClean="0"/>
                      <a:pPr/>
                      <a:t>[CATEGORY NAME]</a:t>
                    </a:fld>
                    <a:r>
                      <a:rPr lang="el-GR" baseline="0"/>
                      <a:t>  </a:t>
                    </a:r>
                    <a:fld id="{94293C6D-AB18-4D46-BBDF-6BAD389E5E63}" type="VALUE">
                      <a:rPr lang="el-GR" baseline="0"/>
                      <a:pPr/>
                      <a:t>[VALUE]</a:t>
                    </a:fld>
                    <a:endParaRPr lang="el-GR"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Ανήκει περισσότερο στη Δύση</c:v>
                </c:pt>
                <c:pt idx="1">
                  <c:v>Βρίσκεται ανάμεσα σε Δύση και Ανατολή</c:v>
                </c:pt>
                <c:pt idx="2">
                  <c:v>Ανήκει περισσότερο στην Ανατολή</c:v>
                </c:pt>
                <c:pt idx="3">
                  <c:v>ΔΓ/ΔΑ (αυθ.)</c:v>
                </c:pt>
              </c:strCache>
            </c:strRef>
          </c:cat>
          <c:val>
            <c:numRef>
              <c:f>Sheet1!$B$2:$B$5</c:f>
              <c:numCache>
                <c:formatCode>0</c:formatCode>
                <c:ptCount val="4"/>
                <c:pt idx="0">
                  <c:v>44.7</c:v>
                </c:pt>
                <c:pt idx="1">
                  <c:v>46.4</c:v>
                </c:pt>
                <c:pt idx="2">
                  <c:v>6.8</c:v>
                </c:pt>
                <c:pt idx="3">
                  <c:v>2.1</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19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Ενισχύθηκε</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Sheet1!$B$2:$B$6</c:f>
              <c:numCache>
                <c:formatCode>0</c:formatCode>
                <c:ptCount val="5"/>
                <c:pt idx="0">
                  <c:v>62.9</c:v>
                </c:pt>
                <c:pt idx="1">
                  <c:v>49.7</c:v>
                </c:pt>
                <c:pt idx="2">
                  <c:v>46.4</c:v>
                </c:pt>
                <c:pt idx="3">
                  <c:v>29.8</c:v>
                </c:pt>
                <c:pt idx="4">
                  <c:v>20</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Ούτε-ούτε (αυθ.)</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Sheet1!$C$2:$C$6</c:f>
              <c:numCache>
                <c:formatCode>0</c:formatCode>
                <c:ptCount val="5"/>
                <c:pt idx="0">
                  <c:v>18.7</c:v>
                </c:pt>
                <c:pt idx="1">
                  <c:v>17.7</c:v>
                </c:pt>
                <c:pt idx="2">
                  <c:v>19.5</c:v>
                </c:pt>
                <c:pt idx="3">
                  <c:v>22.9</c:v>
                </c:pt>
                <c:pt idx="4">
                  <c:v>23.4</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Αποδυναμώθηκε</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Sheet1!$D$2:$D$6</c:f>
              <c:numCache>
                <c:formatCode>0</c:formatCode>
                <c:ptCount val="5"/>
                <c:pt idx="0">
                  <c:v>14.7</c:v>
                </c:pt>
                <c:pt idx="1">
                  <c:v>29.8</c:v>
                </c:pt>
                <c:pt idx="2">
                  <c:v>29.3</c:v>
                </c:pt>
                <c:pt idx="3">
                  <c:v>43.7</c:v>
                </c:pt>
                <c:pt idx="4">
                  <c:v>52.6</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ΔΓ/ΔΑ (αυθ.)</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Sheet1!$E$2:$E$6</c:f>
              <c:numCache>
                <c:formatCode>0</c:formatCode>
                <c:ptCount val="5"/>
                <c:pt idx="0">
                  <c:v>3</c:v>
                </c:pt>
                <c:pt idx="1">
                  <c:v>2.4</c:v>
                </c:pt>
                <c:pt idx="2">
                  <c:v>4.8</c:v>
                </c:pt>
                <c:pt idx="3">
                  <c:v>3.4</c:v>
                </c:pt>
                <c:pt idx="4">
                  <c:v>4</c:v>
                </c:pt>
              </c:numCache>
            </c:numRef>
          </c:val>
          <c:extLst>
            <c:ext xmlns:c16="http://schemas.microsoft.com/office/drawing/2014/chart" uri="{C3380CC4-5D6E-409C-BE32-E72D297353CC}">
              <c16:uniqueId val="{00000000-5845-4EED-8BF8-FECBBA58487E}"/>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3199120450977029"/>
          <c:y val="0.11475763469245914"/>
          <c:w val="0.74834589975294941"/>
          <c:h val="0.8572613451319635"/>
        </c:manualLayout>
      </c:layout>
      <c:barChart>
        <c:barDir val="bar"/>
        <c:grouping val="stacked"/>
        <c:varyColors val="0"/>
        <c:ser>
          <c:idx val="0"/>
          <c:order val="0"/>
          <c:tx>
            <c:strRef>
              <c:f>Sheet1!$B$1</c:f>
              <c:strCache>
                <c:ptCount val="1"/>
                <c:pt idx="0">
                  <c:v>Μάλλον συμφωνώ</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62</c:v>
                </c:pt>
                <c:pt idx="2" formatCode="0">
                  <c:v>60.1</c:v>
                </c:pt>
                <c:pt idx="3" formatCode="0">
                  <c:v>73.400000000000006</c:v>
                </c:pt>
                <c:pt idx="4" formatCode="0">
                  <c:v>65</c:v>
                </c:pt>
                <c:pt idx="5" formatCode="0">
                  <c:v>71.8</c:v>
                </c:pt>
                <c:pt idx="6" formatCode="0">
                  <c:v>54.3</c:v>
                </c:pt>
                <c:pt idx="7" formatCode="0">
                  <c:v>37</c:v>
                </c:pt>
                <c:pt idx="9" formatCode="0">
                  <c:v>66.900000000000006</c:v>
                </c:pt>
                <c:pt idx="10" formatCode="0">
                  <c:v>54.2</c:v>
                </c:pt>
                <c:pt idx="11" formatCode="0">
                  <c:v>54.8</c:v>
                </c:pt>
                <c:pt idx="12" formatCode="0">
                  <c:v>69.5</c:v>
                </c:pt>
                <c:pt idx="13" formatCode="0">
                  <c:v>58.4</c:v>
                </c:pt>
                <c:pt idx="15" formatCode="0">
                  <c:v>71.400000000000006</c:v>
                </c:pt>
                <c:pt idx="16" formatCode="0">
                  <c:v>56.6</c:v>
                </c:pt>
                <c:pt idx="17" formatCode="0">
                  <c:v>64.7</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 συμφωνώ ούτε διαφωνώ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1.4</c:v>
                </c:pt>
                <c:pt idx="2" formatCode="0">
                  <c:v>2.1</c:v>
                </c:pt>
                <c:pt idx="3" formatCode="0">
                  <c:v>1.9</c:v>
                </c:pt>
                <c:pt idx="4" formatCode="0">
                  <c:v>1.4</c:v>
                </c:pt>
                <c:pt idx="5" formatCode="0">
                  <c:v>0.9</c:v>
                </c:pt>
                <c:pt idx="6" formatCode="0">
                  <c:v>1.5</c:v>
                </c:pt>
                <c:pt idx="7" formatCode="0">
                  <c:v>0.7</c:v>
                </c:pt>
                <c:pt idx="10" formatCode="0">
                  <c:v>2.9</c:v>
                </c:pt>
                <c:pt idx="11" formatCode="0">
                  <c:v>1.4</c:v>
                </c:pt>
                <c:pt idx="12" formatCode="0">
                  <c:v>0.7</c:v>
                </c:pt>
                <c:pt idx="13" formatCode="0">
                  <c:v>5.4</c:v>
                </c:pt>
                <c:pt idx="15" formatCode="0">
                  <c:v>0.9</c:v>
                </c:pt>
                <c:pt idx="16" formatCode="0">
                  <c:v>1.7</c:v>
                </c:pt>
                <c:pt idx="17" formatCode="0">
                  <c:v>1.4</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Μάλλον διαφωνώ</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33.700000000000003</c:v>
                </c:pt>
                <c:pt idx="2" formatCode="0">
                  <c:v>35.799999999999997</c:v>
                </c:pt>
                <c:pt idx="3" formatCode="0">
                  <c:v>23.1</c:v>
                </c:pt>
                <c:pt idx="4" formatCode="0">
                  <c:v>32.700000000000003</c:v>
                </c:pt>
                <c:pt idx="5" formatCode="0">
                  <c:v>24.2</c:v>
                </c:pt>
                <c:pt idx="6" formatCode="0">
                  <c:v>43</c:v>
                </c:pt>
                <c:pt idx="7" formatCode="0">
                  <c:v>53.2</c:v>
                </c:pt>
                <c:pt idx="9" formatCode="0">
                  <c:v>31.2</c:v>
                </c:pt>
                <c:pt idx="10" formatCode="0">
                  <c:v>40.700000000000003</c:v>
                </c:pt>
                <c:pt idx="11" formatCode="0">
                  <c:v>39.700000000000003</c:v>
                </c:pt>
                <c:pt idx="12" formatCode="0">
                  <c:v>27.9</c:v>
                </c:pt>
                <c:pt idx="13" formatCode="0">
                  <c:v>32.5</c:v>
                </c:pt>
                <c:pt idx="15" formatCode="0">
                  <c:v>22.7</c:v>
                </c:pt>
                <c:pt idx="16" formatCode="0">
                  <c:v>37.6</c:v>
                </c:pt>
                <c:pt idx="17" formatCode="0">
                  <c:v>32.5</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2.8</c:v>
                </c:pt>
                <c:pt idx="2" formatCode="0">
                  <c:v>2</c:v>
                </c:pt>
                <c:pt idx="3" formatCode="0">
                  <c:v>1.5</c:v>
                </c:pt>
                <c:pt idx="4" formatCode="0">
                  <c:v>0.9</c:v>
                </c:pt>
                <c:pt idx="5" formatCode="0">
                  <c:v>3</c:v>
                </c:pt>
                <c:pt idx="6" formatCode="0">
                  <c:v>1.2</c:v>
                </c:pt>
                <c:pt idx="7" formatCode="0">
                  <c:v>9.1</c:v>
                </c:pt>
                <c:pt idx="9" formatCode="0">
                  <c:v>2</c:v>
                </c:pt>
                <c:pt idx="10" formatCode="0">
                  <c:v>2.1</c:v>
                </c:pt>
                <c:pt idx="11" formatCode="0">
                  <c:v>4.2</c:v>
                </c:pt>
                <c:pt idx="12" formatCode="0">
                  <c:v>1.9</c:v>
                </c:pt>
                <c:pt idx="13" formatCode="0">
                  <c:v>3.7</c:v>
                </c:pt>
                <c:pt idx="15" formatCode="0">
                  <c:v>5</c:v>
                </c:pt>
                <c:pt idx="16" formatCode="0">
                  <c:v>4.2</c:v>
                </c:pt>
                <c:pt idx="17" formatCode="0">
                  <c:v>1.4</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0"/>
          <c:y val="5.7841195192151695E-2"/>
          <c:w val="0.99190380698089564"/>
          <c:h val="5.166264353879350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Μάλλον συμφωνώ</c:v>
                </c:pt>
              </c:strCache>
            </c:strRef>
          </c:tx>
          <c:spPr>
            <a:ln w="22225" cap="rnd">
              <a:solidFill>
                <a:schemeClr val="accent2"/>
              </a:solidFill>
              <a:round/>
            </a:ln>
            <a:effectLst/>
          </c:spPr>
          <c:marker>
            <c:symbol val="none"/>
          </c:marker>
          <c:dLbls>
            <c:dLbl>
              <c:idx val="0"/>
              <c:layout>
                <c:manualLayout>
                  <c:x val="-2.6396198901350507E-2"/>
                  <c:y val="-9.8220945620117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70-4020-B8D7-ADFEA8B37B93}"/>
                </c:ext>
              </c:extLst>
            </c:dLbl>
            <c:dLbl>
              <c:idx val="1"/>
              <c:layout>
                <c:manualLayout>
                  <c:x val="-5.6067570933629261E-2"/>
                  <c:y val="-0.120924480801881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A6-4401-AF64-04B69CF304B1}"/>
                </c:ext>
              </c:extLst>
            </c:dLbl>
            <c:dLbl>
              <c:idx val="4"/>
              <c:layout>
                <c:manualLayout>
                  <c:x val="-3.5525851834359343E-2"/>
                  <c:y val="-8.119329423379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56</c:v>
                </c:pt>
                <c:pt idx="1">
                  <c:v>51.5</c:v>
                </c:pt>
                <c:pt idx="2">
                  <c:v>60.4</c:v>
                </c:pt>
                <c:pt idx="3">
                  <c:v>73.2</c:v>
                </c:pt>
                <c:pt idx="4">
                  <c:v>70.7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Μάλλον διαφωνώ</c:v>
                </c:pt>
              </c:strCache>
            </c:strRef>
          </c:tx>
          <c:spPr>
            <a:ln w="22225" cap="rnd">
              <a:solidFill>
                <a:schemeClr val="accent1"/>
              </a:solidFill>
              <a:round/>
            </a:ln>
            <a:effectLst/>
          </c:spPr>
          <c:marker>
            <c:symbol val="none"/>
          </c:marker>
          <c:dLbls>
            <c:dLbl>
              <c:idx val="0"/>
              <c:layout>
                <c:manualLayout>
                  <c:x val="-2.4113785668098318E-2"/>
                  <c:y val="0.10611087101576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70-4020-B8D7-ADFEA8B37B93}"/>
                </c:ext>
              </c:extLst>
            </c:dLbl>
            <c:dLbl>
              <c:idx val="1"/>
              <c:layout>
                <c:manualLayout>
                  <c:x val="-2.8678612134602755E-2"/>
                  <c:y val="0.106110871015764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dLbl>
              <c:idx val="2"/>
              <c:layout>
                <c:manualLayout>
                  <c:x val="-3.5525851834359343E-2"/>
                  <c:y val="8.9083219629440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A6-4401-AF64-04B69CF304B1}"/>
                </c:ext>
              </c:extLst>
            </c:dLbl>
            <c:dLbl>
              <c:idx val="3"/>
              <c:layout>
                <c:manualLayout>
                  <c:x val="-3.5525851834359259E-2"/>
                  <c:y val="6.6379684447676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62-4EC5-BE16-7E29A11D75A1}"/>
                </c:ext>
              </c:extLst>
            </c:dLbl>
            <c:dLbl>
              <c:idx val="4"/>
              <c:layout>
                <c:manualLayout>
                  <c:x val="-4.0090678300863755E-2"/>
                  <c:y val="0.10611087101576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62-4EC5-BE16-7E29A11D75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34.1</c:v>
                </c:pt>
                <c:pt idx="1">
                  <c:v>44.4</c:v>
                </c:pt>
                <c:pt idx="2">
                  <c:v>36.6</c:v>
                </c:pt>
                <c:pt idx="3">
                  <c:v>24.3</c:v>
                </c:pt>
                <c:pt idx="4">
                  <c:v>20</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18811074772216957"/>
          <c:y val="0.8885948762353425"/>
          <c:w val="0.5575885207913468"/>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barChart>
        <c:barDir val="bar"/>
        <c:grouping val="stacked"/>
        <c:varyColors val="0"/>
        <c:ser>
          <c:idx val="0"/>
          <c:order val="0"/>
          <c:tx>
            <c:strRef>
              <c:f>Sheet1!$B$1</c:f>
              <c:strCache>
                <c:ptCount val="1"/>
                <c:pt idx="0">
                  <c:v>Καλύτερα</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42.1</c:v>
                </c:pt>
                <c:pt idx="2" formatCode="0">
                  <c:v>36.200000000000003</c:v>
                </c:pt>
                <c:pt idx="3" formatCode="0">
                  <c:v>37.200000000000003</c:v>
                </c:pt>
                <c:pt idx="4" formatCode="0">
                  <c:v>42.8</c:v>
                </c:pt>
                <c:pt idx="5" formatCode="0">
                  <c:v>55.8</c:v>
                </c:pt>
                <c:pt idx="6" formatCode="0">
                  <c:v>50.4</c:v>
                </c:pt>
                <c:pt idx="7" formatCode="0">
                  <c:v>23.2</c:v>
                </c:pt>
                <c:pt idx="9" formatCode="0">
                  <c:v>40.299999999999997</c:v>
                </c:pt>
                <c:pt idx="10" formatCode="0">
                  <c:v>35.9</c:v>
                </c:pt>
                <c:pt idx="11" formatCode="0">
                  <c:v>29.4</c:v>
                </c:pt>
                <c:pt idx="12" formatCode="0">
                  <c:v>51.1</c:v>
                </c:pt>
                <c:pt idx="13" formatCode="0">
                  <c:v>51.1</c:v>
                </c:pt>
                <c:pt idx="15" formatCode="0">
                  <c:v>62.4</c:v>
                </c:pt>
                <c:pt idx="16" formatCode="0">
                  <c:v>38.700000000000003</c:v>
                </c:pt>
                <c:pt idx="17" formatCode="0">
                  <c:v>41.5</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Το ίδιο</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10.1</c:v>
                </c:pt>
                <c:pt idx="2" formatCode="0">
                  <c:v>11.3</c:v>
                </c:pt>
                <c:pt idx="3" formatCode="0">
                  <c:v>13.5</c:v>
                </c:pt>
                <c:pt idx="4" formatCode="0">
                  <c:v>9</c:v>
                </c:pt>
                <c:pt idx="5" formatCode="0">
                  <c:v>5.2</c:v>
                </c:pt>
                <c:pt idx="6" formatCode="0">
                  <c:v>10.1</c:v>
                </c:pt>
                <c:pt idx="7" formatCode="0">
                  <c:v>11.8</c:v>
                </c:pt>
                <c:pt idx="9" formatCode="0">
                  <c:v>4.0999999999999996</c:v>
                </c:pt>
                <c:pt idx="10" formatCode="0">
                  <c:v>8</c:v>
                </c:pt>
                <c:pt idx="11" formatCode="0">
                  <c:v>12.7</c:v>
                </c:pt>
                <c:pt idx="12" formatCode="0">
                  <c:v>9.5</c:v>
                </c:pt>
                <c:pt idx="13" formatCode="0">
                  <c:v>7.8</c:v>
                </c:pt>
                <c:pt idx="15" formatCode="0">
                  <c:v>8</c:v>
                </c:pt>
                <c:pt idx="16" formatCode="0">
                  <c:v>11.4</c:v>
                </c:pt>
                <c:pt idx="17" formatCode="0">
                  <c:v>9.4</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Χειρότερα</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47.5</c:v>
                </c:pt>
                <c:pt idx="2" formatCode="0">
                  <c:v>51.6</c:v>
                </c:pt>
                <c:pt idx="3" formatCode="0">
                  <c:v>49.4</c:v>
                </c:pt>
                <c:pt idx="4" formatCode="0">
                  <c:v>47.5</c:v>
                </c:pt>
                <c:pt idx="5" formatCode="0">
                  <c:v>39</c:v>
                </c:pt>
                <c:pt idx="6" formatCode="0">
                  <c:v>39.6</c:v>
                </c:pt>
                <c:pt idx="7" formatCode="0">
                  <c:v>64.099999999999994</c:v>
                </c:pt>
                <c:pt idx="9" formatCode="0">
                  <c:v>55.6</c:v>
                </c:pt>
                <c:pt idx="10" formatCode="0">
                  <c:v>55.2</c:v>
                </c:pt>
                <c:pt idx="11" formatCode="0">
                  <c:v>57.7</c:v>
                </c:pt>
                <c:pt idx="12" formatCode="0">
                  <c:v>39.200000000000003</c:v>
                </c:pt>
                <c:pt idx="13" formatCode="0">
                  <c:v>41.1</c:v>
                </c:pt>
                <c:pt idx="15" formatCode="0">
                  <c:v>28.9</c:v>
                </c:pt>
                <c:pt idx="16" formatCode="0">
                  <c:v>49.5</c:v>
                </c:pt>
                <c:pt idx="17" formatCode="0">
                  <c:v>48.8</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2" formatCode="0">
                  <c:v>0.8</c:v>
                </c:pt>
                <c:pt idx="4" formatCode="0">
                  <c:v>0.7</c:v>
                </c:pt>
                <c:pt idx="7" formatCode="0">
                  <c:v>0.8</c:v>
                </c:pt>
                <c:pt idx="10" formatCode="0">
                  <c:v>1</c:v>
                </c:pt>
                <c:pt idx="15" formatCode="0">
                  <c:v>0.7</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3.5822672305046259E-2"/>
          <c:y val="7.5647224041767519E-2"/>
          <c:w val="0.93728457035012991"/>
          <c:h val="5.16626435387935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04E-4E21-8507-72C727382FFF}"/>
              </c:ext>
            </c:extLst>
          </c:dPt>
          <c:dLbls>
            <c:dLbl>
              <c:idx val="0"/>
              <c:layout>
                <c:manualLayout>
                  <c:x val="1.3479360922625108E-2"/>
                  <c:y val="-0.2631713096026031"/>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2.4143445873024732E-2"/>
                  <c:y val="-7.7868038859834149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dLbl>
              <c:idx val="3"/>
              <c:layout>
                <c:manualLayout>
                  <c:x val="4.0438082767875361E-2"/>
                  <c:y val="3.6843983344364423E-2"/>
                </c:manualLayout>
              </c:layout>
              <c:tx>
                <c:rich>
                  <a:bodyPr/>
                  <a:lstStyle/>
                  <a:p>
                    <a:fld id="{4BC211C9-6683-44A5-9089-7C8178EA0BA9}" type="CATEGORYNAME">
                      <a:rPr lang="el-GR" smtClean="0"/>
                      <a:pPr/>
                      <a:t>[CATEGORY NAME]</a:t>
                    </a:fld>
                    <a:r>
                      <a:rPr lang="el-GR" baseline="0"/>
                      <a:t> </a:t>
                    </a:r>
                    <a:fld id="{5C617D4D-8401-492F-8EDC-7F8F36489034}" type="VALUE">
                      <a:rPr lang="el-GR" baseline="0"/>
                      <a:pPr/>
                      <a:t>[VALUE]</a:t>
                    </a:fld>
                    <a:endParaRPr lang="el-GR"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Μάλλον συμφωνώ</c:v>
                </c:pt>
                <c:pt idx="1">
                  <c:v>Ούτε συμφωνώ ούτε διαφωνώ (αυθ.)</c:v>
                </c:pt>
                <c:pt idx="2">
                  <c:v>Μάλλον διαφωνώ</c:v>
                </c:pt>
                <c:pt idx="3">
                  <c:v>ΔΓ/ΔΑ (αυθ.)</c:v>
                </c:pt>
              </c:strCache>
            </c:strRef>
          </c:cat>
          <c:val>
            <c:numRef>
              <c:f>Sheet1!$B$2:$B$5</c:f>
              <c:numCache>
                <c:formatCode>0</c:formatCode>
                <c:ptCount val="4"/>
                <c:pt idx="0">
                  <c:v>62</c:v>
                </c:pt>
                <c:pt idx="1">
                  <c:v>1.4</c:v>
                </c:pt>
                <c:pt idx="2">
                  <c:v>33.700000000000003</c:v>
                </c:pt>
                <c:pt idx="3">
                  <c:v>2.8</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0"/>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0.23199120450977029"/>
          <c:y val="0.17071967504361393"/>
          <c:w val="0.75708496452507401"/>
          <c:h val="0.81656167942203273"/>
        </c:manualLayout>
      </c:layout>
      <c:barChart>
        <c:barDir val="bar"/>
        <c:grouping val="stacked"/>
        <c:varyColors val="0"/>
        <c:ser>
          <c:idx val="0"/>
          <c:order val="0"/>
          <c:tx>
            <c:strRef>
              <c:f>Sheet1!$B$1</c:f>
              <c:strCache>
                <c:ptCount val="1"/>
                <c:pt idx="0">
                  <c:v>Έχει τελειώσει και η Ελλάδα έχει μπει σε μια νέα περίοδο της ιστορίας της</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49.4</c:v>
                </c:pt>
                <c:pt idx="2" formatCode="0">
                  <c:v>45.5</c:v>
                </c:pt>
                <c:pt idx="3" formatCode="0">
                  <c:v>53.1</c:v>
                </c:pt>
                <c:pt idx="4" formatCode="0">
                  <c:v>50.6</c:v>
                </c:pt>
                <c:pt idx="5" formatCode="0">
                  <c:v>57.6</c:v>
                </c:pt>
                <c:pt idx="6" formatCode="0">
                  <c:v>44.9</c:v>
                </c:pt>
                <c:pt idx="7" formatCode="0">
                  <c:v>42.2</c:v>
                </c:pt>
                <c:pt idx="9" formatCode="0">
                  <c:v>39.200000000000003</c:v>
                </c:pt>
                <c:pt idx="10" formatCode="0">
                  <c:v>34</c:v>
                </c:pt>
                <c:pt idx="11" formatCode="0">
                  <c:v>49</c:v>
                </c:pt>
                <c:pt idx="12" formatCode="0">
                  <c:v>53.2</c:v>
                </c:pt>
                <c:pt idx="13" formatCode="0">
                  <c:v>55.6</c:v>
                </c:pt>
                <c:pt idx="15" formatCode="0">
                  <c:v>28.3</c:v>
                </c:pt>
                <c:pt idx="16" formatCode="0">
                  <c:v>44.6</c:v>
                </c:pt>
                <c:pt idx="17" formatCode="0">
                  <c:v>56.5</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Ούτε-ούτε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2" formatCode="0">
                  <c:v>0.5</c:v>
                </c:pt>
                <c:pt idx="3" formatCode="0">
                  <c:v>0.7</c:v>
                </c:pt>
                <c:pt idx="9" formatCode="0">
                  <c:v>2</c:v>
                </c:pt>
                <c:pt idx="10" formatCode="0">
                  <c:v>0.7</c:v>
                </c:pt>
                <c:pt idx="15" formatCode="0">
                  <c:v>1.6</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Δεν έχει ακόμη κλείσει τον κύκλο της, συνεχίζει να καθορίζει την ιστορία μας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46.7</c:v>
                </c:pt>
                <c:pt idx="2" formatCode="0">
                  <c:v>51.9</c:v>
                </c:pt>
                <c:pt idx="3" formatCode="0">
                  <c:v>42.5</c:v>
                </c:pt>
                <c:pt idx="4" formatCode="0">
                  <c:v>45.7</c:v>
                </c:pt>
                <c:pt idx="5" formatCode="0">
                  <c:v>39.200000000000003</c:v>
                </c:pt>
                <c:pt idx="6" formatCode="0">
                  <c:v>51.8</c:v>
                </c:pt>
                <c:pt idx="7" formatCode="0">
                  <c:v>53.5</c:v>
                </c:pt>
                <c:pt idx="9" formatCode="0">
                  <c:v>58.9</c:v>
                </c:pt>
                <c:pt idx="10" formatCode="0">
                  <c:v>61.4</c:v>
                </c:pt>
                <c:pt idx="11" formatCode="0">
                  <c:v>47.2</c:v>
                </c:pt>
                <c:pt idx="12" formatCode="0">
                  <c:v>42.5</c:v>
                </c:pt>
                <c:pt idx="13" formatCode="0">
                  <c:v>44.4</c:v>
                </c:pt>
                <c:pt idx="15" formatCode="0">
                  <c:v>59.5</c:v>
                </c:pt>
                <c:pt idx="16" formatCode="0">
                  <c:v>51.8</c:v>
                </c:pt>
                <c:pt idx="17" formatCode="0">
                  <c:v>40.700000000000003</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3.6</c:v>
                </c:pt>
                <c:pt idx="2" formatCode="0">
                  <c:v>2</c:v>
                </c:pt>
                <c:pt idx="3" formatCode="0">
                  <c:v>3.7</c:v>
                </c:pt>
                <c:pt idx="4" formatCode="0">
                  <c:v>3.8</c:v>
                </c:pt>
                <c:pt idx="5" formatCode="0">
                  <c:v>2.8</c:v>
                </c:pt>
                <c:pt idx="6" formatCode="0">
                  <c:v>3.3</c:v>
                </c:pt>
                <c:pt idx="7" formatCode="0">
                  <c:v>4.3</c:v>
                </c:pt>
                <c:pt idx="10" formatCode="0">
                  <c:v>3.9</c:v>
                </c:pt>
                <c:pt idx="11" formatCode="0">
                  <c:v>3.8</c:v>
                </c:pt>
                <c:pt idx="12" formatCode="0">
                  <c:v>4</c:v>
                </c:pt>
                <c:pt idx="15" formatCode="0">
                  <c:v>10.6</c:v>
                </c:pt>
                <c:pt idx="16" formatCode="0">
                  <c:v>3.4</c:v>
                </c:pt>
                <c:pt idx="17" formatCode="0">
                  <c:v>2.7</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8.0961930191043186E-3"/>
          <c:y val="5.0210007871539682E-2"/>
          <c:w val="0.99190380698089564"/>
          <c:h val="0.115255965245049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2.3393853696145155E-2"/>
          <c:y val="0.10917137906546347"/>
          <c:w val="0.9575988522156943"/>
          <c:h val="0.56498245116731249"/>
        </c:manualLayout>
      </c:layout>
      <c:lineChart>
        <c:grouping val="standard"/>
        <c:varyColors val="0"/>
        <c:ser>
          <c:idx val="0"/>
          <c:order val="0"/>
          <c:tx>
            <c:strRef>
              <c:f>Sheet1!$B$1</c:f>
              <c:strCache>
                <c:ptCount val="1"/>
                <c:pt idx="0">
                  <c:v>Έχει τελειώσει και η Ελλάδα έχει μπει σε μια νέα περίοδο της ιστορίας της</c:v>
                </c:pt>
              </c:strCache>
            </c:strRef>
          </c:tx>
          <c:spPr>
            <a:ln w="22225" cap="rnd">
              <a:solidFill>
                <a:schemeClr val="accent2"/>
              </a:solidFill>
              <a:round/>
            </a:ln>
            <a:effectLst/>
          </c:spPr>
          <c:marker>
            <c:symbol val="none"/>
          </c:marker>
          <c:dLbls>
            <c:dLbl>
              <c:idx val="0"/>
              <c:layout>
                <c:manualLayout>
                  <c:x val="-5.854479802080626E-3"/>
                  <c:y val="0.100434987220322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70-4020-B8D7-ADFEA8B37B93}"/>
                </c:ext>
              </c:extLst>
            </c:dLbl>
            <c:dLbl>
              <c:idx val="1"/>
              <c:layout>
                <c:manualLayout>
                  <c:x val="-5.6067570933629261E-2"/>
                  <c:y val="-0.120924480801881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A6-4401-AF64-04B69CF304B1}"/>
                </c:ext>
              </c:extLst>
            </c:dLbl>
            <c:dLbl>
              <c:idx val="4"/>
              <c:layout>
                <c:manualLayout>
                  <c:x val="-3.5525851834359343E-2"/>
                  <c:y val="-8.119329423379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34.6</c:v>
                </c:pt>
                <c:pt idx="1">
                  <c:v>52</c:v>
                </c:pt>
                <c:pt idx="2">
                  <c:v>53.2</c:v>
                </c:pt>
                <c:pt idx="3">
                  <c:v>53.9</c:v>
                </c:pt>
                <c:pt idx="4">
                  <c:v>22.7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Δεν έχει ακόμη κλείσει τον κύκλο της, συνεχίζει να καθορίζει την ιστορία μας</c:v>
                </c:pt>
              </c:strCache>
            </c:strRef>
          </c:tx>
          <c:spPr>
            <a:ln w="22225" cap="rnd">
              <a:solidFill>
                <a:schemeClr val="accent1"/>
              </a:solidFill>
              <a:round/>
            </a:ln>
            <a:effectLst/>
          </c:spPr>
          <c:marker>
            <c:symbol val="none"/>
          </c:marker>
          <c:dLbls>
            <c:dLbl>
              <c:idx val="0"/>
              <c:layout>
                <c:manualLayout>
                  <c:x val="-3.7808265067611549E-2"/>
                  <c:y val="-0.13227624839276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70-4020-B8D7-ADFEA8B37B93}"/>
                </c:ext>
              </c:extLst>
            </c:dLbl>
            <c:dLbl>
              <c:idx val="1"/>
              <c:layout>
                <c:manualLayout>
                  <c:x val="-2.8678612134602755E-2"/>
                  <c:y val="0.106110871015764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dLbl>
              <c:idx val="2"/>
              <c:layout>
                <c:manualLayout>
                  <c:x val="-3.5525851834359343E-2"/>
                  <c:y val="8.9083219629440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A6-4401-AF64-04B69CF304B1}"/>
                </c:ext>
              </c:extLst>
            </c:dLbl>
            <c:dLbl>
              <c:idx val="3"/>
              <c:layout>
                <c:manualLayout>
                  <c:x val="-3.5525851834359259E-2"/>
                  <c:y val="6.6379684447676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62-4EC5-BE16-7E29A11D75A1}"/>
                </c:ext>
              </c:extLst>
            </c:dLbl>
            <c:dLbl>
              <c:idx val="4"/>
              <c:layout>
                <c:manualLayout>
                  <c:x val="-5.606757093362922E-2"/>
                  <c:y val="-0.143628015983646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62-4EC5-BE16-7E29A11D75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63.7</c:v>
                </c:pt>
                <c:pt idx="1">
                  <c:v>45.3</c:v>
                </c:pt>
                <c:pt idx="2">
                  <c:v>43.3</c:v>
                </c:pt>
                <c:pt idx="3">
                  <c:v>41.9</c:v>
                </c:pt>
                <c:pt idx="4">
                  <c:v>59.7</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1.69297552282539E-2"/>
          <c:y val="0.82931357351605106"/>
          <c:w val="0.98307024477174609"/>
          <c:h val="0.170686426483948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1.3479360922625108E-2"/>
                  <c:y val="-0.2631713096026031"/>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4.0438082767875361E-2"/>
                  <c:y val="3.6843983344364423E-2"/>
                </c:manualLayout>
              </c:layout>
              <c:tx>
                <c:rich>
                  <a:bodyPr/>
                  <a:lstStyle/>
                  <a:p>
                    <a:fld id="{4BC211C9-6683-44A5-9089-7C8178EA0BA9}" type="CATEGORYNAME">
                      <a:rPr lang="el-GR" smtClean="0"/>
                      <a:pPr/>
                      <a:t>[CATEGORY NAME]</a:t>
                    </a:fld>
                    <a:r>
                      <a:rPr lang="el-GR" baseline="0"/>
                      <a:t> </a:t>
                    </a:r>
                    <a:fld id="{5C617D4D-8401-492F-8EDC-7F8F36489034}" type="VALUE">
                      <a:rPr lang="el-GR" baseline="0"/>
                      <a:pPr/>
                      <a:t>[VALUE]</a:t>
                    </a:fld>
                    <a:endParaRPr lang="el-GR"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Έχει τελειώσει και η Ελλάδα έχει μπει σε μια νέα περίοδο της ιστορίας της</c:v>
                </c:pt>
                <c:pt idx="1">
                  <c:v>Δεν έχει ακόμη κλείσει τον κύκλο της, συνεχίζει να καθορίζει την ιστορία μας</c:v>
                </c:pt>
                <c:pt idx="2">
                  <c:v>ΔΓ/ΔΑ (αυθ.)</c:v>
                </c:pt>
              </c:strCache>
            </c:strRef>
          </c:cat>
          <c:val>
            <c:numRef>
              <c:f>Sheet1!$B$2:$B$4</c:f>
              <c:numCache>
                <c:formatCode>0</c:formatCode>
                <c:ptCount val="3"/>
                <c:pt idx="0">
                  <c:v>49.4</c:v>
                </c:pt>
                <c:pt idx="1">
                  <c:v>46.7</c:v>
                </c:pt>
                <c:pt idx="2">
                  <c:v>3.6</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Το 1989-1990 με την Πτώση του Υπαρκτού Σοσιαλισμού και την πολιτική κρίση στην Ελλάδα</c:v>
                </c:pt>
                <c:pt idx="1">
                  <c:v>Το 2000 με την είσοδο στο ευρώ και στη νέα χιλιετία</c:v>
                </c:pt>
                <c:pt idx="2">
                  <c:v>Το 2010 με το ξέσπασμα της κρίσης και τα Μνημόνια</c:v>
                </c:pt>
                <c:pt idx="3">
                  <c:v>Άλλο (αυθ.)</c:v>
                </c:pt>
                <c:pt idx="4">
                  <c:v>ΔΓ/ΔΑ (αυθ.)</c:v>
                </c:pt>
              </c:strCache>
            </c:strRef>
          </c:cat>
          <c:val>
            <c:numRef>
              <c:f>Sheet1!$B$2:$B$6</c:f>
              <c:numCache>
                <c:formatCode>0</c:formatCode>
                <c:ptCount val="5"/>
                <c:pt idx="0">
                  <c:v>15.8</c:v>
                </c:pt>
                <c:pt idx="1">
                  <c:v>43.5</c:v>
                </c:pt>
                <c:pt idx="2">
                  <c:v>37.200000000000003</c:v>
                </c:pt>
                <c:pt idx="3">
                  <c:v>2.2000000000000002</c:v>
                </c:pt>
                <c:pt idx="4">
                  <c:v>1.3</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Καλύτερα</c:v>
                </c:pt>
              </c:strCache>
            </c:strRef>
          </c:tx>
          <c:spPr>
            <a:ln w="22225" cap="rnd">
              <a:solidFill>
                <a:schemeClr val="accent2"/>
              </a:solidFill>
              <a:round/>
            </a:ln>
            <a:effectLst/>
          </c:spPr>
          <c:marker>
            <c:symbol val="none"/>
          </c:marker>
          <c:dLbls>
            <c:dLbl>
              <c:idx val="2"/>
              <c:layout>
                <c:manualLayout>
                  <c:x val="-1.7266545968341672E-2"/>
                  <c:y val="8.9083219629440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6-4401-AF64-04B69CF304B1}"/>
                </c:ext>
              </c:extLst>
            </c:dLbl>
            <c:dLbl>
              <c:idx val="4"/>
              <c:layout>
                <c:manualLayout>
                  <c:x val="-1.7266545968341672E-2"/>
                  <c:y val="9.62084649326469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19.2</c:v>
                </c:pt>
                <c:pt idx="1">
                  <c:v>16.8</c:v>
                </c:pt>
                <c:pt idx="2">
                  <c:v>41.5</c:v>
                </c:pt>
                <c:pt idx="3">
                  <c:v>67</c:v>
                </c:pt>
                <c:pt idx="4">
                  <c:v>79.400000000000006</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Χειρότερα</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65.8</c:v>
                </c:pt>
                <c:pt idx="1">
                  <c:v>69</c:v>
                </c:pt>
                <c:pt idx="2">
                  <c:v>48.5</c:v>
                </c:pt>
                <c:pt idx="3">
                  <c:v>26.2</c:v>
                </c:pt>
                <c:pt idx="4">
                  <c:v>16.899999999999999</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18811074772216957"/>
          <c:y val="0.8885948762353425"/>
          <c:w val="0.5575885207913468"/>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Καλύτερα</c:v>
                </c:pt>
                <c:pt idx="1">
                  <c:v>Το ίδιο</c:v>
                </c:pt>
                <c:pt idx="2">
                  <c:v>Χειρότερα</c:v>
                </c:pt>
              </c:strCache>
            </c:strRef>
          </c:cat>
          <c:val>
            <c:numRef>
              <c:f>Sheet1!$B$2:$B$4</c:f>
              <c:numCache>
                <c:formatCode>0</c:formatCode>
                <c:ptCount val="3"/>
                <c:pt idx="0">
                  <c:v>42.1</c:v>
                </c:pt>
                <c:pt idx="1">
                  <c:v>10.1</c:v>
                </c:pt>
                <c:pt idx="2">
                  <c:v>47.5</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17.399999999999999</c:v>
                </c:pt>
                <c:pt idx="1">
                  <c:v>18.5</c:v>
                </c:pt>
                <c:pt idx="2">
                  <c:v>24.1</c:v>
                </c:pt>
                <c:pt idx="3">
                  <c:v>33.200000000000003</c:v>
                </c:pt>
                <c:pt idx="4">
                  <c:v>5.7</c:v>
                </c:pt>
                <c:pt idx="5">
                  <c:v>1</c:v>
                </c:pt>
              </c:numCache>
            </c:numRef>
          </c:val>
          <c:extLst>
            <c:ext xmlns:c16="http://schemas.microsoft.com/office/drawing/2014/chart" uri="{C3380CC4-5D6E-409C-BE32-E72D297353CC}">
              <c16:uniqueId val="{00000000-11F5-4319-9B16-6161AA44584B}"/>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General</c:formatCode>
                <c:ptCount val="6"/>
                <c:pt idx="0">
                  <c:v>4</c:v>
                </c:pt>
                <c:pt idx="1">
                  <c:v>10</c:v>
                </c:pt>
                <c:pt idx="2">
                  <c:v>30</c:v>
                </c:pt>
                <c:pt idx="3">
                  <c:v>47</c:v>
                </c:pt>
                <c:pt idx="4">
                  <c:v>8</c:v>
                </c:pt>
                <c:pt idx="5">
                  <c:v>1</c:v>
                </c:pt>
              </c:numCache>
            </c:numRef>
          </c:val>
          <c:extLst>
            <c:ext xmlns:c16="http://schemas.microsoft.com/office/drawing/2014/chart" uri="{C3380CC4-5D6E-409C-BE32-E72D297353CC}">
              <c16:uniqueId val="{00000000-502C-47BD-8B1F-F08D1D2542FC}"/>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0.29854315930863146"/>
          <c:y val="0.11599001672182489"/>
          <c:w val="0.36679545323036727"/>
          <c:h val="9.53380648182435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12</c:v>
                </c:pt>
                <c:pt idx="1">
                  <c:v>11.4</c:v>
                </c:pt>
                <c:pt idx="2">
                  <c:v>19.100000000000001</c:v>
                </c:pt>
                <c:pt idx="3">
                  <c:v>46.7</c:v>
                </c:pt>
                <c:pt idx="4">
                  <c:v>10.8</c:v>
                </c:pt>
              </c:numCache>
            </c:numRef>
          </c:val>
          <c:extLst>
            <c:ext xmlns:c16="http://schemas.microsoft.com/office/drawing/2014/chart" uri="{C3380CC4-5D6E-409C-BE32-E72D297353CC}">
              <c16:uniqueId val="{00000000-11F5-4319-9B16-6161AA44584B}"/>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3.5</c:v>
                </c:pt>
                <c:pt idx="1">
                  <c:v>12.4</c:v>
                </c:pt>
                <c:pt idx="2">
                  <c:v>27.3</c:v>
                </c:pt>
                <c:pt idx="3">
                  <c:v>47.3</c:v>
                </c:pt>
                <c:pt idx="4">
                  <c:v>8.6</c:v>
                </c:pt>
                <c:pt idx="5">
                  <c:v>0.8</c:v>
                </c:pt>
              </c:numCache>
            </c:numRef>
          </c:val>
          <c:extLst>
            <c:ext xmlns:c16="http://schemas.microsoft.com/office/drawing/2014/chart" uri="{C3380CC4-5D6E-409C-BE32-E72D297353CC}">
              <c16:uniqueId val="{00000000-502C-47BD-8B1F-F08D1D2542FC}"/>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3.1226750561060845E-2"/>
          <c:y val="0.16843190873879574"/>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5.8</c:v>
                </c:pt>
                <c:pt idx="1">
                  <c:v>19.899999999999999</c:v>
                </c:pt>
                <c:pt idx="2">
                  <c:v>29.4</c:v>
                </c:pt>
                <c:pt idx="3">
                  <c:v>37.9</c:v>
                </c:pt>
                <c:pt idx="4">
                  <c:v>5.8</c:v>
                </c:pt>
                <c:pt idx="5">
                  <c:v>0.5</c:v>
                </c:pt>
              </c:numCache>
            </c:numRef>
          </c:val>
          <c:extLst>
            <c:ext xmlns:c16="http://schemas.microsoft.com/office/drawing/2014/chart" uri="{C3380CC4-5D6E-409C-BE32-E72D297353CC}">
              <c16:uniqueId val="{00000000-20C4-4973-8EEB-6DE77C3C1E23}"/>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2.2999999999999998</c:v>
                </c:pt>
                <c:pt idx="1">
                  <c:v>12.4</c:v>
                </c:pt>
                <c:pt idx="2">
                  <c:v>38.700000000000003</c:v>
                </c:pt>
                <c:pt idx="3">
                  <c:v>38.6</c:v>
                </c:pt>
                <c:pt idx="4">
                  <c:v>5.7</c:v>
                </c:pt>
                <c:pt idx="5">
                  <c:v>2</c:v>
                </c:pt>
              </c:numCache>
            </c:numRef>
          </c:val>
          <c:extLst>
            <c:ext xmlns:c16="http://schemas.microsoft.com/office/drawing/2014/chart" uri="{C3380CC4-5D6E-409C-BE32-E72D297353CC}">
              <c16:uniqueId val="{00000001-20C4-4973-8EEB-6DE77C3C1E23}"/>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3.5959318547474271E-2"/>
          <c:y val="0.17947100975613148"/>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endParaRPr lang="en-US" sz="1600" dirty="0"/>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a:solidFill>
          <a:schemeClr val="accent2">
            <a:lumMod val="60000"/>
            <a:lumOff val="40000"/>
          </a:schemeClr>
        </a:solidFill>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sz="1600"/>
        </a:p>
      </dgm:t>
    </dgm:pt>
    <dgm:pt modelId="{4E5C5397-2633-4CEF-9BA2-CF9DFB95A698}" type="sibTrans" cxnId="{227C368E-D4CD-4638-815A-9D22C83FFCB3}">
      <dgm:prSet/>
      <dgm:spPr/>
      <dgm:t>
        <a:bodyPr/>
        <a:lstStyle/>
        <a:p>
          <a:endParaRPr lang="en-US" sz="1600"/>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sz="1600"/>
        </a:p>
      </dgm:t>
    </dgm:pt>
    <dgm:pt modelId="{AAC4CC9A-B9BE-4AE7-8647-B330249709A3}" type="sibTrans" cxnId="{A38FF057-26F5-4474-AD9C-ED00E7AF0A91}">
      <dgm:prSet/>
      <dgm:spPr/>
      <dgm:t>
        <a:bodyPr/>
        <a:lstStyle/>
        <a:p>
          <a:endParaRPr lang="en-US" sz="1600"/>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sz="1600"/>
        </a:p>
      </dgm:t>
    </dgm:pt>
    <dgm:pt modelId="{AF501D78-83DF-4E6E-B147-240CE9FAA7AB}" type="sibTrans" cxnId="{B5AF375B-CA11-4C0E-AC17-940453CB117A}">
      <dgm:prSet/>
      <dgm:spPr/>
      <dgm:t>
        <a:bodyPr/>
        <a:lstStyle/>
        <a:p>
          <a:endParaRPr lang="en-US" sz="1600"/>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sz="1600"/>
        </a:p>
      </dgm:t>
    </dgm:pt>
    <dgm:pt modelId="{FCC8DEC8-BB37-4EB8-B9A8-7FE85E258EEA}" type="sibTrans" cxnId="{FE0D3534-505A-456E-9C24-D1630EA814A6}">
      <dgm:prSet/>
      <dgm:spPr/>
      <dgm:t>
        <a:bodyPr/>
        <a:lstStyle/>
        <a:p>
          <a:endParaRPr lang="en-US" sz="1600"/>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sz="1600"/>
        </a:p>
      </dgm:t>
    </dgm:pt>
    <dgm:pt modelId="{64E51AFA-925F-48A2-A2D4-BECE7E5324C9}" type="sibTrans" cxnId="{2C207120-1CC1-4FE4-B57B-D4E001739358}">
      <dgm:prSet/>
      <dgm:spPr/>
      <dgm:t>
        <a:bodyPr/>
        <a:lstStyle/>
        <a:p>
          <a:endParaRPr lang="en-US" sz="1600"/>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sz="1600"/>
        </a:p>
      </dgm:t>
    </dgm:pt>
    <dgm:pt modelId="{A9A2829D-6D8A-43B2-982B-6C550A21B63F}" type="sibTrans" cxnId="{08372409-4131-45DC-950E-5E4E09CBC88F}">
      <dgm:prSet/>
      <dgm:spPr/>
      <dgm:t>
        <a:bodyPr/>
        <a:lstStyle/>
        <a:p>
          <a:endParaRPr lang="en-US" sz="1600"/>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a:solidFill>
          <a:schemeClr val="bg1"/>
        </a:solidFill>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a:solidFill>
          <a:schemeClr val="accent2">
            <a:lumMod val="60000"/>
            <a:lumOff val="40000"/>
          </a:schemeClr>
        </a:solidFill>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a:solidFill>
          <a:schemeClr val="accent2">
            <a:lumMod val="60000"/>
            <a:lumOff val="40000"/>
          </a:schemeClr>
        </a:solidFill>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a:solidFill>
          <a:schemeClr val="accent2">
            <a:lumMod val="60000"/>
            <a:lumOff val="40000"/>
          </a:schemeClr>
        </a:solidFill>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a:solidFill>
          <a:schemeClr val="accent2">
            <a:lumMod val="60000"/>
            <a:lumOff val="40000"/>
          </a:schemeClr>
        </a:solidFill>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a:solidFill>
          <a:schemeClr val="accent2">
            <a:lumMod val="60000"/>
            <a:lumOff val="40000"/>
          </a:schemeClr>
        </a:solidFill>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endParaRPr lang="en-US" sz="1600" kern="1200" dirty="0"/>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bg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BE8C5-4ED9-445C-9A31-E0FAE977A0FC}" type="datetimeFigureOut">
              <a:rPr lang="el-GR" smtClean="0"/>
              <a:t>12/05/2024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05D3B-FAB9-44FB-A1A0-76C0C928C2C1}" type="slidenum">
              <a:rPr lang="el-GR" smtClean="0"/>
              <a:t>‹#›</a:t>
            </a:fld>
            <a:endParaRPr lang="el-GR"/>
          </a:p>
        </p:txBody>
      </p:sp>
    </p:spTree>
    <p:extLst>
      <p:ext uri="{BB962C8B-B14F-4D97-AF65-F5344CB8AC3E}">
        <p14:creationId xmlns:p14="http://schemas.microsoft.com/office/powerpoint/2010/main" val="402372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6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40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8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7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23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48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73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38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767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49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55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699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5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92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06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16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1A05D3B-FAB9-44FB-A1A0-76C0C928C2C1}" type="slidenum">
              <a:rPr lang="el-GR" smtClean="0"/>
              <a:t>33</a:t>
            </a:fld>
            <a:endParaRPr lang="el-GR"/>
          </a:p>
        </p:txBody>
      </p:sp>
    </p:spTree>
    <p:extLst>
      <p:ext uri="{BB962C8B-B14F-4D97-AF65-F5344CB8AC3E}">
        <p14:creationId xmlns:p14="http://schemas.microsoft.com/office/powerpoint/2010/main" val="252297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27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52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03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213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29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42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6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CF12-D9F6-5810-9BA3-36785EAE6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2CF85F5-A051-DD5A-E808-3B17FBCD9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7D1B119-10A7-D78E-3EAF-A2E6D82FE8AE}"/>
              </a:ext>
            </a:extLst>
          </p:cNvPr>
          <p:cNvSpPr>
            <a:spLocks noGrp="1"/>
          </p:cNvSpPr>
          <p:nvPr>
            <p:ph type="dt" sz="half" idx="10"/>
          </p:nvPr>
        </p:nvSpPr>
        <p:spPr/>
        <p:txBody>
          <a:bodyPr/>
          <a:lstStyle/>
          <a:p>
            <a:fld id="{7210C147-848C-4A64-8F9E-EB533C2E2F25}" type="datetime1">
              <a:rPr lang="en-US" smtClean="0"/>
              <a:t>5/12/2024</a:t>
            </a:fld>
            <a:endParaRPr lang="el-GR"/>
          </a:p>
        </p:txBody>
      </p:sp>
      <p:sp>
        <p:nvSpPr>
          <p:cNvPr id="5" name="Footer Placeholder 4">
            <a:extLst>
              <a:ext uri="{FF2B5EF4-FFF2-40B4-BE49-F238E27FC236}">
                <a16:creationId xmlns:a16="http://schemas.microsoft.com/office/drawing/2014/main" id="{B62C908F-2F61-2CC6-563D-BEBA1ED99EF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A8BCED2-F604-826C-FF5E-C35412C8CEBD}"/>
              </a:ext>
            </a:extLst>
          </p:cNvPr>
          <p:cNvSpPr>
            <a:spLocks noGrp="1"/>
          </p:cNvSpPr>
          <p:nvPr>
            <p:ph type="sldNum" sz="quarter" idx="12"/>
          </p:nvPr>
        </p:nvSpPr>
        <p:spPr/>
        <p:txBody>
          <a:bodyPr/>
          <a:lstStyle/>
          <a:p>
            <a:fld id="{240B4C96-8CD7-4457-8E52-9CE103A20E27}" type="slidenum">
              <a:rPr lang="el-GR" smtClean="0"/>
              <a:t>‹#›</a:t>
            </a:fld>
            <a:endParaRPr lang="el-GR"/>
          </a:p>
        </p:txBody>
      </p:sp>
      <p:pic>
        <p:nvPicPr>
          <p:cNvPr id="7" name="Picture 6">
            <a:extLst>
              <a:ext uri="{FF2B5EF4-FFF2-40B4-BE49-F238E27FC236}">
                <a16:creationId xmlns:a16="http://schemas.microsoft.com/office/drawing/2014/main" id="{953D619B-5650-A34A-7519-A6970FD12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94" y="332307"/>
            <a:ext cx="3989070" cy="257175"/>
          </a:xfrm>
          <a:prstGeom prst="rect">
            <a:avLst/>
          </a:prstGeom>
        </p:spPr>
      </p:pic>
    </p:spTree>
    <p:extLst>
      <p:ext uri="{BB962C8B-B14F-4D97-AF65-F5344CB8AC3E}">
        <p14:creationId xmlns:p14="http://schemas.microsoft.com/office/powerpoint/2010/main" val="317792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70AF-79A5-E5C5-EF5E-6B4836E1061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510D256-93C7-A902-B888-4D84A894E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685D3A-A79D-B40F-CC69-7B7F26E19EF2}"/>
              </a:ext>
            </a:extLst>
          </p:cNvPr>
          <p:cNvSpPr>
            <a:spLocks noGrp="1"/>
          </p:cNvSpPr>
          <p:nvPr>
            <p:ph type="dt" sz="half" idx="10"/>
          </p:nvPr>
        </p:nvSpPr>
        <p:spPr/>
        <p:txBody>
          <a:bodyPr/>
          <a:lstStyle/>
          <a:p>
            <a:fld id="{E2226774-EB4A-4D5F-A006-ED9BAE1DF527}" type="datetime1">
              <a:rPr lang="en-US" smtClean="0"/>
              <a:t>5/12/2024</a:t>
            </a:fld>
            <a:endParaRPr lang="el-GR"/>
          </a:p>
        </p:txBody>
      </p:sp>
      <p:sp>
        <p:nvSpPr>
          <p:cNvPr id="5" name="Footer Placeholder 4">
            <a:extLst>
              <a:ext uri="{FF2B5EF4-FFF2-40B4-BE49-F238E27FC236}">
                <a16:creationId xmlns:a16="http://schemas.microsoft.com/office/drawing/2014/main" id="{F4D288AF-69BC-3E31-EE0A-07F5C7D4EED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FFC48FC-7A3E-F28E-BFBA-D0DE86FDCBD2}"/>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77397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8B748-0418-7BDC-8E0D-08209A2A0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F5694-FFF3-9F3F-326C-F0D849EE5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9259210-65CE-4DF3-AE79-E7D21D50FA0C}"/>
              </a:ext>
            </a:extLst>
          </p:cNvPr>
          <p:cNvSpPr>
            <a:spLocks noGrp="1"/>
          </p:cNvSpPr>
          <p:nvPr>
            <p:ph type="dt" sz="half" idx="10"/>
          </p:nvPr>
        </p:nvSpPr>
        <p:spPr/>
        <p:txBody>
          <a:bodyPr/>
          <a:lstStyle/>
          <a:p>
            <a:fld id="{1F1CAD1E-77CC-4752-9BEB-F91C51231ED6}" type="datetime1">
              <a:rPr lang="en-US" smtClean="0"/>
              <a:t>5/12/2024</a:t>
            </a:fld>
            <a:endParaRPr lang="el-GR"/>
          </a:p>
        </p:txBody>
      </p:sp>
      <p:sp>
        <p:nvSpPr>
          <p:cNvPr id="5" name="Footer Placeholder 4">
            <a:extLst>
              <a:ext uri="{FF2B5EF4-FFF2-40B4-BE49-F238E27FC236}">
                <a16:creationId xmlns:a16="http://schemas.microsoft.com/office/drawing/2014/main" id="{05B91F1C-43C2-A946-A815-E3961BEA4D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09D3BB2-5AED-4A08-0993-FF6E5D81F3F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21208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F869262D-CDF0-4F2C-B225-9EB6423C60FC}" type="datetime1">
              <a:rPr lang="en-US" smtClean="0"/>
              <a:t>5/12/2024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a:xfrm>
            <a:off x="9176657" y="6355443"/>
            <a:ext cx="2743200" cy="365125"/>
          </a:xfrm>
        </p:spPr>
        <p:txBody>
          <a:bodyPr/>
          <a:lstStyle>
            <a:lvl1pPr>
              <a:defRPr lang="en-US" sz="1600" kern="1200" cap="none" spc="0" baseline="0" smtClean="0">
                <a:solidFill>
                  <a:schemeClr val="accent2"/>
                </a:solidFill>
                <a:effectLst>
                  <a:outerShdw blurRad="38100" dist="38100" dir="2700000" algn="tl">
                    <a:srgbClr val="000000">
                      <a:alpha val="43137"/>
                    </a:srgbClr>
                  </a:outerShdw>
                </a:effectLst>
                <a:latin typeface="+mn-lt"/>
                <a:ea typeface="+mn-ea"/>
                <a:cs typeface="+mn-cs"/>
              </a:defRPr>
            </a:lvl1pPr>
          </a:lstStyle>
          <a:p>
            <a:fld id="{4854181D-6920-4594-9A5D-6CE56DC9F8B2}" type="slidenum">
              <a:rPr lang="el-GR" smtClean="0"/>
              <a:pPr/>
              <a:t>‹#›</a:t>
            </a:fld>
            <a:endParaRPr lang="el-GR" dirty="0"/>
          </a:p>
        </p:txBody>
      </p:sp>
    </p:spTree>
    <p:extLst>
      <p:ext uri="{BB962C8B-B14F-4D97-AF65-F5344CB8AC3E}">
        <p14:creationId xmlns:p14="http://schemas.microsoft.com/office/powerpoint/2010/main" val="364653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283029" y="223611"/>
            <a:ext cx="11604171" cy="693115"/>
          </a:xfrm>
        </p:spPr>
        <p:txBody>
          <a:bodyPr>
            <a:normAutofit/>
          </a:bodyPr>
          <a:lstStyle>
            <a:lvl1pPr>
              <a:defRPr sz="2400">
                <a:solidFill>
                  <a:schemeClr val="accent2"/>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283029" y="1001486"/>
            <a:ext cx="11604171" cy="52701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a:xfrm>
            <a:off x="283029" y="6356350"/>
            <a:ext cx="2743200" cy="365125"/>
          </a:xfrm>
        </p:spPr>
        <p:txBody>
          <a:bodyPr/>
          <a:lstStyle/>
          <a:p>
            <a:fld id="{4AF26942-D2BB-421A-A2A9-8D50A83D157F}" type="datetime1">
              <a:rPr lang="en-US" smtClean="0"/>
              <a:t>5/12/2024</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C6E469F1-F04B-6756-E265-347733082E71}"/>
              </a:ext>
            </a:extLst>
          </p:cNvPr>
          <p:cNvCxnSpPr/>
          <p:nvPr userDrawn="1"/>
        </p:nvCxnSpPr>
        <p:spPr>
          <a:xfrm>
            <a:off x="258106" y="947277"/>
            <a:ext cx="11454923"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10" name="Picture 9" descr="A group of neon lights in a triangle shape&#10;&#10;Description automatically generated">
            <a:extLst>
              <a:ext uri="{FF2B5EF4-FFF2-40B4-BE49-F238E27FC236}">
                <a16:creationId xmlns:a16="http://schemas.microsoft.com/office/drawing/2014/main" id="{45011958-8C09-0FA4-DA3B-4DB1FBF3E90D}"/>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11593995" y="6271591"/>
            <a:ext cx="586409" cy="586409"/>
          </a:xfrm>
          <a:prstGeom prst="flowChartConnector">
            <a:avLst/>
          </a:prstGeom>
          <a:effectLst>
            <a:outerShdw blurRad="50800" dist="38100" dir="2700000" algn="tl" rotWithShape="0">
              <a:prstClr val="black">
                <a:alpha val="40000"/>
              </a:prstClr>
            </a:outerShdw>
          </a:effectLst>
        </p:spPr>
      </p:pic>
      <p:sp>
        <p:nvSpPr>
          <p:cNvPr id="11" name="Slide Number Placeholder 5">
            <a:extLst>
              <a:ext uri="{FF2B5EF4-FFF2-40B4-BE49-F238E27FC236}">
                <a16:creationId xmlns:a16="http://schemas.microsoft.com/office/drawing/2014/main" id="{1804ED1D-D212-B282-A98D-AFD7F5B8716C}"/>
              </a:ext>
            </a:extLst>
          </p:cNvPr>
          <p:cNvSpPr>
            <a:spLocks noGrp="1"/>
          </p:cNvSpPr>
          <p:nvPr>
            <p:ph type="sldNum" sz="quarter" idx="12"/>
          </p:nvPr>
        </p:nvSpPr>
        <p:spPr>
          <a:xfrm>
            <a:off x="9342649" y="6410513"/>
            <a:ext cx="2743200" cy="365125"/>
          </a:xfrm>
        </p:spPr>
        <p:txBody>
          <a:bodyPr/>
          <a:lstStyle>
            <a:lvl1pPr>
              <a:defRPr sz="1600">
                <a:solidFill>
                  <a:schemeClr val="bg1"/>
                </a:solidFill>
                <a:effectLst>
                  <a:outerShdw blurRad="38100" dist="38100" dir="2700000" algn="tl">
                    <a:srgbClr val="000000">
                      <a:alpha val="43137"/>
                    </a:srgbClr>
                  </a:outerShdw>
                </a:effectLst>
              </a:defRPr>
            </a:lvl1pPr>
          </a:lstStyle>
          <a:p>
            <a:fld id="{4854181D-6920-4594-9A5D-6CE56DC9F8B2}" type="slidenum">
              <a:rPr lang="en-US" smtClean="0"/>
              <a:pPr/>
              <a:t>‹#›</a:t>
            </a:fld>
            <a:endParaRPr lang="en-US" dirty="0"/>
          </a:p>
        </p:txBody>
      </p:sp>
      <p:pic>
        <p:nvPicPr>
          <p:cNvPr id="6" name="Picture 5">
            <a:extLst>
              <a:ext uri="{FF2B5EF4-FFF2-40B4-BE49-F238E27FC236}">
                <a16:creationId xmlns:a16="http://schemas.microsoft.com/office/drawing/2014/main" id="{D90A9DF8-5454-5B5A-E572-0D065CDA1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465" y="6466706"/>
            <a:ext cx="3989070" cy="257175"/>
          </a:xfrm>
          <a:prstGeom prst="rect">
            <a:avLst/>
          </a:prstGeom>
        </p:spPr>
      </p:pic>
    </p:spTree>
    <p:extLst>
      <p:ext uri="{BB962C8B-B14F-4D97-AF65-F5344CB8AC3E}">
        <p14:creationId xmlns:p14="http://schemas.microsoft.com/office/powerpoint/2010/main" val="293250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417F51EA-6FAA-448C-B563-B441174D2619}" type="datetime1">
              <a:rPr lang="en-US" smtClean="0"/>
              <a:t>5/12/2024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102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3A500BFB-4C01-42D5-A4E7-B955623653AB}" type="datetime1">
              <a:rPr lang="en-US" smtClean="0"/>
              <a:t>5/12/2024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642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050B2510-33E6-4763-9C7C-C6EF303F2208}" type="datetime1">
              <a:rPr lang="en-US" smtClean="0"/>
              <a:t>5/12/2024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8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3230266" y="3223967"/>
            <a:ext cx="7315200" cy="2001177"/>
          </a:xfrm>
        </p:spPr>
        <p:txBody>
          <a:bodyPr anchor="t"/>
          <a:lstStyle>
            <a:lvl1pPr>
              <a:defRPr>
                <a:solidFill>
                  <a:schemeClr val="accent2"/>
                </a:solidFill>
                <a:effectLst>
                  <a:outerShdw blurRad="38100" dist="38100" dir="2700000" algn="tl">
                    <a:srgbClr val="000000">
                      <a:alpha val="43137"/>
                    </a:srgbClr>
                  </a:outerShdw>
                </a:effectLst>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B432FDCB-2B68-4903-9E38-B8BDA9351BEC}" type="datetime1">
              <a:rPr lang="en-US" smtClean="0"/>
              <a:t>5/12/2024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9201150" y="6355443"/>
            <a:ext cx="2743200" cy="365125"/>
          </a:xfrm>
        </p:spPr>
        <p:txBody>
          <a:bodyPr vert="horz" lIns="91440" tIns="45720" rIns="91440" bIns="45720" rtlCol="0" anchor="ctr"/>
          <a:lstStyle>
            <a:lvl1pPr>
              <a:defRPr lang="en-US" sz="1600" smtClean="0">
                <a:solidFill>
                  <a:schemeClr val="accent2"/>
                </a:solidFill>
                <a:effectLst>
                  <a:outerShdw blurRad="38100" dist="38100" dir="2700000" algn="tl">
                    <a:srgbClr val="000000">
                      <a:alpha val="43137"/>
                    </a:srgbClr>
                  </a:outerShdw>
                </a:effectLst>
              </a:defRPr>
            </a:lvl1pPr>
          </a:lstStyle>
          <a:p>
            <a:fld id="{4854181D-6920-4594-9A5D-6CE56DC9F8B2}" type="slidenum">
              <a:rPr lang="el-GR" smtClean="0"/>
              <a:pPr/>
              <a:t>‹#›</a:t>
            </a:fld>
            <a:endParaRPr lang="el-GR"/>
          </a:p>
        </p:txBody>
      </p:sp>
      <p:pic>
        <p:nvPicPr>
          <p:cNvPr id="9" name="Picture 8" descr="A group of colorful lights&#10;&#10;Description automatically generated">
            <a:extLst>
              <a:ext uri="{FF2B5EF4-FFF2-40B4-BE49-F238E27FC236}">
                <a16:creationId xmlns:a16="http://schemas.microsoft.com/office/drawing/2014/main" id="{78BDB9F9-A0C2-39DB-2821-7D7FF4A68405}"/>
              </a:ext>
            </a:extLst>
          </p:cNvPr>
          <p:cNvPicPr>
            <a:picLocks noChangeAspect="1"/>
          </p:cNvPicPr>
          <p:nvPr/>
        </p:nvPicPr>
        <p:blipFill rotWithShape="1">
          <a:blip r:embed="rId2">
            <a:extLst>
              <a:ext uri="{28A0092B-C50C-407E-A947-70E740481C1C}">
                <a14:useLocalDpi xmlns:a14="http://schemas.microsoft.com/office/drawing/2010/main" val="0"/>
              </a:ext>
            </a:extLst>
          </a:blip>
          <a:srcRect l="10500" r="10503" b="4"/>
          <a:stretch/>
        </p:blipFill>
        <p:spPr>
          <a:xfrm>
            <a:off x="94821" y="1418042"/>
            <a:ext cx="2019160" cy="2019160"/>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pic>
        <p:nvPicPr>
          <p:cNvPr id="10" name="Picture 9" descr="A triangle shaped neon lights&#10;&#10;Description automatically generated with medium confidence">
            <a:extLst>
              <a:ext uri="{FF2B5EF4-FFF2-40B4-BE49-F238E27FC236}">
                <a16:creationId xmlns:a16="http://schemas.microsoft.com/office/drawing/2014/main" id="{C102C4CC-F557-71A4-785B-1EC42D77AB92}"/>
              </a:ext>
            </a:extLst>
          </p:cNvPr>
          <p:cNvPicPr>
            <a:picLocks noChangeAspect="1"/>
          </p:cNvPicPr>
          <p:nvPr/>
        </p:nvPicPr>
        <p:blipFill rotWithShape="1">
          <a:blip r:embed="rId3">
            <a:extLst>
              <a:ext uri="{28A0092B-C50C-407E-A947-70E740481C1C}">
                <a14:useLocalDpi xmlns:a14="http://schemas.microsoft.com/office/drawing/2010/main" val="0"/>
              </a:ext>
            </a:extLst>
          </a:blip>
          <a:srcRect l="8977" r="12026" b="4"/>
          <a:stretch/>
        </p:blipFill>
        <p:spPr>
          <a:xfrm>
            <a:off x="1422978" y="2723531"/>
            <a:ext cx="1581330" cy="1581330"/>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12" name="Picture 11">
            <a:extLst>
              <a:ext uri="{FF2B5EF4-FFF2-40B4-BE49-F238E27FC236}">
                <a16:creationId xmlns:a16="http://schemas.microsoft.com/office/drawing/2014/main" id="{0E4904FE-ADF1-C9F0-0F56-14D50EF69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8130" y="398626"/>
            <a:ext cx="3989070" cy="257175"/>
          </a:xfrm>
          <a:prstGeom prst="rect">
            <a:avLst/>
          </a:prstGeom>
        </p:spPr>
      </p:pic>
      <p:cxnSp>
        <p:nvCxnSpPr>
          <p:cNvPr id="14" name="Straight Connector 13">
            <a:extLst>
              <a:ext uri="{FF2B5EF4-FFF2-40B4-BE49-F238E27FC236}">
                <a16:creationId xmlns:a16="http://schemas.microsoft.com/office/drawing/2014/main" id="{A5E0C999-1267-79BA-5479-E02F16652272}"/>
              </a:ext>
            </a:extLst>
          </p:cNvPr>
          <p:cNvCxnSpPr/>
          <p:nvPr userDrawn="1"/>
        </p:nvCxnSpPr>
        <p:spPr>
          <a:xfrm>
            <a:off x="654035" y="5312231"/>
            <a:ext cx="11247120"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7" name="Picture 6" descr="A group of neon lights in a triangle shape&#10;&#10;Description automatically generated">
            <a:extLst>
              <a:ext uri="{FF2B5EF4-FFF2-40B4-BE49-F238E27FC236}">
                <a16:creationId xmlns:a16="http://schemas.microsoft.com/office/drawing/2014/main" id="{EE3FE9A4-8CFA-C340-818E-BE3DC36846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821" y="3660648"/>
            <a:ext cx="1828800" cy="1779310"/>
          </a:xfrm>
          <a:prstGeom prst="flowChartConnector">
            <a:avLst/>
          </a:prstGeom>
        </p:spPr>
      </p:pic>
    </p:spTree>
    <p:extLst>
      <p:ext uri="{BB962C8B-B14F-4D97-AF65-F5344CB8AC3E}">
        <p14:creationId xmlns:p14="http://schemas.microsoft.com/office/powerpoint/2010/main" val="2545768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4B25AE93-7E93-4017-950E-1D352CC3C6F4}" type="datetime1">
              <a:rPr lang="en-US" smtClean="0"/>
              <a:t>5/12/2024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815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F87DC14-54C3-4DAC-BA36-49D7846BB669}" type="datetime1">
              <a:rPr lang="en-US" smtClean="0"/>
              <a:t>5/12/2024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78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DF03-38C8-302F-3917-EFFF655866F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8EBD658-F56F-8D3E-C818-3C84CCB0A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5C166AE-470C-D217-661A-CD19CB56D1DF}"/>
              </a:ext>
            </a:extLst>
          </p:cNvPr>
          <p:cNvSpPr>
            <a:spLocks noGrp="1"/>
          </p:cNvSpPr>
          <p:nvPr>
            <p:ph type="dt" sz="half" idx="10"/>
          </p:nvPr>
        </p:nvSpPr>
        <p:spPr/>
        <p:txBody>
          <a:bodyPr/>
          <a:lstStyle/>
          <a:p>
            <a:fld id="{0F23BC19-A7D2-4C23-82FE-F6093CDE33F6}" type="datetime1">
              <a:rPr lang="en-US" smtClean="0"/>
              <a:t>5/12/2024</a:t>
            </a:fld>
            <a:endParaRPr lang="el-GR"/>
          </a:p>
        </p:txBody>
      </p:sp>
      <p:sp>
        <p:nvSpPr>
          <p:cNvPr id="5" name="Footer Placeholder 4">
            <a:extLst>
              <a:ext uri="{FF2B5EF4-FFF2-40B4-BE49-F238E27FC236}">
                <a16:creationId xmlns:a16="http://schemas.microsoft.com/office/drawing/2014/main" id="{965ED913-FA5C-3602-A62C-2F54941EBB8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5E550C9-A07F-C6F2-33A3-D9B3038A9BD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573549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167CD795-6CE6-4077-ADD1-9F793A94DA94}" type="datetime1">
              <a:rPr lang="en-US" smtClean="0"/>
              <a:t>5/12/2024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23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29A30DEE-07CE-4134-BB8B-7329440F52D9}" type="datetime1">
              <a:rPr lang="en-US" smtClean="0"/>
              <a:t>5/12/2024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309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D4A6C512-5A6A-4495-B821-5E4ACF33513B}" type="datetime1">
              <a:rPr lang="en-US" smtClean="0"/>
              <a:t>5/12/2024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E812-9FBF-4DDB-CE52-2D1AF589D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3ADFEE5-AFF7-0F27-BA63-9A2B26373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A7F7E-C395-C86F-100F-A30AAD1221E2}"/>
              </a:ext>
            </a:extLst>
          </p:cNvPr>
          <p:cNvSpPr>
            <a:spLocks noGrp="1"/>
          </p:cNvSpPr>
          <p:nvPr>
            <p:ph type="dt" sz="half" idx="10"/>
          </p:nvPr>
        </p:nvSpPr>
        <p:spPr/>
        <p:txBody>
          <a:bodyPr/>
          <a:lstStyle/>
          <a:p>
            <a:fld id="{3AD9DCD2-40AC-4FD9-AE24-2561E3BD0EFF}" type="datetime1">
              <a:rPr lang="en-US" smtClean="0"/>
              <a:t>5/12/2024</a:t>
            </a:fld>
            <a:endParaRPr lang="el-GR"/>
          </a:p>
        </p:txBody>
      </p:sp>
      <p:sp>
        <p:nvSpPr>
          <p:cNvPr id="5" name="Footer Placeholder 4">
            <a:extLst>
              <a:ext uri="{FF2B5EF4-FFF2-40B4-BE49-F238E27FC236}">
                <a16:creationId xmlns:a16="http://schemas.microsoft.com/office/drawing/2014/main" id="{0729DADE-8836-721C-F686-AC30AD978A0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89F500A-BE59-B055-8B7E-3F343AF60423}"/>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68933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F091-06C7-2FBE-1539-0A354149EAE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016A6EF-CE3F-F6F5-AB4D-5399CBF2D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71FED69-2363-3152-3C38-763328B31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6BBD50F-DCEC-1CDA-24E0-93009E8A1AF1}"/>
              </a:ext>
            </a:extLst>
          </p:cNvPr>
          <p:cNvSpPr>
            <a:spLocks noGrp="1"/>
          </p:cNvSpPr>
          <p:nvPr>
            <p:ph type="dt" sz="half" idx="10"/>
          </p:nvPr>
        </p:nvSpPr>
        <p:spPr/>
        <p:txBody>
          <a:bodyPr/>
          <a:lstStyle/>
          <a:p>
            <a:fld id="{BB736D1F-571F-42CF-886D-E6EFBF5D2AA7}" type="datetime1">
              <a:rPr lang="en-US" smtClean="0"/>
              <a:t>5/12/2024</a:t>
            </a:fld>
            <a:endParaRPr lang="el-GR"/>
          </a:p>
        </p:txBody>
      </p:sp>
      <p:sp>
        <p:nvSpPr>
          <p:cNvPr id="6" name="Footer Placeholder 5">
            <a:extLst>
              <a:ext uri="{FF2B5EF4-FFF2-40B4-BE49-F238E27FC236}">
                <a16:creationId xmlns:a16="http://schemas.microsoft.com/office/drawing/2014/main" id="{3AD81A00-1B95-14F7-29D4-29B494C4147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AEA1F50-3D48-ECD4-1371-0E4F378D9CBB}"/>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424296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F4FA-101A-671E-02D0-D031191EF15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A344921-BF5A-CA49-46BF-1860376E5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B65C5-48BA-30A8-E301-65BF4060C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0DA527BB-7F9D-A5B9-F60E-2BB541828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3AC31-2048-23F8-E71C-28FBA73A8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B50CD99-3ECF-4B29-1C61-D6DA223517C2}"/>
              </a:ext>
            </a:extLst>
          </p:cNvPr>
          <p:cNvSpPr>
            <a:spLocks noGrp="1"/>
          </p:cNvSpPr>
          <p:nvPr>
            <p:ph type="dt" sz="half" idx="10"/>
          </p:nvPr>
        </p:nvSpPr>
        <p:spPr/>
        <p:txBody>
          <a:bodyPr/>
          <a:lstStyle/>
          <a:p>
            <a:fld id="{4A808F57-D7BE-450A-82BD-98089A18FED0}" type="datetime1">
              <a:rPr lang="en-US" smtClean="0"/>
              <a:t>5/12/2024</a:t>
            </a:fld>
            <a:endParaRPr lang="el-GR"/>
          </a:p>
        </p:txBody>
      </p:sp>
      <p:sp>
        <p:nvSpPr>
          <p:cNvPr id="8" name="Footer Placeholder 7">
            <a:extLst>
              <a:ext uri="{FF2B5EF4-FFF2-40B4-BE49-F238E27FC236}">
                <a16:creationId xmlns:a16="http://schemas.microsoft.com/office/drawing/2014/main" id="{431898AC-0CD2-9078-B638-B8338A2C28D2}"/>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70CC7C39-05E9-6FAA-336B-9EC6B511410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2842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F473-54FD-6387-71F1-3A8644B1866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27A9D6BE-096D-D1BD-06B2-4E2C2B44DDA5}"/>
              </a:ext>
            </a:extLst>
          </p:cNvPr>
          <p:cNvSpPr>
            <a:spLocks noGrp="1"/>
          </p:cNvSpPr>
          <p:nvPr>
            <p:ph type="dt" sz="half" idx="10"/>
          </p:nvPr>
        </p:nvSpPr>
        <p:spPr/>
        <p:txBody>
          <a:bodyPr/>
          <a:lstStyle/>
          <a:p>
            <a:fld id="{16A159EF-E0E3-4631-9D44-5E52D573AFD9}" type="datetime1">
              <a:rPr lang="en-US" smtClean="0"/>
              <a:t>5/12/2024</a:t>
            </a:fld>
            <a:endParaRPr lang="el-GR"/>
          </a:p>
        </p:txBody>
      </p:sp>
      <p:sp>
        <p:nvSpPr>
          <p:cNvPr id="4" name="Footer Placeholder 3">
            <a:extLst>
              <a:ext uri="{FF2B5EF4-FFF2-40B4-BE49-F238E27FC236}">
                <a16:creationId xmlns:a16="http://schemas.microsoft.com/office/drawing/2014/main" id="{97AD2758-06EB-AD8A-1A45-D9A4276C0EC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F6A2165-73C6-6293-B48F-F299CF528F1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7672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E5DD4-AB1C-AB79-781B-98FA8085A7E1}"/>
              </a:ext>
            </a:extLst>
          </p:cNvPr>
          <p:cNvSpPr>
            <a:spLocks noGrp="1"/>
          </p:cNvSpPr>
          <p:nvPr>
            <p:ph type="dt" sz="half" idx="10"/>
          </p:nvPr>
        </p:nvSpPr>
        <p:spPr/>
        <p:txBody>
          <a:bodyPr/>
          <a:lstStyle/>
          <a:p>
            <a:fld id="{8FB2019C-B555-46CB-BCEE-3147588973EA}" type="datetime1">
              <a:rPr lang="en-US" smtClean="0"/>
              <a:t>5/12/2024</a:t>
            </a:fld>
            <a:endParaRPr lang="el-GR"/>
          </a:p>
        </p:txBody>
      </p:sp>
      <p:sp>
        <p:nvSpPr>
          <p:cNvPr id="3" name="Footer Placeholder 2">
            <a:extLst>
              <a:ext uri="{FF2B5EF4-FFF2-40B4-BE49-F238E27FC236}">
                <a16:creationId xmlns:a16="http://schemas.microsoft.com/office/drawing/2014/main" id="{C8284CB0-9802-5235-F374-77A63060E83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341FEAD-8B15-567A-59F3-1DB8FEAA6D5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74277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A61A-FC78-11D2-1B69-558FEBFFA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F1C72BE-79AE-7B77-FDF9-9136F6575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FACFFE37-E656-1DD7-F9A3-4F8246940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829C2-4461-F7BD-B6F7-EFB07DCF5886}"/>
              </a:ext>
            </a:extLst>
          </p:cNvPr>
          <p:cNvSpPr>
            <a:spLocks noGrp="1"/>
          </p:cNvSpPr>
          <p:nvPr>
            <p:ph type="dt" sz="half" idx="10"/>
          </p:nvPr>
        </p:nvSpPr>
        <p:spPr/>
        <p:txBody>
          <a:bodyPr/>
          <a:lstStyle/>
          <a:p>
            <a:fld id="{42024B20-EB4A-48EA-BD53-1E2A3390F083}" type="datetime1">
              <a:rPr lang="en-US" smtClean="0"/>
              <a:t>5/12/2024</a:t>
            </a:fld>
            <a:endParaRPr lang="el-GR"/>
          </a:p>
        </p:txBody>
      </p:sp>
      <p:sp>
        <p:nvSpPr>
          <p:cNvPr id="6" name="Footer Placeholder 5">
            <a:extLst>
              <a:ext uri="{FF2B5EF4-FFF2-40B4-BE49-F238E27FC236}">
                <a16:creationId xmlns:a16="http://schemas.microsoft.com/office/drawing/2014/main" id="{1190496B-6FB6-A25F-A4B7-9B99613CF05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36C51CA-7282-91EB-346D-B08E68B0C04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91179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269D-7534-03EA-8631-FE3A3F855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216417E-3B27-EC2B-F248-F98C195F0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0C35260-60E5-B3D9-54D7-BDE2CF341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A2411-53B5-2FB8-CB95-2876341EC09C}"/>
              </a:ext>
            </a:extLst>
          </p:cNvPr>
          <p:cNvSpPr>
            <a:spLocks noGrp="1"/>
          </p:cNvSpPr>
          <p:nvPr>
            <p:ph type="dt" sz="half" idx="10"/>
          </p:nvPr>
        </p:nvSpPr>
        <p:spPr/>
        <p:txBody>
          <a:bodyPr/>
          <a:lstStyle/>
          <a:p>
            <a:fld id="{D3805F5A-D3B6-4E45-B28D-62F3D5246B6D}" type="datetime1">
              <a:rPr lang="en-US" smtClean="0"/>
              <a:t>5/12/2024</a:t>
            </a:fld>
            <a:endParaRPr lang="el-GR"/>
          </a:p>
        </p:txBody>
      </p:sp>
      <p:sp>
        <p:nvSpPr>
          <p:cNvPr id="6" name="Footer Placeholder 5">
            <a:extLst>
              <a:ext uri="{FF2B5EF4-FFF2-40B4-BE49-F238E27FC236}">
                <a16:creationId xmlns:a16="http://schemas.microsoft.com/office/drawing/2014/main" id="{A812B4A3-BA83-FE1F-6879-9F6E7D2DA6A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108C374-6492-437C-E721-9BF90D52840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73216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96F7D-7A73-B648-44FA-766F447A9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06D43B2-13CC-4126-9DFF-5A71875B0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91E027-A15F-21FA-F242-AE72022C2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05E47-062F-4AC9-8A6F-C5913917A049}" type="datetime1">
              <a:rPr lang="en-US" smtClean="0"/>
              <a:t>5/12/2024</a:t>
            </a:fld>
            <a:endParaRPr lang="el-GR"/>
          </a:p>
        </p:txBody>
      </p:sp>
      <p:sp>
        <p:nvSpPr>
          <p:cNvPr id="5" name="Footer Placeholder 4">
            <a:extLst>
              <a:ext uri="{FF2B5EF4-FFF2-40B4-BE49-F238E27FC236}">
                <a16:creationId xmlns:a16="http://schemas.microsoft.com/office/drawing/2014/main" id="{B3C4E031-5995-177D-4542-4A1F7C207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B0851A37-5633-31D9-8A62-0F0FDA8EF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4C96-8CD7-4457-8E52-9CE103A20E27}" type="slidenum">
              <a:rPr lang="el-GR" smtClean="0"/>
              <a:t>‹#›</a:t>
            </a:fld>
            <a:endParaRPr lang="el-GR"/>
          </a:p>
        </p:txBody>
      </p:sp>
    </p:spTree>
    <p:extLst>
      <p:ext uri="{BB962C8B-B14F-4D97-AF65-F5344CB8AC3E}">
        <p14:creationId xmlns:p14="http://schemas.microsoft.com/office/powerpoint/2010/main" val="3796226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D74B802B-B6C6-4A09-8DB4-B1124F993B49}" type="datetime1">
              <a:rPr lang="en-US" smtClean="0"/>
              <a:t>5/12/2024</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744188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chart" Target="../charts/chart30.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chart" Target="../charts/chart33.xml"/><Relationship Id="rId4" Type="http://schemas.openxmlformats.org/officeDocument/2006/relationships/chart" Target="../charts/chart32.xml"/></Relationships>
</file>

<file path=ppt/slides/_rels/slide2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chart" Target="../charts/chart40.xml"/><Relationship Id="rId4" Type="http://schemas.openxmlformats.org/officeDocument/2006/relationships/chart" Target="../charts/chart39.xml"/></Relationships>
</file>

<file path=ppt/slides/_rels/slide3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chart" Target="../charts/chart43.xml"/><Relationship Id="rId4" Type="http://schemas.openxmlformats.org/officeDocument/2006/relationships/chart" Target="../charts/chart42.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E7E27-E36B-9ECB-8484-B89159C7A67F}"/>
              </a:ext>
            </a:extLst>
          </p:cNvPr>
          <p:cNvSpPr>
            <a:spLocks noGrp="1"/>
          </p:cNvSpPr>
          <p:nvPr>
            <p:ph type="ctrTitle"/>
          </p:nvPr>
        </p:nvSpPr>
        <p:spPr>
          <a:xfrm>
            <a:off x="386080" y="2107883"/>
            <a:ext cx="7188022" cy="2387600"/>
          </a:xfrm>
        </p:spPr>
        <p:txBody>
          <a:bodyPr anchor="ctr">
            <a:noAutofit/>
          </a:bodyPr>
          <a:lstStyle/>
          <a:p>
            <a:pPr algn="l">
              <a:lnSpc>
                <a:spcPct val="100000"/>
              </a:lnSpc>
            </a:pPr>
            <a:r>
              <a:rPr lang="el-GR" sz="3600" dirty="0">
                <a:solidFill>
                  <a:schemeClr val="accent1"/>
                </a:solidFill>
                <a:effectLst>
                  <a:outerShdw blurRad="38100" dist="38100" dir="2700000" algn="tl">
                    <a:srgbClr val="000000">
                      <a:alpha val="43137"/>
                    </a:srgbClr>
                  </a:outerShdw>
                </a:effectLst>
              </a:rPr>
              <a:t>Πανελλαδική Έρευνα Κοινής Γνώμης</a:t>
            </a:r>
            <a:br>
              <a:rPr lang="el-GR" sz="3600" dirty="0">
                <a:solidFill>
                  <a:schemeClr val="accent1"/>
                </a:solidFill>
                <a:effectLst>
                  <a:outerShdw blurRad="38100" dist="38100" dir="2700000" algn="tl">
                    <a:srgbClr val="000000">
                      <a:alpha val="43137"/>
                    </a:srgbClr>
                  </a:outerShdw>
                </a:effectLst>
              </a:rPr>
            </a:br>
            <a:br>
              <a:rPr lang="el-GR" sz="3600" dirty="0">
                <a:solidFill>
                  <a:schemeClr val="accent1"/>
                </a:solidFill>
                <a:effectLst>
                  <a:outerShdw blurRad="38100" dist="38100" dir="2700000" algn="tl">
                    <a:srgbClr val="000000">
                      <a:alpha val="43137"/>
                    </a:srgbClr>
                  </a:outerShdw>
                </a:effectLst>
              </a:rPr>
            </a:br>
            <a:r>
              <a:rPr lang="el-GR" sz="2800" dirty="0">
                <a:solidFill>
                  <a:schemeClr val="accent6">
                    <a:lumMod val="60000"/>
                    <a:lumOff val="40000"/>
                  </a:schemeClr>
                </a:solidFill>
                <a:effectLst>
                  <a:outerShdw blurRad="38100" dist="38100" dir="2700000" algn="tl">
                    <a:srgbClr val="000000">
                      <a:alpha val="43137"/>
                    </a:srgbClr>
                  </a:outerShdw>
                </a:effectLst>
              </a:rPr>
              <a:t>Συνέχειες και Ασυνέχειες της Μεταπολίτευσης</a:t>
            </a:r>
            <a:endParaRPr lang="el-GR" sz="2400"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0752D96F-5E3B-6C1A-0E89-1122A055877E}"/>
              </a:ext>
            </a:extLst>
          </p:cNvPr>
          <p:cNvSpPr>
            <a:spLocks noGrp="1"/>
          </p:cNvSpPr>
          <p:nvPr>
            <p:ph type="subTitle" idx="1"/>
          </p:nvPr>
        </p:nvSpPr>
        <p:spPr>
          <a:xfrm>
            <a:off x="421910" y="4757926"/>
            <a:ext cx="8302626" cy="2040674"/>
          </a:xfrm>
        </p:spPr>
        <p:txBody>
          <a:bodyPr>
            <a:normAutofit/>
          </a:bodyPr>
          <a:lstStyle/>
          <a:p>
            <a:pPr algn="l"/>
            <a:endParaRPr lang="el-GR" sz="2200" dirty="0">
              <a:solidFill>
                <a:schemeClr val="accent1"/>
              </a:solidFill>
            </a:endParaRPr>
          </a:p>
          <a:p>
            <a:pPr algn="l"/>
            <a:r>
              <a:rPr lang="el-GR" sz="2200" dirty="0">
                <a:solidFill>
                  <a:schemeClr val="accent1"/>
                </a:solidFill>
              </a:rPr>
              <a:t>Συντάχθηκε για τον </a:t>
            </a:r>
          </a:p>
          <a:p>
            <a:pPr algn="l"/>
            <a:r>
              <a:rPr lang="el-GR" sz="2200" dirty="0">
                <a:solidFill>
                  <a:schemeClr val="accent1"/>
                </a:solidFill>
              </a:rPr>
              <a:t>Μάιος 2024</a:t>
            </a:r>
          </a:p>
        </p:txBody>
      </p:sp>
      <p:pic>
        <p:nvPicPr>
          <p:cNvPr id="14" name="Picture 13" descr="A group of colorful lights&#10;&#10;Description automatically generated">
            <a:extLst>
              <a:ext uri="{FF2B5EF4-FFF2-40B4-BE49-F238E27FC236}">
                <a16:creationId xmlns:a16="http://schemas.microsoft.com/office/drawing/2014/main" id="{68AEF5BE-2403-2E0C-EBAB-C6C0610AF901}"/>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41348B9F-33F2-7E25-915A-0F7F1E40D33E}"/>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EE078091-A2CF-18BA-43B2-190766980693}"/>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7" name="Picture 6" descr="A logo with a circle and text&#10;&#10;Description automatically generated">
            <a:extLst>
              <a:ext uri="{FF2B5EF4-FFF2-40B4-BE49-F238E27FC236}">
                <a16:creationId xmlns:a16="http://schemas.microsoft.com/office/drawing/2014/main" id="{BEF158E2-82FF-027F-83A6-573E38518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0990" y="5051773"/>
            <a:ext cx="897890" cy="595340"/>
          </a:xfrm>
          <a:prstGeom prst="rect">
            <a:avLst/>
          </a:prstGeom>
        </p:spPr>
      </p:pic>
    </p:spTree>
    <p:extLst>
      <p:ext uri="{BB962C8B-B14F-4D97-AF65-F5344CB8AC3E}">
        <p14:creationId xmlns:p14="http://schemas.microsoft.com/office/powerpoint/2010/main" val="42256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«Το αίνιγμα του εκδημοκρατισμού»</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921523"/>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Τόσο στον δημόσιο διάλογο όσο και στις αντιλήψεις των ανθρώπων, η Μεταπολίτευση θεωρείται τόσο 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«στιγμή» της μετάβασης στη Δημοκρατία</a:t>
            </a:r>
            <a:r>
              <a:rPr lang="el-GR" sz="1400" kern="100" dirty="0">
                <a:effectLst/>
                <a:ea typeface="Aptos" panose="020B0004020202020204" pitchFamily="34" charset="0"/>
                <a:cs typeface="Times New Roman" panose="02020603050405020304" pitchFamily="18" charset="0"/>
              </a:rPr>
              <a:t> (</a:t>
            </a:r>
            <a:r>
              <a:rPr lang="en-US" sz="1400" kern="100" dirty="0">
                <a:effectLst/>
                <a:ea typeface="Aptos" panose="020B0004020202020204" pitchFamily="34" charset="0"/>
                <a:cs typeface="Times New Roman" panose="02020603050405020304" pitchFamily="18" charset="0"/>
              </a:rPr>
              <a:t>transition)</a:t>
            </a:r>
            <a:r>
              <a:rPr lang="el-GR" sz="1400" kern="100" dirty="0">
                <a:effectLst/>
                <a:ea typeface="Aptos" panose="020B0004020202020204" pitchFamily="34" charset="0"/>
                <a:cs typeface="Times New Roman" panose="02020603050405020304" pitchFamily="18" charset="0"/>
              </a:rPr>
              <a:t>...</a:t>
            </a:r>
          </a:p>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a:t>
            </a:r>
            <a:r>
              <a:rPr lang="el-GR" sz="1400" kern="100" dirty="0">
                <a:effectLst/>
                <a:ea typeface="Aptos" panose="020B0004020202020204" pitchFamily="34" charset="0"/>
                <a:cs typeface="Times New Roman" panose="02020603050405020304" pitchFamily="18" charset="0"/>
              </a:rPr>
              <a:t>όσο όμως και η πιο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μακρά περίοδος εμπέδωσης της δημοκρατίας </a:t>
            </a:r>
            <a:r>
              <a:rPr lang="el-GR" sz="1400" kern="100" dirty="0">
                <a:effectLst/>
                <a:ea typeface="Aptos" panose="020B0004020202020204" pitchFamily="34" charset="0"/>
                <a:cs typeface="Times New Roman" panose="02020603050405020304" pitchFamily="18" charset="0"/>
              </a:rPr>
              <a:t>(</a:t>
            </a:r>
            <a:r>
              <a:rPr lang="en-US" sz="1400" kern="100" dirty="0">
                <a:effectLst/>
                <a:ea typeface="Aptos" panose="020B0004020202020204" pitchFamily="34" charset="0"/>
                <a:cs typeface="Times New Roman" panose="02020603050405020304" pitchFamily="18" charset="0"/>
              </a:rPr>
              <a:t>consolidation)</a:t>
            </a:r>
            <a:r>
              <a:rPr lang="el-GR" sz="1400" kern="100" dirty="0">
                <a:effectLst/>
                <a:ea typeface="Aptos" panose="020B0004020202020204" pitchFamily="34" charset="0"/>
                <a:cs typeface="Times New Roman" panose="02020603050405020304" pitchFamily="18" charset="0"/>
              </a:rPr>
              <a:t> και μιας νέας πολιτικής και κοινωνικής κουλτούρας.</a:t>
            </a:r>
          </a:p>
          <a:p>
            <a:pPr marL="0" marR="0" algn="just">
              <a:lnSpc>
                <a:spcPct val="150000"/>
              </a:lnSpc>
              <a:spcBef>
                <a:spcPts val="0"/>
              </a:spcBef>
              <a:spcAft>
                <a:spcPts val="800"/>
              </a:spcAft>
            </a:pPr>
            <a:endParaRPr lang="el-GR" sz="1400" kern="100" dirty="0">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Το «αίνιγμα του εκδημοκρατισμού» παραμένει, ωστόσο, καθώς επερωτάται όχι η ίδια η δημοκρατία αλλά πτυχές της ποιότητάς της.</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792988712"/>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29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743694026"/>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2341439480"/>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2344725149"/>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‘Φέτος συμπληρώνονται 50 χρόνια από την πτώση της δικτατορίας και την εγκαθίδρυση της Γ΄ Ελληνικής Δημοκρατίας. Όταν ακούτε να γίνεται λόγος για τη «Μεταπολίτευση», τι σας έρχεται πρώτο στο μυαλό;’</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Αν και η εικόνα της Μεταπολίτευσης ως «στιγμής» είναι ισχυρή, για την πλειονότητα ταυτίζεται με ολόκληρη την περίοδο από το 1974 έως και σήμερα</a:t>
            </a:r>
          </a:p>
        </p:txBody>
      </p:sp>
    </p:spTree>
    <p:extLst>
      <p:ext uri="{BB962C8B-B14F-4D97-AF65-F5344CB8AC3E}">
        <p14:creationId xmlns:p14="http://schemas.microsoft.com/office/powerpoint/2010/main" val="321819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0" cap="none" spc="0" normalizeH="0" baseline="0" noProof="0" dirty="0">
                <a:ln>
                  <a:noFill/>
                </a:ln>
                <a:solidFill>
                  <a:srgbClr val="4E91F0">
                    <a:lumMod val="75000"/>
                  </a:srgbClr>
                </a:solidFill>
                <a:effectLst/>
                <a:uLnTx/>
                <a:uFillTx/>
                <a:latin typeface="Calibri Light" panose="020F0302020204030204"/>
                <a:ea typeface="Calibri" panose="020F0502020204030204" pitchFamily="34" charset="0"/>
                <a:cs typeface="Calibri" panose="020F0502020204030204" pitchFamily="34" charset="0"/>
              </a:rPr>
              <a:t>‘</a:t>
            </a:r>
            <a:r>
              <a:rPr lang="el-GR" sz="1200" i="1" dirty="0">
                <a:solidFill>
                  <a:srgbClr val="0070C0"/>
                </a:solidFill>
                <a:latin typeface="Calibri" panose="020F0502020204030204"/>
              </a:rPr>
              <a:t>Και όσον αφορά τη δημοκρατία στη χώρα μας σήμερα, πόσο ικανοποιημένος/η θα λέγατε ότι είστε από…’</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2080235204"/>
              </p:ext>
            </p:extLst>
          </p:nvPr>
        </p:nvGraphicFramePr>
        <p:xfrm>
          <a:off x="1104701" y="1526958"/>
          <a:ext cx="8230473"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854C99-8C31-7D70-49A8-D9DC668C74AF}"/>
              </a:ext>
            </a:extLst>
          </p:cNvPr>
          <p:cNvSpPr txBox="1"/>
          <p:nvPr/>
        </p:nvSpPr>
        <p:spPr>
          <a:xfrm>
            <a:off x="9404428" y="2114616"/>
            <a:ext cx="1101012"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Πολύ+Αρκετά</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p:txBody>
          <a:bodyPr>
            <a:normAutofit/>
          </a:bodyPr>
          <a:lstStyle/>
          <a:p>
            <a:r>
              <a:rPr lang="el-GR" dirty="0"/>
              <a:t>Η λειτουργία του κράτους: ο μεγάλος ασθενής της Δημοκρατίας μας</a:t>
            </a:r>
          </a:p>
        </p:txBody>
      </p:sp>
      <p:graphicFrame>
        <p:nvGraphicFramePr>
          <p:cNvPr id="15" name="Table 14">
            <a:extLst>
              <a:ext uri="{FF2B5EF4-FFF2-40B4-BE49-F238E27FC236}">
                <a16:creationId xmlns:a16="http://schemas.microsoft.com/office/drawing/2014/main" id="{FEF33AD6-C4AF-B0EB-3FBD-51BFFFFAC447}"/>
              </a:ext>
            </a:extLst>
          </p:cNvPr>
          <p:cNvGraphicFramePr>
            <a:graphicFrameLocks noGrp="1"/>
          </p:cNvGraphicFramePr>
          <p:nvPr>
            <p:extLst>
              <p:ext uri="{D42A27DB-BD31-4B8C-83A1-F6EECF244321}">
                <p14:modId xmlns:p14="http://schemas.microsoft.com/office/powerpoint/2010/main" val="608278175"/>
              </p:ext>
            </p:extLst>
          </p:nvPr>
        </p:nvGraphicFramePr>
        <p:xfrm>
          <a:off x="9741258" y="2615933"/>
          <a:ext cx="439062" cy="2984929"/>
        </p:xfrm>
        <a:graphic>
          <a:graphicData uri="http://schemas.openxmlformats.org/drawingml/2006/table">
            <a:tbl>
              <a:tblPr>
                <a:tableStyleId>{2D5ABB26-0587-4C30-8999-92F81FD0307C}</a:tableStyleId>
              </a:tblPr>
              <a:tblGrid>
                <a:gridCol w="439062">
                  <a:extLst>
                    <a:ext uri="{9D8B030D-6E8A-4147-A177-3AD203B41FA5}">
                      <a16:colId xmlns:a16="http://schemas.microsoft.com/office/drawing/2014/main" val="3078832390"/>
                    </a:ext>
                  </a:extLst>
                </a:gridCol>
              </a:tblGrid>
              <a:tr h="1356627">
                <a:tc>
                  <a:txBody>
                    <a:bodyPr/>
                    <a:lstStyle/>
                    <a:p>
                      <a:pPr algn="ctr" fontAlgn="ctr"/>
                      <a:r>
                        <a:rPr lang="el-GR" sz="1400" u="none" strike="noStrike" dirty="0">
                          <a:effectLst/>
                        </a:rPr>
                        <a:t>47</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18107869"/>
                  </a:ext>
                </a:extLst>
              </a:tr>
              <a:tr h="1628302">
                <a:tc>
                  <a:txBody>
                    <a:bodyPr/>
                    <a:lstStyle/>
                    <a:p>
                      <a:pPr algn="ctr" fontAlgn="ctr"/>
                      <a:endParaRPr lang="en-US" sz="1400" u="none" strike="noStrike" dirty="0">
                        <a:effectLst/>
                      </a:endParaRPr>
                    </a:p>
                    <a:p>
                      <a:pPr algn="ctr" fontAlgn="ctr"/>
                      <a:endParaRPr lang="en-US" sz="1400" u="none" strike="noStrike" dirty="0">
                        <a:effectLst/>
                      </a:endParaRPr>
                    </a:p>
                    <a:p>
                      <a:pPr algn="ctr" fontAlgn="ctr"/>
                      <a:r>
                        <a:rPr lang="el-GR" sz="1400" u="none" strike="noStrike" dirty="0">
                          <a:effectLst/>
                        </a:rPr>
                        <a:t>28</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09530336"/>
                  </a:ext>
                </a:extLst>
              </a:tr>
            </a:tbl>
          </a:graphicData>
        </a:graphic>
      </p:graphicFrame>
    </p:spTree>
    <p:extLst>
      <p:ext uri="{BB962C8B-B14F-4D97-AF65-F5344CB8AC3E}">
        <p14:creationId xmlns:p14="http://schemas.microsoft.com/office/powerpoint/2010/main" val="17256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923818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606288832"/>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893734299"/>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629752787"/>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‘Ορισμένοι λένε ότι η Δημοκρατία μας χαρακτηρίζεται από αυξημένες εξουσίες του Πρωθυπουργού και της Κυβέρνησης. Κατά τη γνώμη σας, αυτό σημαίνει κυρίως ότι …’</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Το πρωθυπουργοκεντρικό μοντέλο διακυβέρνησης, που διαμορφώθηκε σταδιακά στη διάρκεια της Μεταπολίτευσης, θεωρείται ότι περιορίζει τη δημοκρατία</a:t>
            </a:r>
          </a:p>
        </p:txBody>
      </p:sp>
    </p:spTree>
    <p:extLst>
      <p:ext uri="{BB962C8B-B14F-4D97-AF65-F5344CB8AC3E}">
        <p14:creationId xmlns:p14="http://schemas.microsoft.com/office/powerpoint/2010/main" val="1179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9" y="95791"/>
            <a:ext cx="11604171" cy="693115"/>
          </a:xfrm>
        </p:spPr>
        <p:txBody>
          <a:bodyPr>
            <a:normAutofit/>
          </a:bodyPr>
          <a:lstStyle/>
          <a:p>
            <a:r>
              <a:rPr lang="el-GR" dirty="0"/>
              <a:t>Αν και το σημερινό πολίτευμα δε φαίνεται να αμφισβητείται</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1413721647"/>
              </p:ext>
            </p:extLst>
          </p:nvPr>
        </p:nvGraphicFramePr>
        <p:xfrm>
          <a:off x="283028" y="1636699"/>
          <a:ext cx="11604171" cy="40538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14</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ποιο πολίτευμα θα ήταν, για εσάς, το πιο κατάλληλο για μια χώρα όπως η δική μας</a:t>
            </a:r>
            <a:r>
              <a:rPr lang="el-GR" sz="1200" i="1" dirty="0">
                <a:solidFill>
                  <a:srgbClr val="0070C0"/>
                </a:solidFill>
                <a:latin typeface="Calibri" panose="020F0502020204030204"/>
              </a:rPr>
              <a:t>;</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1886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Το «πρόσωπο» της Μεταπολίτευσης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921523"/>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Το «πρόσωπο» της Μεταπολίτευσης δεν είναι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ένα</a:t>
            </a:r>
            <a:r>
              <a:rPr lang="el-GR" sz="1400" kern="100" dirty="0">
                <a:effectLst/>
                <a:ea typeface="Aptos" panose="020B0004020202020204" pitchFamily="34" charset="0"/>
                <a:cs typeface="Times New Roman" panose="02020603050405020304" pitchFamily="18" charset="0"/>
              </a:rPr>
              <a:t> αλλά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πολλαπλά</a:t>
            </a:r>
            <a:r>
              <a:rPr lang="el-GR" sz="1400" kern="100" dirty="0">
                <a:effectLst/>
                <a:ea typeface="Aptos" panose="020B0004020202020204" pitchFamily="34" charset="0"/>
                <a:cs typeface="Times New Roman" panose="02020603050405020304" pitchFamily="18" charset="0"/>
              </a:rPr>
              <a:t>.</a:t>
            </a:r>
          </a:p>
          <a:p>
            <a:pPr algn="just">
              <a:lnSpc>
                <a:spcPct val="150000"/>
              </a:lnSpc>
              <a:spcAft>
                <a:spcPts val="800"/>
              </a:spcAft>
            </a:pPr>
            <a:r>
              <a:rPr lang="el-GR" sz="1400" kern="100" dirty="0">
                <a:ea typeface="Aptos" panose="020B0004020202020204" pitchFamily="34" charset="0"/>
                <a:cs typeface="Times New Roman" panose="02020603050405020304" pitchFamily="18" charset="0"/>
              </a:rPr>
              <a:t>Μια μακρά περίοδος που σ</a:t>
            </a:r>
            <a:r>
              <a:rPr lang="el-GR" sz="1400" kern="100" dirty="0">
                <a:effectLst/>
                <a:ea typeface="Aptos" panose="020B0004020202020204" pitchFamily="34" charset="0"/>
                <a:cs typeface="Times New Roman" panose="02020603050405020304" pitchFamily="18" charset="0"/>
              </a:rPr>
              <a:t>ημαδεύτηκε από πολιτικές προσωπικότητες, πολιτικές δυνάμεις αλλά και κομβικά γεγονότα που υποδεικνύουν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περιοδολογήσεις και εσωτερικές τομές</a:t>
            </a:r>
            <a:r>
              <a:rPr lang="el-GR" sz="1400" kern="100" dirty="0">
                <a:effectLst/>
                <a:ea typeface="Aptos" panose="020B0004020202020204" pitchFamily="34" charset="0"/>
                <a:cs typeface="Times New Roman" panose="02020603050405020304" pitchFamily="18" charset="0"/>
              </a:rPr>
              <a:t>.</a:t>
            </a:r>
          </a:p>
          <a:p>
            <a:pPr algn="just">
              <a:lnSpc>
                <a:spcPct val="150000"/>
              </a:lnSpc>
              <a:spcAft>
                <a:spcPts val="800"/>
              </a:spcAft>
            </a:pPr>
            <a:r>
              <a:rPr lang="el-GR" sz="1400" kern="100" dirty="0">
                <a:effectLst/>
                <a:ea typeface="Aptos" panose="020B0004020202020204" pitchFamily="34" charset="0"/>
                <a:cs typeface="Times New Roman" panose="02020603050405020304" pitchFamily="18" charset="0"/>
              </a:rPr>
              <a:t>Πάντως, το βάρος της αρχικής, «ιδρυτικής» περιόδου φαίνεται να παραμένει μεγαλύτερο από τις περιόδους που ακολούθησαν – ένδειξη ότι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η «μήτρα» της Μεταπολίτευσης διατηρείται ισχυρή</a:t>
            </a:r>
            <a:r>
              <a:rPr lang="el-GR" sz="1400" kern="100" dirty="0">
                <a:ea typeface="Aptos" panose="020B0004020202020204" pitchFamily="34" charset="0"/>
                <a:cs typeface="Times New Roman" panose="02020603050405020304" pitchFamily="18" charset="0"/>
              </a:rPr>
              <a:t>.</a:t>
            </a: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2071723935"/>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3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333090" y="1064027"/>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i="1" dirty="0">
                <a:solidFill>
                  <a:srgbClr val="0070C0"/>
                </a:solidFill>
                <a:latin typeface="Calibri" panose="020F0502020204030204"/>
              </a:rPr>
              <a:t>‘Θα σας διαβάσω ορισμένα πολιτικά πρόσωπα και θα ήθελα να μου πείτε πώς αξιολογείτε τη συνεισφορά τους στη χώρα κατά την περίοδο της Μεταπολίτευσης;’</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1048649580"/>
              </p:ext>
            </p:extLst>
          </p:nvPr>
        </p:nvGraphicFramePr>
        <p:xfrm>
          <a:off x="1052034" y="1526959"/>
          <a:ext cx="8230473"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854C99-8C31-7D70-49A8-D9DC668C74AF}"/>
              </a:ext>
            </a:extLst>
          </p:cNvPr>
          <p:cNvSpPr txBox="1"/>
          <p:nvPr/>
        </p:nvSpPr>
        <p:spPr>
          <a:xfrm>
            <a:off x="9330472" y="1812759"/>
            <a:ext cx="1826651"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Θετικά/Μάλλον θετικά</a:t>
            </a: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64618"/>
            <a:ext cx="11604171" cy="693115"/>
          </a:xfrm>
        </p:spPr>
        <p:txBody>
          <a:bodyPr>
            <a:normAutofit fontScale="90000"/>
          </a:bodyPr>
          <a:lstStyle/>
          <a:p>
            <a:r>
              <a:rPr lang="el-GR" dirty="0"/>
              <a:t>Οι αξιολογήσεις για τις δύο ιδρυτικές μορφές της Μεταπολίτευσης (και του δικομματισμού της) είναι θετικές για 2 στους 3 ερωτώμενους – σε συνάρτηση βέβαια με την πολιτική αυτοτοποθέτηση</a:t>
            </a:r>
          </a:p>
        </p:txBody>
      </p:sp>
      <p:graphicFrame>
        <p:nvGraphicFramePr>
          <p:cNvPr id="3" name="Table 2">
            <a:extLst>
              <a:ext uri="{FF2B5EF4-FFF2-40B4-BE49-F238E27FC236}">
                <a16:creationId xmlns:a16="http://schemas.microsoft.com/office/drawing/2014/main" id="{F9B7EACC-FE5C-8BBF-4767-A66897891B42}"/>
              </a:ext>
            </a:extLst>
          </p:cNvPr>
          <p:cNvGraphicFramePr>
            <a:graphicFrameLocks noGrp="1"/>
          </p:cNvGraphicFramePr>
          <p:nvPr>
            <p:extLst>
              <p:ext uri="{D42A27DB-BD31-4B8C-83A1-F6EECF244321}">
                <p14:modId xmlns:p14="http://schemas.microsoft.com/office/powerpoint/2010/main" val="2351809329"/>
              </p:ext>
            </p:extLst>
          </p:nvPr>
        </p:nvGraphicFramePr>
        <p:xfrm>
          <a:off x="9961836" y="2351774"/>
          <a:ext cx="563924" cy="3478707"/>
        </p:xfrm>
        <a:graphic>
          <a:graphicData uri="http://schemas.openxmlformats.org/drawingml/2006/table">
            <a:tbl>
              <a:tblPr>
                <a:tableStyleId>{D27102A9-8310-4765-A935-A1911B00CA55}</a:tableStyleId>
              </a:tblPr>
              <a:tblGrid>
                <a:gridCol w="563924">
                  <a:extLst>
                    <a:ext uri="{9D8B030D-6E8A-4147-A177-3AD203B41FA5}">
                      <a16:colId xmlns:a16="http://schemas.microsoft.com/office/drawing/2014/main" val="367147034"/>
                    </a:ext>
                  </a:extLst>
                </a:gridCol>
              </a:tblGrid>
              <a:tr h="1159569">
                <a:tc>
                  <a:txBody>
                    <a:bodyPr/>
                    <a:lstStyle/>
                    <a:p>
                      <a:pPr algn="ctr" fontAlgn="ctr"/>
                      <a:r>
                        <a:rPr lang="el-GR" sz="1400" u="none" strike="noStrike" dirty="0">
                          <a:effectLst/>
                        </a:rPr>
                        <a:t>64</a:t>
                      </a:r>
                      <a:endParaRPr lang="el-GR" sz="14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367625916"/>
                  </a:ext>
                </a:extLst>
              </a:tr>
              <a:tr h="1159569">
                <a:tc>
                  <a:txBody>
                    <a:bodyPr/>
                    <a:lstStyle/>
                    <a:p>
                      <a:pPr algn="ctr" fontAlgn="ctr"/>
                      <a:r>
                        <a:rPr lang="el-GR" sz="1400" u="none" strike="noStrike" dirty="0">
                          <a:effectLst/>
                        </a:rPr>
                        <a:t>6</a:t>
                      </a:r>
                      <a:r>
                        <a:rPr lang="en-US" sz="1400" u="none" strike="noStrike" dirty="0">
                          <a:effectLst/>
                        </a:rPr>
                        <a:t>3</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797895659"/>
                  </a:ext>
                </a:extLst>
              </a:tr>
              <a:tr h="1159569">
                <a:tc>
                  <a:txBody>
                    <a:bodyPr/>
                    <a:lstStyle/>
                    <a:p>
                      <a:pPr algn="ctr" fontAlgn="ctr"/>
                      <a:r>
                        <a:rPr lang="el-GR" sz="1400" u="none" strike="noStrike" dirty="0">
                          <a:effectLst/>
                        </a:rPr>
                        <a:t>39</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852357938"/>
                  </a:ext>
                </a:extLst>
              </a:tr>
            </a:tbl>
          </a:graphicData>
        </a:graphic>
      </p:graphicFrame>
    </p:spTree>
    <p:extLst>
      <p:ext uri="{BB962C8B-B14F-4D97-AF65-F5344CB8AC3E}">
        <p14:creationId xmlns:p14="http://schemas.microsoft.com/office/powerpoint/2010/main" val="333804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E045FC-E541-9A4C-87C9-7F0105F451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2E7EB4D4-B426-7F17-D986-8C1511F2F806}"/>
              </a:ext>
            </a:extLst>
          </p:cNvPr>
          <p:cNvGraphicFramePr>
            <a:graphicFrameLocks noGrp="1"/>
          </p:cNvGraphicFramePr>
          <p:nvPr>
            <p:ph idx="1"/>
            <p:extLst>
              <p:ext uri="{D42A27DB-BD31-4B8C-83A1-F6EECF244321}">
                <p14:modId xmlns:p14="http://schemas.microsoft.com/office/powerpoint/2010/main" val="1823562566"/>
              </p:ext>
            </p:extLst>
          </p:nvPr>
        </p:nvGraphicFramePr>
        <p:xfrm>
          <a:off x="96520" y="1676000"/>
          <a:ext cx="11790680" cy="2481580"/>
        </p:xfrm>
        <a:graphic>
          <a:graphicData uri="http://schemas.openxmlformats.org/drawingml/2006/table">
            <a:tbl>
              <a:tblPr>
                <a:tableStyleId>{5C22544A-7EE6-4342-B048-85BDC9FD1C3A}</a:tableStyleId>
              </a:tblPr>
              <a:tblGrid>
                <a:gridCol w="1452307">
                  <a:extLst>
                    <a:ext uri="{9D8B030D-6E8A-4147-A177-3AD203B41FA5}">
                      <a16:colId xmlns:a16="http://schemas.microsoft.com/office/drawing/2014/main" val="3703665903"/>
                    </a:ext>
                  </a:extLst>
                </a:gridCol>
                <a:gridCol w="912020">
                  <a:extLst>
                    <a:ext uri="{9D8B030D-6E8A-4147-A177-3AD203B41FA5}">
                      <a16:colId xmlns:a16="http://schemas.microsoft.com/office/drawing/2014/main" val="652433539"/>
                    </a:ext>
                  </a:extLst>
                </a:gridCol>
                <a:gridCol w="831123">
                  <a:extLst>
                    <a:ext uri="{9D8B030D-6E8A-4147-A177-3AD203B41FA5}">
                      <a16:colId xmlns:a16="http://schemas.microsoft.com/office/drawing/2014/main" val="877210319"/>
                    </a:ext>
                  </a:extLst>
                </a:gridCol>
                <a:gridCol w="915454">
                  <a:extLst>
                    <a:ext uri="{9D8B030D-6E8A-4147-A177-3AD203B41FA5}">
                      <a16:colId xmlns:a16="http://schemas.microsoft.com/office/drawing/2014/main" val="2786075515"/>
                    </a:ext>
                  </a:extLst>
                </a:gridCol>
                <a:gridCol w="744064">
                  <a:extLst>
                    <a:ext uri="{9D8B030D-6E8A-4147-A177-3AD203B41FA5}">
                      <a16:colId xmlns:a16="http://schemas.microsoft.com/office/drawing/2014/main" val="752677439"/>
                    </a:ext>
                  </a:extLst>
                </a:gridCol>
                <a:gridCol w="744064">
                  <a:extLst>
                    <a:ext uri="{9D8B030D-6E8A-4147-A177-3AD203B41FA5}">
                      <a16:colId xmlns:a16="http://schemas.microsoft.com/office/drawing/2014/main" val="1924395141"/>
                    </a:ext>
                  </a:extLst>
                </a:gridCol>
                <a:gridCol w="521540">
                  <a:extLst>
                    <a:ext uri="{9D8B030D-6E8A-4147-A177-3AD203B41FA5}">
                      <a16:colId xmlns:a16="http://schemas.microsoft.com/office/drawing/2014/main" val="467022738"/>
                    </a:ext>
                  </a:extLst>
                </a:gridCol>
                <a:gridCol w="945018">
                  <a:extLst>
                    <a:ext uri="{9D8B030D-6E8A-4147-A177-3AD203B41FA5}">
                      <a16:colId xmlns:a16="http://schemas.microsoft.com/office/drawing/2014/main" val="2186272542"/>
                    </a:ext>
                  </a:extLst>
                </a:gridCol>
                <a:gridCol w="945018">
                  <a:extLst>
                    <a:ext uri="{9D8B030D-6E8A-4147-A177-3AD203B41FA5}">
                      <a16:colId xmlns:a16="http://schemas.microsoft.com/office/drawing/2014/main" val="3409731566"/>
                    </a:ext>
                  </a:extLst>
                </a:gridCol>
                <a:gridCol w="945018">
                  <a:extLst>
                    <a:ext uri="{9D8B030D-6E8A-4147-A177-3AD203B41FA5}">
                      <a16:colId xmlns:a16="http://schemas.microsoft.com/office/drawing/2014/main" val="2594677713"/>
                    </a:ext>
                  </a:extLst>
                </a:gridCol>
                <a:gridCol w="945018">
                  <a:extLst>
                    <a:ext uri="{9D8B030D-6E8A-4147-A177-3AD203B41FA5}">
                      <a16:colId xmlns:a16="http://schemas.microsoft.com/office/drawing/2014/main" val="474997722"/>
                    </a:ext>
                  </a:extLst>
                </a:gridCol>
                <a:gridCol w="945018">
                  <a:extLst>
                    <a:ext uri="{9D8B030D-6E8A-4147-A177-3AD203B41FA5}">
                      <a16:colId xmlns:a16="http://schemas.microsoft.com/office/drawing/2014/main" val="3512691410"/>
                    </a:ext>
                  </a:extLst>
                </a:gridCol>
                <a:gridCol w="945018">
                  <a:extLst>
                    <a:ext uri="{9D8B030D-6E8A-4147-A177-3AD203B41FA5}">
                      <a16:colId xmlns:a16="http://schemas.microsoft.com/office/drawing/2014/main" val="2316580837"/>
                    </a:ext>
                  </a:extLst>
                </a:gridCol>
              </a:tblGrid>
              <a:tr h="355870">
                <a:tc gridSpan="2">
                  <a:txBody>
                    <a:bodyPr/>
                    <a:lstStyle/>
                    <a:p>
                      <a:pPr algn="ctr" fontAlgn="b"/>
                      <a:r>
                        <a:rPr lang="el-GR" sz="1200" b="0" i="1" u="none" strike="noStrike" dirty="0">
                          <a:solidFill>
                            <a:schemeClr val="tx1"/>
                          </a:solidFill>
                          <a:effectLst/>
                          <a:latin typeface="+mj-lt"/>
                        </a:rPr>
                        <a:t>Θετικά/Μάλλον θετικά</a:t>
                      </a:r>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1" u="none" strike="noStrike" dirty="0">
                        <a:solidFill>
                          <a:schemeClr val="tx1"/>
                        </a:solidFill>
                        <a:effectLst/>
                        <a:latin typeface="+mj-lt"/>
                      </a:endParaRPr>
                    </a:p>
                  </a:txBody>
                  <a:tcPr marL="6664" marR="6664" marT="6664"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ctr"/>
                      <a:r>
                        <a:rPr lang="el-GR" sz="1200" b="1" i="0" u="none" strike="noStrike" dirty="0">
                          <a:solidFill>
                            <a:srgbClr val="000000"/>
                          </a:solidFill>
                          <a:effectLst/>
                          <a:latin typeface="+mj-lt"/>
                        </a:rPr>
                        <a:t>Πολιτική </a:t>
                      </a:r>
                      <a:r>
                        <a:rPr lang="el-GR" sz="1200" b="1" i="0" u="none" strike="noStrike" dirty="0" err="1">
                          <a:solidFill>
                            <a:srgbClr val="000000"/>
                          </a:solidFill>
                          <a:effectLst/>
                          <a:latin typeface="+mj-lt"/>
                        </a:rPr>
                        <a:t>αυτοτοποθέτηση</a:t>
                      </a: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lnL w="12700" cmpd="sng">
                      <a:noFill/>
                    </a:ln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no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el-GR" sz="1200" b="1" i="0" u="none" strike="noStrike" dirty="0">
                          <a:solidFill>
                            <a:srgbClr val="000000"/>
                          </a:solidFill>
                          <a:effectLst/>
                          <a:latin typeface="+mj-lt"/>
                        </a:rPr>
                        <a:t>Γενιές</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806798">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l-GR" sz="1200" b="1" i="1" u="none" strike="noStrike" dirty="0">
                          <a:solidFill>
                            <a:schemeClr val="tx1"/>
                          </a:solidFill>
                          <a:effectLst/>
                          <a:latin typeface="+mj-lt"/>
                        </a:rPr>
                        <a:t>Σύνολο</a:t>
                      </a:r>
                      <a:endParaRPr lang="en-GB" sz="1200" b="1" i="1" u="none" strike="noStrike" dirty="0">
                        <a:solidFill>
                          <a:schemeClr val="tx1"/>
                        </a:solidFill>
                        <a:effectLst/>
                        <a:latin typeface="+mj-lt"/>
                      </a:endParaRPr>
                    </a:p>
                  </a:txBody>
                  <a:tcPr marL="6664" marR="6664" marT="666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Κεντρώοι</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Τίποτα από τα παραπάνω (</a:t>
                      </a:r>
                      <a:r>
                        <a:rPr lang="el-GR" sz="1200" b="0" i="0" u="none" strike="noStrike" dirty="0" err="1">
                          <a:solidFill>
                            <a:srgbClr val="000000"/>
                          </a:solidFill>
                          <a:effectLst/>
                          <a:latin typeface="Calibri" panose="020F0502020204030204" pitchFamily="34" charset="0"/>
                        </a:rPr>
                        <a:t>αυθ</a:t>
                      </a:r>
                      <a:r>
                        <a:rPr lang="el-GR" sz="12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Calibri" panose="020F0502020204030204" pitchFamily="34" charset="0"/>
                        </a:rPr>
                        <a:t>Generation Z (17-27 </a:t>
                      </a:r>
                      <a:r>
                        <a:rPr lang="el-GR" sz="1200" b="0" i="0" u="none" strike="noStrike">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Calibri" panose="020F0502020204030204" pitchFamily="34" charset="0"/>
                        </a:rPr>
                        <a:t>Millennials (28-43 </a:t>
                      </a:r>
                      <a:r>
                        <a:rPr lang="el-GR" sz="1200" b="0" i="0" u="none" strike="noStrike">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Calibri" panose="020F0502020204030204" pitchFamily="34" charset="0"/>
                        </a:rPr>
                        <a:t>Generation X (44-59 </a:t>
                      </a:r>
                      <a:r>
                        <a:rPr lang="el-GR" sz="1200" b="0" i="0" u="none" strike="noStrike">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Boomers </a:t>
                      </a:r>
                      <a:endParaRPr lang="el-GR" sz="1200" b="0" i="0" u="none" strike="noStrike" dirty="0">
                        <a:solidFill>
                          <a:srgbClr val="000000"/>
                        </a:solidFill>
                        <a:effectLst/>
                        <a:latin typeface="Calibri" panose="020F0502020204030204" pitchFamily="34" charset="0"/>
                      </a:endParaRPr>
                    </a:p>
                    <a:p>
                      <a:pPr algn="ctr" fontAlgn="ctr"/>
                      <a:r>
                        <a:rPr lang="en-US" sz="1200" b="0" i="0" u="none" strike="noStrike" dirty="0">
                          <a:solidFill>
                            <a:srgbClr val="000000"/>
                          </a:solidFill>
                          <a:effectLst/>
                          <a:latin typeface="Calibri" panose="020F0502020204030204" pitchFamily="34" charset="0"/>
                        </a:rPr>
                        <a:t>(60-78 </a:t>
                      </a:r>
                      <a:r>
                        <a:rPr lang="el-GR" sz="12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Silent</a:t>
                      </a:r>
                      <a:endParaRPr lang="el-GR" sz="1200" b="0" i="0" u="none" strike="noStrike" dirty="0">
                        <a:solidFill>
                          <a:srgbClr val="000000"/>
                        </a:solidFill>
                        <a:effectLst/>
                        <a:latin typeface="Calibri" panose="020F0502020204030204" pitchFamily="34" charset="0"/>
                      </a:endParaRPr>
                    </a:p>
                    <a:p>
                      <a:pPr algn="ctr" fontAlgn="ctr"/>
                      <a:r>
                        <a:rPr lang="en-US" sz="1200" b="0" i="0" u="none" strike="noStrike" dirty="0">
                          <a:solidFill>
                            <a:srgbClr val="000000"/>
                          </a:solidFill>
                          <a:effectLst/>
                          <a:latin typeface="Calibri" panose="020F0502020204030204" pitchFamily="34" charset="0"/>
                        </a:rPr>
                        <a:t> (79+ </a:t>
                      </a:r>
                      <a:r>
                        <a:rPr lang="el-GR" sz="12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279800">
                <a:tc>
                  <a:txBody>
                    <a:bodyPr/>
                    <a:lstStyle/>
                    <a:p>
                      <a:pPr algn="ctr" fontAlgn="ctr"/>
                      <a:r>
                        <a:rPr lang="el-GR" sz="1200" b="0" i="0" u="none" strike="noStrike" dirty="0">
                          <a:solidFill>
                            <a:srgbClr val="000000"/>
                          </a:solidFill>
                          <a:effectLst/>
                          <a:latin typeface="Calibri" panose="020F0502020204030204" pitchFamily="34" charset="0"/>
                        </a:rPr>
                        <a:t> Ανδρέας </a:t>
                      </a:r>
                      <a:endParaRPr lang="en-US"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Παπανδρέου  </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64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81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72</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472766">
                <a:tc>
                  <a:txBody>
                    <a:bodyPr/>
                    <a:lstStyle/>
                    <a:p>
                      <a:pPr algn="ctr" fontAlgn="ctr"/>
                      <a:r>
                        <a:rPr lang="el-GR" sz="1200" b="0" i="0" u="none" strike="noStrike">
                          <a:solidFill>
                            <a:srgbClr val="000000"/>
                          </a:solidFill>
                          <a:effectLst/>
                          <a:latin typeface="Calibri" panose="020F0502020204030204" pitchFamily="34" charset="0"/>
                        </a:rPr>
                        <a:t>  Κωνσταντίνος Καραμανλής   </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63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79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86</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437387"/>
                  </a:ext>
                </a:extLst>
              </a:tr>
              <a:tr h="472766">
                <a:tc>
                  <a:txBody>
                    <a:bodyPr/>
                    <a:lstStyle/>
                    <a:p>
                      <a:pPr algn="ctr" fontAlgn="ctr"/>
                      <a:r>
                        <a:rPr lang="el-GR" sz="1200" b="0" i="0" u="none" strike="noStrike">
                          <a:solidFill>
                            <a:srgbClr val="000000"/>
                          </a:solidFill>
                          <a:effectLst/>
                          <a:latin typeface="Calibri" panose="020F0502020204030204" pitchFamily="34" charset="0"/>
                        </a:rPr>
                        <a:t> Κωνσταντίνος Μητσοτάκης  </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39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65</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069308"/>
                  </a:ext>
                </a:extLst>
              </a:tr>
            </a:tbl>
          </a:graphicData>
        </a:graphic>
      </p:graphicFrame>
      <p:sp>
        <p:nvSpPr>
          <p:cNvPr id="10" name="Title 9">
            <a:extLst>
              <a:ext uri="{FF2B5EF4-FFF2-40B4-BE49-F238E27FC236}">
                <a16:creationId xmlns:a16="http://schemas.microsoft.com/office/drawing/2014/main" id="{743CF61C-3560-DA9D-B7D9-2530477BF035}"/>
              </a:ext>
            </a:extLst>
          </p:cNvPr>
          <p:cNvSpPr>
            <a:spLocks noGrp="1"/>
          </p:cNvSpPr>
          <p:nvPr>
            <p:ph type="title"/>
          </p:nvPr>
        </p:nvSpPr>
        <p:spPr/>
        <p:txBody>
          <a:bodyPr>
            <a:normAutofit/>
          </a:bodyPr>
          <a:lstStyle/>
          <a:p>
            <a:r>
              <a:rPr lang="el-GR" sz="2200" dirty="0"/>
              <a:t>Αξιολόγηση συνεισφοράς προσώπων κατά την περίοδο της Μεταπολίτευσης</a:t>
            </a:r>
            <a:br>
              <a:rPr lang="el-GR" sz="2200" dirty="0"/>
            </a:br>
            <a:r>
              <a:rPr lang="el-GR" sz="1600" dirty="0"/>
              <a:t>ανά πολιτική </a:t>
            </a:r>
            <a:r>
              <a:rPr lang="el-GR" sz="1600" dirty="0" err="1"/>
              <a:t>αυτοτοποθέτηση</a:t>
            </a:r>
            <a:r>
              <a:rPr lang="el-GR" sz="1600" dirty="0"/>
              <a:t> και γενιές</a:t>
            </a:r>
            <a:endParaRPr lang="el-GR" sz="2200" dirty="0"/>
          </a:p>
        </p:txBody>
      </p:sp>
      <p:sp>
        <p:nvSpPr>
          <p:cNvPr id="3" name="TextBox 15">
            <a:extLst>
              <a:ext uri="{FF2B5EF4-FFF2-40B4-BE49-F238E27FC236}">
                <a16:creationId xmlns:a16="http://schemas.microsoft.com/office/drawing/2014/main" id="{EE5DC0A0-478A-A580-E093-7D86A7CB258B}"/>
              </a:ext>
            </a:extLst>
          </p:cNvPr>
          <p:cNvSpPr txBox="1"/>
          <p:nvPr/>
        </p:nvSpPr>
        <p:spPr>
          <a:xfrm>
            <a:off x="8389505" y="6410513"/>
            <a:ext cx="2448272"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Ποσοστό &lt;0,</a:t>
            </a: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Βάση μικρότερη των 60 ατόμων</a:t>
            </a:r>
          </a:p>
        </p:txBody>
      </p:sp>
      <p:sp>
        <p:nvSpPr>
          <p:cNvPr id="2" name="TextBox 1">
            <a:extLst>
              <a:ext uri="{FF2B5EF4-FFF2-40B4-BE49-F238E27FC236}">
                <a16:creationId xmlns:a16="http://schemas.microsoft.com/office/drawing/2014/main" id="{63EB83F9-87F9-917F-99E8-CE14DF3F2D32}"/>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06274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p:txBody>
          <a:bodyPr>
            <a:normAutofit fontScale="90000"/>
          </a:bodyPr>
          <a:lstStyle/>
          <a:p>
            <a:r>
              <a:rPr lang="el-GR" dirty="0"/>
              <a:t>Ο «μύθος» ότι το ΠΑΣΟΚ σφράγισε με την παρουσία του την Μεταπολίτευση επιβεβαιώνεται</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786597386"/>
              </p:ext>
            </p:extLst>
          </p:nvPr>
        </p:nvGraphicFramePr>
        <p:xfrm>
          <a:off x="385353" y="1677339"/>
          <a:ext cx="11421292" cy="322994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‘Μιλώντας για πολιτική, ποιο κόμμα θα λέγατε ότι άφησε περισσότερο τη σφραγίδα του στην περίοδο της Μεταπολίτευσης;’</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243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i="1" dirty="0">
                <a:solidFill>
                  <a:srgbClr val="0070C0"/>
                </a:solidFill>
                <a:latin typeface="Calibri" panose="020F0502020204030204"/>
              </a:rPr>
              <a:t>‘Και τώρα θα σας διαβάσω ορισμένα γεγονότα και θα ήθελα να μου πείτε πώς πιστεύετε ότι επηρέασαν την πορεία της χώρας την περίοδο της Μεταπολίτευσης;’</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1862549592"/>
              </p:ext>
            </p:extLst>
          </p:nvPr>
        </p:nvGraphicFramePr>
        <p:xfrm>
          <a:off x="1052034" y="1526959"/>
          <a:ext cx="8230473"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854C99-8C31-7D70-49A8-D9DC668C74AF}"/>
              </a:ext>
            </a:extLst>
          </p:cNvPr>
          <p:cNvSpPr txBox="1"/>
          <p:nvPr/>
        </p:nvSpPr>
        <p:spPr>
          <a:xfrm>
            <a:off x="9330472" y="1812759"/>
            <a:ext cx="1826651"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Θετικά/Μάλλον θετικά</a:t>
            </a: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54787"/>
            <a:ext cx="11604171" cy="693115"/>
          </a:xfrm>
        </p:spPr>
        <p:txBody>
          <a:bodyPr>
            <a:normAutofit/>
          </a:bodyPr>
          <a:lstStyle/>
          <a:p>
            <a:r>
              <a:rPr lang="el-GR" dirty="0"/>
              <a:t>Προκύπτει μια «νοσταλγική» </a:t>
            </a:r>
            <a:r>
              <a:rPr lang="el-GR" dirty="0" err="1"/>
              <a:t>περιοδολόγηση</a:t>
            </a:r>
            <a:r>
              <a:rPr lang="el-GR" dirty="0"/>
              <a:t> για τη Μεταπολίτευση</a:t>
            </a:r>
          </a:p>
        </p:txBody>
      </p:sp>
      <p:graphicFrame>
        <p:nvGraphicFramePr>
          <p:cNvPr id="7" name="Table 6">
            <a:extLst>
              <a:ext uri="{FF2B5EF4-FFF2-40B4-BE49-F238E27FC236}">
                <a16:creationId xmlns:a16="http://schemas.microsoft.com/office/drawing/2014/main" id="{69E83B1E-3875-A358-F6B2-436300935267}"/>
              </a:ext>
            </a:extLst>
          </p:cNvPr>
          <p:cNvGraphicFramePr>
            <a:graphicFrameLocks noGrp="1"/>
          </p:cNvGraphicFramePr>
          <p:nvPr>
            <p:extLst>
              <p:ext uri="{D42A27DB-BD31-4B8C-83A1-F6EECF244321}">
                <p14:modId xmlns:p14="http://schemas.microsoft.com/office/powerpoint/2010/main" val="4118248537"/>
              </p:ext>
            </p:extLst>
          </p:nvPr>
        </p:nvGraphicFramePr>
        <p:xfrm>
          <a:off x="9938997" y="2189701"/>
          <a:ext cx="571985" cy="3813936"/>
        </p:xfrm>
        <a:graphic>
          <a:graphicData uri="http://schemas.openxmlformats.org/drawingml/2006/table">
            <a:tbl>
              <a:tblPr>
                <a:tableStyleId>{2D5ABB26-0587-4C30-8999-92F81FD0307C}</a:tableStyleId>
              </a:tblPr>
              <a:tblGrid>
                <a:gridCol w="571985">
                  <a:extLst>
                    <a:ext uri="{9D8B030D-6E8A-4147-A177-3AD203B41FA5}">
                      <a16:colId xmlns:a16="http://schemas.microsoft.com/office/drawing/2014/main" val="2100737467"/>
                    </a:ext>
                  </a:extLst>
                </a:gridCol>
              </a:tblGrid>
              <a:tr h="544848">
                <a:tc>
                  <a:txBody>
                    <a:bodyPr/>
                    <a:lstStyle/>
                    <a:p>
                      <a:pPr algn="ctr" fontAlgn="ctr"/>
                      <a:r>
                        <a:rPr lang="el-GR" sz="1400" u="none" strike="noStrike" dirty="0">
                          <a:effectLst/>
                        </a:rPr>
                        <a:t>7</a:t>
                      </a:r>
                      <a:r>
                        <a:rPr lang="en-US" sz="1400" u="none" strike="noStrike" dirty="0">
                          <a:effectLst/>
                        </a:rPr>
                        <a:t>1</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850596228"/>
                  </a:ext>
                </a:extLst>
              </a:tr>
              <a:tr h="544848">
                <a:tc>
                  <a:txBody>
                    <a:bodyPr/>
                    <a:lstStyle/>
                    <a:p>
                      <a:pPr algn="ctr" fontAlgn="ctr"/>
                      <a:r>
                        <a:rPr lang="el-GR" sz="1400" u="none" strike="noStrike">
                          <a:effectLst/>
                        </a:rPr>
                        <a:t>69</a:t>
                      </a:r>
                      <a:endParaRPr lang="el-G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00071266"/>
                  </a:ext>
                </a:extLst>
              </a:tr>
              <a:tr h="544848">
                <a:tc>
                  <a:txBody>
                    <a:bodyPr/>
                    <a:lstStyle/>
                    <a:p>
                      <a:pPr algn="ctr" fontAlgn="ctr"/>
                      <a:r>
                        <a:rPr lang="en-US" sz="1400" u="none" strike="noStrike" dirty="0">
                          <a:effectLst/>
                        </a:rPr>
                        <a:t>65</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892912779"/>
                  </a:ext>
                </a:extLst>
              </a:tr>
              <a:tr h="544848">
                <a:tc>
                  <a:txBody>
                    <a:bodyPr/>
                    <a:lstStyle/>
                    <a:p>
                      <a:pPr algn="ctr" fontAlgn="ctr"/>
                      <a:r>
                        <a:rPr lang="el-GR" sz="1400" u="none" strike="noStrike">
                          <a:effectLst/>
                        </a:rPr>
                        <a:t>54</a:t>
                      </a:r>
                      <a:endParaRPr lang="el-G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42724009"/>
                  </a:ext>
                </a:extLst>
              </a:tr>
              <a:tr h="544848">
                <a:tc>
                  <a:txBody>
                    <a:bodyPr/>
                    <a:lstStyle/>
                    <a:p>
                      <a:pPr algn="ctr" fontAlgn="ctr"/>
                      <a:r>
                        <a:rPr lang="en-US" sz="1400" u="none" strike="noStrike" dirty="0">
                          <a:effectLst/>
                        </a:rPr>
                        <a:t>50</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538617532"/>
                  </a:ext>
                </a:extLst>
              </a:tr>
              <a:tr h="544848">
                <a:tc>
                  <a:txBody>
                    <a:bodyPr/>
                    <a:lstStyle/>
                    <a:p>
                      <a:pPr algn="ctr" fontAlgn="ctr"/>
                      <a:r>
                        <a:rPr lang="el-GR" sz="1400" u="none" strike="noStrike">
                          <a:effectLst/>
                        </a:rPr>
                        <a:t>45</a:t>
                      </a:r>
                      <a:endParaRPr lang="el-G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00192446"/>
                  </a:ext>
                </a:extLst>
              </a:tr>
              <a:tr h="544848">
                <a:tc>
                  <a:txBody>
                    <a:bodyPr/>
                    <a:lstStyle/>
                    <a:p>
                      <a:pPr algn="ctr" fontAlgn="ctr"/>
                      <a:r>
                        <a:rPr lang="el-GR" sz="1400" u="none" strike="noStrike" dirty="0">
                          <a:effectLst/>
                        </a:rPr>
                        <a:t>26</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08830807"/>
                  </a:ext>
                </a:extLst>
              </a:tr>
            </a:tbl>
          </a:graphicData>
        </a:graphic>
      </p:graphicFrame>
    </p:spTree>
    <p:extLst>
      <p:ext uri="{BB962C8B-B14F-4D97-AF65-F5344CB8AC3E}">
        <p14:creationId xmlns:p14="http://schemas.microsoft.com/office/powerpoint/2010/main" val="27410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normAutofit/>
          </a:bodyPr>
          <a:lstStyle/>
          <a:p>
            <a:r>
              <a:rPr lang="el-GR" sz="2200" dirty="0"/>
              <a:t>Η ταυτότητα της έρευνας</a:t>
            </a:r>
          </a:p>
        </p:txBody>
      </p:sp>
      <p:graphicFrame>
        <p:nvGraphicFramePr>
          <p:cNvPr id="5" name="Content Placeholder 4">
            <a:extLst>
              <a:ext uri="{FF2B5EF4-FFF2-40B4-BE49-F238E27FC236}">
                <a16:creationId xmlns:a16="http://schemas.microsoft.com/office/drawing/2014/main" id="{6B900402-09BF-4D28-9D96-570A98991972}"/>
              </a:ext>
            </a:extLst>
          </p:cNvPr>
          <p:cNvGraphicFramePr>
            <a:graphicFrameLocks noGrp="1"/>
          </p:cNvGraphicFramePr>
          <p:nvPr>
            <p:ph idx="1"/>
            <p:extLst>
              <p:ext uri="{D42A27DB-BD31-4B8C-83A1-F6EECF244321}">
                <p14:modId xmlns:p14="http://schemas.microsoft.com/office/powerpoint/2010/main" val="4055746731"/>
              </p:ext>
            </p:extLst>
          </p:nvPr>
        </p:nvGraphicFramePr>
        <p:xfrm>
          <a:off x="143340" y="1485693"/>
          <a:ext cx="11737304" cy="4283178"/>
        </p:xfrm>
        <a:graphic>
          <a:graphicData uri="http://schemas.openxmlformats.org/drawingml/2006/table">
            <a:tbl>
              <a:tblPr firstRow="1" bandRow="1">
                <a:tableStyleId>{2D5ABB26-0587-4C30-8999-92F81FD0307C}</a:tableStyleId>
              </a:tblPr>
              <a:tblGrid>
                <a:gridCol w="1738860">
                  <a:extLst>
                    <a:ext uri="{9D8B030D-6E8A-4147-A177-3AD203B41FA5}">
                      <a16:colId xmlns:a16="http://schemas.microsoft.com/office/drawing/2014/main" val="20000"/>
                    </a:ext>
                  </a:extLst>
                </a:gridCol>
                <a:gridCol w="9998444">
                  <a:extLst>
                    <a:ext uri="{9D8B030D-6E8A-4147-A177-3AD203B41FA5}">
                      <a16:colId xmlns:a16="http://schemas.microsoft.com/office/drawing/2014/main" val="20001"/>
                    </a:ext>
                  </a:extLst>
                </a:gridCol>
              </a:tblGrid>
              <a:tr h="260962">
                <a:tc>
                  <a:txBody>
                    <a:bodyPr/>
                    <a:lstStyle/>
                    <a:p>
                      <a:pPr algn="l"/>
                      <a:r>
                        <a:rPr lang="el-GR" sz="1200" b="1" dirty="0">
                          <a:solidFill>
                            <a:schemeClr val="accent2"/>
                          </a:solidFill>
                          <a:latin typeface="Calibri" panose="020F0502020204030204" pitchFamily="34" charset="0"/>
                          <a:cs typeface="Calibri" panose="020F0502020204030204" pitchFamily="34" charset="0"/>
                        </a:rPr>
                        <a:t>Εταιρεία:</a:t>
                      </a:r>
                    </a:p>
                  </a:txBody>
                  <a:tcPr anchor="ctr">
                    <a:lnR w="12700" cap="flat" cmpd="sng" algn="ctr">
                      <a:solidFill>
                        <a:schemeClr val="accent2"/>
                      </a:solidFill>
                      <a:prstDash val="solid"/>
                      <a:round/>
                      <a:headEnd type="none" w="med" len="med"/>
                      <a:tailEnd type="none" w="med" len="med"/>
                    </a:lnR>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200" b="0" kern="1200" dirty="0">
                          <a:solidFill>
                            <a:schemeClr val="tx1"/>
                          </a:solidFill>
                          <a:latin typeface="Calibri" panose="020F0502020204030204" pitchFamily="34" charset="0"/>
                          <a:cs typeface="Calibri" panose="020F0502020204030204" pitchFamily="34" charset="0"/>
                        </a:rPr>
                        <a:t>Metron Analysis (Α.Μ. </a:t>
                      </a:r>
                      <a:r>
                        <a:rPr lang="el-GR" altLang="en-US" sz="1200" b="0" kern="1200" dirty="0" err="1">
                          <a:solidFill>
                            <a:schemeClr val="tx1"/>
                          </a:solidFill>
                          <a:latin typeface="Calibri" panose="020F0502020204030204" pitchFamily="34" charset="0"/>
                          <a:cs typeface="Calibri" panose="020F0502020204030204" pitchFamily="34" charset="0"/>
                        </a:rPr>
                        <a:t>ΕΣΡ</a:t>
                      </a:r>
                      <a:r>
                        <a:rPr lang="el-GR" altLang="en-US" sz="1200" b="0" kern="1200" dirty="0">
                          <a:solidFill>
                            <a:schemeClr val="tx1"/>
                          </a:solidFill>
                          <a:latin typeface="Calibri" panose="020F0502020204030204" pitchFamily="34" charset="0"/>
                          <a:cs typeface="Calibri" panose="020F0502020204030204" pitchFamily="34" charset="0"/>
                        </a:rPr>
                        <a:t> 4</a:t>
                      </a:r>
                      <a:r>
                        <a:rPr lang="en-US" altLang="en-US" sz="1200" b="0" kern="1200" dirty="0">
                          <a:solidFill>
                            <a:schemeClr val="tx1"/>
                          </a:solidFill>
                          <a:latin typeface="Calibri" panose="020F0502020204030204" pitchFamily="34" charset="0"/>
                          <a:cs typeface="Calibri" panose="020F0502020204030204" pitchFamily="34" charset="0"/>
                        </a:rPr>
                        <a:t> - </a:t>
                      </a:r>
                      <a:r>
                        <a:rPr lang="el-GR" sz="1200" b="0" kern="1200" dirty="0" err="1">
                          <a:solidFill>
                            <a:schemeClr val="tx1"/>
                          </a:solidFill>
                          <a:latin typeface="Calibri" panose="020F0502020204030204" pitchFamily="34" charset="0"/>
                          <a:cs typeface="Calibri" panose="020F0502020204030204" pitchFamily="34" charset="0"/>
                        </a:rPr>
                        <a:t>Αρ</a:t>
                      </a:r>
                      <a:r>
                        <a:rPr lang="el-GR" sz="1200" b="0" kern="1200" dirty="0">
                          <a:solidFill>
                            <a:schemeClr val="tx1"/>
                          </a:solidFill>
                          <a:latin typeface="Calibri" panose="020F0502020204030204" pitchFamily="34" charset="0"/>
                          <a:cs typeface="Calibri" panose="020F0502020204030204" pitchFamily="34" charset="0"/>
                        </a:rPr>
                        <a:t>. </a:t>
                      </a:r>
                      <a:r>
                        <a:rPr lang="el-GR" sz="1200" b="0" kern="1200" dirty="0" err="1">
                          <a:solidFill>
                            <a:schemeClr val="tx1"/>
                          </a:solidFill>
                          <a:latin typeface="Calibri" panose="020F0502020204030204" pitchFamily="34" charset="0"/>
                          <a:cs typeface="Calibri" panose="020F0502020204030204" pitchFamily="34" charset="0"/>
                        </a:rPr>
                        <a:t>Γ.Ε.ΜΗ</a:t>
                      </a:r>
                      <a:r>
                        <a:rPr lang="el-GR" sz="1200" b="0" kern="1200" dirty="0">
                          <a:solidFill>
                            <a:schemeClr val="tx1"/>
                          </a:solidFill>
                          <a:latin typeface="Calibri" panose="020F0502020204030204" pitchFamily="34" charset="0"/>
                          <a:cs typeface="Calibri" panose="020F0502020204030204" pitchFamily="34" charset="0"/>
                        </a:rPr>
                        <a:t> 002305501000</a:t>
                      </a:r>
                      <a:r>
                        <a:rPr lang="el-GR" altLang="en-US" sz="1200" b="0" kern="1200" dirty="0">
                          <a:solidFill>
                            <a:schemeClr val="tx1"/>
                          </a:solidFill>
                          <a:latin typeface="Calibri" panose="020F0502020204030204" pitchFamily="34" charset="0"/>
                          <a:cs typeface="Calibri" panose="020F0502020204030204" pitchFamily="34" charset="0"/>
                        </a:rPr>
                        <a:t>)</a:t>
                      </a:r>
                      <a:endParaRPr lang="el-GR" altLang="en-US"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292725">
                <a:tc>
                  <a:txBody>
                    <a:bodyPr/>
                    <a:lstStyle/>
                    <a:p>
                      <a:pPr algn="l"/>
                      <a:r>
                        <a:rPr lang="el-GR" sz="1200" b="1" dirty="0">
                          <a:solidFill>
                            <a:schemeClr val="accent2"/>
                          </a:solidFill>
                          <a:latin typeface="Calibri" panose="020F0502020204030204" pitchFamily="34" charset="0"/>
                          <a:cs typeface="Calibri" panose="020F0502020204030204" pitchFamily="34" charset="0"/>
                        </a:rPr>
                        <a:t>Ανάθεση: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Κύκλος ιδεών</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34937">
                <a:tc>
                  <a:txBody>
                    <a:bodyPr/>
                    <a:lstStyle/>
                    <a:p>
                      <a:pPr algn="l"/>
                      <a:r>
                        <a:rPr lang="el-GR" sz="1200" b="1" dirty="0">
                          <a:solidFill>
                            <a:schemeClr val="accent2"/>
                          </a:solidFill>
                          <a:latin typeface="Calibri" panose="020F0502020204030204" pitchFamily="34" charset="0"/>
                          <a:cs typeface="Calibri" panose="020F0502020204030204" pitchFamily="34" charset="0"/>
                        </a:rPr>
                        <a:t>Τύπος Έρευνας</a:t>
                      </a:r>
                      <a:r>
                        <a:rPr lang="en-US" sz="1200" b="1" dirty="0">
                          <a:solidFill>
                            <a:schemeClr val="accent2"/>
                          </a:solidFill>
                          <a:latin typeface="Calibri" panose="020F0502020204030204" pitchFamily="34" charset="0"/>
                          <a:cs typeface="Calibri" panose="020F0502020204030204" pitchFamily="34" charset="0"/>
                        </a:rPr>
                        <a:t>:</a:t>
                      </a:r>
                      <a:r>
                        <a:rPr lang="el-GR" sz="1200" b="1" dirty="0">
                          <a:solidFill>
                            <a:schemeClr val="accent2"/>
                          </a:solidFill>
                          <a:latin typeface="Calibri" panose="020F0502020204030204" pitchFamily="34" charset="0"/>
                          <a:cs typeface="Calibri" panose="020F0502020204030204" pitchFamily="34" charset="0"/>
                        </a:rPr>
                        <a:t>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latin typeface="Calibri" panose="020F0502020204030204" pitchFamily="34" charset="0"/>
                          <a:cs typeface="Calibri" panose="020F0502020204030204" pitchFamily="34" charset="0"/>
                        </a:rPr>
                        <a:t>Συνδυασμός </a:t>
                      </a:r>
                      <a:r>
                        <a:rPr lang="en-US" sz="1200" dirty="0">
                          <a:latin typeface="Calibri" panose="020F0502020204030204" pitchFamily="34" charset="0"/>
                          <a:cs typeface="Calibri" panose="020F0502020204030204" pitchFamily="34" charset="0"/>
                        </a:rPr>
                        <a:t>Computer Assisted Telephone &amp; Web Interviews</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79952123"/>
                  </a:ext>
                </a:extLst>
              </a:tr>
              <a:tr h="292725">
                <a:tc>
                  <a:txBody>
                    <a:bodyPr/>
                    <a:lstStyle/>
                    <a:p>
                      <a:pPr algn="l"/>
                      <a:r>
                        <a:rPr lang="el-GR" sz="1200" b="1" dirty="0">
                          <a:solidFill>
                            <a:schemeClr val="accent2"/>
                          </a:solidFill>
                          <a:latin typeface="Calibri" panose="020F0502020204030204" pitchFamily="34" charset="0"/>
                          <a:cs typeface="Calibri" panose="020F0502020204030204" pitchFamily="34" charset="0"/>
                        </a:rPr>
                        <a:t>Περιοχή Έρευνας</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b="0" dirty="0">
                          <a:solidFill>
                            <a:schemeClr val="tx1"/>
                          </a:solidFill>
                          <a:latin typeface="Calibri" panose="020F0502020204030204" pitchFamily="34" charset="0"/>
                          <a:cs typeface="Calibri" panose="020F0502020204030204" pitchFamily="34" charset="0"/>
                        </a:rPr>
                        <a:t>Πανελλαδική</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7922544"/>
                  </a:ext>
                </a:extLst>
              </a:tr>
              <a:tr h="694390">
                <a:tc>
                  <a:txBody>
                    <a:bodyPr/>
                    <a:lstStyle/>
                    <a:p>
                      <a:pPr algn="l"/>
                      <a:r>
                        <a:rPr lang="el-GR" sz="1200" b="1" dirty="0">
                          <a:solidFill>
                            <a:schemeClr val="accent2"/>
                          </a:solidFill>
                          <a:latin typeface="Calibri" panose="020F0502020204030204" pitchFamily="34" charset="0"/>
                          <a:cs typeface="Calibri" panose="020F0502020204030204" pitchFamily="34" charset="0"/>
                        </a:rPr>
                        <a:t>Μέθοδος Δειγματοληψίας: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dirty="0">
                          <a:latin typeface="Calibri" panose="020F0502020204030204" pitchFamily="34" charset="0"/>
                          <a:cs typeface="Calibri" panose="020F0502020204030204" pitchFamily="34" charset="0"/>
                        </a:rPr>
                        <a:t>Τηλεφωνική έρευνα: Απλή τυχαία δειγματοληψία </a:t>
                      </a:r>
                      <a:r>
                        <a:rPr lang="el-GR" sz="1200" kern="1200" dirty="0">
                          <a:latin typeface="Calibri" panose="020F0502020204030204" pitchFamily="34" charset="0"/>
                          <a:cs typeface="Calibri" panose="020F0502020204030204" pitchFamily="34" charset="0"/>
                        </a:rPr>
                        <a:t>σε αρχείο τηλεφωνικών αριθμών που έχουν παραχθεί με τυχαίο τρόπο (</a:t>
                      </a:r>
                      <a:r>
                        <a:rPr lang="en-US" sz="1200" kern="1200" dirty="0" err="1">
                          <a:latin typeface="Calibri" panose="020F0502020204030204" pitchFamily="34" charset="0"/>
                          <a:cs typeface="Calibri" panose="020F0502020204030204" pitchFamily="34" charset="0"/>
                        </a:rPr>
                        <a:t>RDD</a:t>
                      </a:r>
                      <a:r>
                        <a:rPr lang="el-GR" sz="1200" kern="1200" dirty="0">
                          <a:latin typeface="Calibri" panose="020F0502020204030204" pitchFamily="34" charset="0"/>
                          <a:cs typeface="Calibri" panose="020F0502020204030204" pitchFamily="34" charset="0"/>
                        </a:rPr>
                        <a:t>-</a:t>
                      </a:r>
                      <a:r>
                        <a:rPr lang="en-US" sz="1200" kern="1200" dirty="0">
                          <a:latin typeface="Calibri" panose="020F0502020204030204" pitchFamily="34" charset="0"/>
                          <a:cs typeface="Calibri" panose="020F0502020204030204" pitchFamily="34" charset="0"/>
                        </a:rPr>
                        <a:t>Random Digit Dialing)</a:t>
                      </a:r>
                      <a:r>
                        <a:rPr lang="el-GR" sz="1200" kern="1200" dirty="0">
                          <a:latin typeface="Calibri" panose="020F0502020204030204" pitchFamily="34" charset="0"/>
                          <a:cs typeface="Calibri" panose="020F0502020204030204" pitchFamily="34" charset="0"/>
                        </a:rPr>
                        <a:t> με την εξής αναλογία:</a:t>
                      </a:r>
                      <a:r>
                        <a:rPr lang="el-GR" sz="1200" dirty="0">
                          <a:latin typeface="Calibri" panose="020F0502020204030204" pitchFamily="34" charset="0"/>
                          <a:cs typeface="Calibri" panose="020F0502020204030204" pitchFamily="34" charset="0"/>
                        </a:rPr>
                        <a:t> σταθερά</a:t>
                      </a:r>
                      <a:r>
                        <a:rPr lang="el-GR" sz="1200" baseline="0" dirty="0">
                          <a:latin typeface="Calibri" panose="020F0502020204030204" pitchFamily="34" charset="0"/>
                          <a:cs typeface="Calibri" panose="020F0502020204030204" pitchFamily="34" charset="0"/>
                        </a:rPr>
                        <a:t> τηλέφωνα 7</a:t>
                      </a:r>
                      <a:r>
                        <a:rPr lang="en-US" sz="1200" baseline="0" dirty="0">
                          <a:latin typeface="Calibri" panose="020F0502020204030204" pitchFamily="34" charset="0"/>
                          <a:cs typeface="Calibri" panose="020F0502020204030204" pitchFamily="34" charset="0"/>
                        </a:rPr>
                        <a:t>0</a:t>
                      </a:r>
                      <a:r>
                        <a:rPr lang="el-GR" sz="1200" dirty="0">
                          <a:latin typeface="Calibri" panose="020F0502020204030204" pitchFamily="34" charset="0"/>
                          <a:cs typeface="Calibri" panose="020F0502020204030204" pitchFamily="34" charset="0"/>
                        </a:rPr>
                        <a:t>% και </a:t>
                      </a:r>
                      <a:r>
                        <a:rPr lang="el-GR" sz="1200" dirty="0">
                          <a:solidFill>
                            <a:srgbClr val="FF0000"/>
                          </a:solidFill>
                          <a:latin typeface="Calibri" panose="020F0502020204030204" pitchFamily="34" charset="0"/>
                          <a:cs typeface="Calibri" panose="020F0502020204030204" pitchFamily="34" charset="0"/>
                        </a:rPr>
                        <a:t>κινητά</a:t>
                      </a:r>
                      <a:r>
                        <a:rPr lang="el-GR" sz="1200" baseline="0" dirty="0">
                          <a:solidFill>
                            <a:srgbClr val="FF0000"/>
                          </a:solidFill>
                          <a:latin typeface="Calibri" panose="020F0502020204030204" pitchFamily="34" charset="0"/>
                          <a:cs typeface="Calibri" panose="020F0502020204030204" pitchFamily="34" charset="0"/>
                        </a:rPr>
                        <a:t> τηλέφωνα </a:t>
                      </a:r>
                      <a:r>
                        <a:rPr lang="en-US" sz="1200" baseline="0" dirty="0">
                          <a:solidFill>
                            <a:srgbClr val="FF0000"/>
                          </a:solidFill>
                          <a:latin typeface="Calibri" panose="020F0502020204030204" pitchFamily="34" charset="0"/>
                          <a:cs typeface="Calibri" panose="020F0502020204030204" pitchFamily="34" charset="0"/>
                        </a:rPr>
                        <a:t>30</a:t>
                      </a:r>
                      <a:r>
                        <a:rPr lang="el-GR" sz="1200" baseline="0" dirty="0">
                          <a:solidFill>
                            <a:srgbClr val="FF0000"/>
                          </a:solidFill>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n-US" sz="1200" b="0" baseline="0" dirty="0">
                          <a:solidFill>
                            <a:schemeClr val="tx1"/>
                          </a:solidFill>
                          <a:latin typeface="Calibri" panose="020F0502020204030204" pitchFamily="34" charset="0"/>
                          <a:cs typeface="Calibri" panose="020F0502020204030204" pitchFamily="34" charset="0"/>
                        </a:rPr>
                        <a:t>Online </a:t>
                      </a:r>
                      <a:r>
                        <a:rPr lang="el-GR" sz="1200" b="0" baseline="0" dirty="0">
                          <a:solidFill>
                            <a:schemeClr val="tx1"/>
                          </a:solidFill>
                          <a:latin typeface="Calibri" panose="020F0502020204030204" pitchFamily="34" charset="0"/>
                          <a:cs typeface="Calibri" panose="020F0502020204030204" pitchFamily="34" charset="0"/>
                        </a:rPr>
                        <a:t>έρευνα: </a:t>
                      </a:r>
                      <a:r>
                        <a:rPr lang="el-GR" sz="1200" dirty="0">
                          <a:solidFill>
                            <a:schemeClr val="tx1"/>
                          </a:solidFill>
                          <a:latin typeface="Calibri" panose="020F0502020204030204" pitchFamily="34" charset="0"/>
                          <a:cs typeface="Calibri" panose="020F0502020204030204" pitchFamily="34" charset="0"/>
                        </a:rPr>
                        <a:t>Τυχαία επιλογή με βάση ποσοστώσεις από </a:t>
                      </a:r>
                      <a:r>
                        <a:rPr lang="en-GB" sz="1200" dirty="0">
                          <a:solidFill>
                            <a:schemeClr val="tx1"/>
                          </a:solidFill>
                          <a:latin typeface="Calibri" panose="020F0502020204030204" pitchFamily="34" charset="0"/>
                          <a:cs typeface="Calibri" panose="020F0502020204030204" pitchFamily="34" charset="0"/>
                        </a:rPr>
                        <a:t>online panel </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06934">
                <a:tc>
                  <a:txBody>
                    <a:bodyPr/>
                    <a:lstStyle/>
                    <a:p>
                      <a:pPr algn="l"/>
                      <a:r>
                        <a:rPr lang="el-GR" sz="1200" b="1" dirty="0">
                          <a:solidFill>
                            <a:schemeClr val="accent2"/>
                          </a:solidFill>
                          <a:latin typeface="Calibri" panose="020F0502020204030204" pitchFamily="34" charset="0"/>
                          <a:cs typeface="Calibri" panose="020F0502020204030204" pitchFamily="34" charset="0"/>
                        </a:rPr>
                        <a:t>Χρόνος Διεξαγωγής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n-US" sz="1200" b="0" dirty="0">
                          <a:solidFill>
                            <a:schemeClr val="tx1"/>
                          </a:solidFill>
                          <a:latin typeface="Calibri" panose="020F0502020204030204" pitchFamily="34" charset="0"/>
                          <a:cs typeface="Calibri" panose="020F0502020204030204" pitchFamily="34" charset="0"/>
                        </a:rPr>
                        <a:t>23-2</a:t>
                      </a:r>
                      <a:r>
                        <a:rPr lang="el-GR" sz="1200" b="0" dirty="0">
                          <a:solidFill>
                            <a:schemeClr val="tx1"/>
                          </a:solidFill>
                          <a:latin typeface="Calibri" panose="020F0502020204030204" pitchFamily="34" charset="0"/>
                          <a:cs typeface="Calibri" panose="020F0502020204030204" pitchFamily="34" charset="0"/>
                        </a:rPr>
                        <a:t>9/04/20</a:t>
                      </a:r>
                      <a:r>
                        <a:rPr lang="en-US" sz="1200" b="0" dirty="0">
                          <a:solidFill>
                            <a:schemeClr val="tx1"/>
                          </a:solidFill>
                          <a:latin typeface="Calibri" panose="020F0502020204030204" pitchFamily="34" charset="0"/>
                          <a:cs typeface="Calibri" panose="020F0502020204030204" pitchFamily="34" charset="0"/>
                        </a:rPr>
                        <a:t>2</a:t>
                      </a:r>
                      <a:r>
                        <a:rPr lang="el-GR" sz="1200" b="0" dirty="0">
                          <a:solidFill>
                            <a:schemeClr val="tx1"/>
                          </a:solidFill>
                          <a:latin typeface="Calibri" panose="020F0502020204030204" pitchFamily="34" charset="0"/>
                          <a:cs typeface="Calibri" panose="020F0502020204030204" pitchFamily="34" charset="0"/>
                        </a:rPr>
                        <a:t>4</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85620">
                <a:tc>
                  <a:txBody>
                    <a:bodyPr/>
                    <a:lstStyle/>
                    <a:p>
                      <a:pPr algn="l"/>
                      <a:r>
                        <a:rPr lang="el-GR" sz="1200" b="1" dirty="0">
                          <a:solidFill>
                            <a:schemeClr val="accent2"/>
                          </a:solidFill>
                          <a:latin typeface="Calibri" panose="020F0502020204030204" pitchFamily="34" charset="0"/>
                          <a:cs typeface="Calibri" panose="020F0502020204030204" pitchFamily="34" charset="0"/>
                        </a:rPr>
                        <a:t>Μέγεθος Δείγματος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b="0" dirty="0">
                          <a:solidFill>
                            <a:srgbClr val="FF0000"/>
                          </a:solidFill>
                          <a:latin typeface="Calibri" panose="020F0502020204030204" pitchFamily="34" charset="0"/>
                          <a:cs typeface="Calibri" panose="020F0502020204030204" pitchFamily="34" charset="0"/>
                        </a:rPr>
                        <a:t>1.</a:t>
                      </a:r>
                      <a:r>
                        <a:rPr lang="en-US" sz="1200" b="0" dirty="0">
                          <a:solidFill>
                            <a:srgbClr val="FF0000"/>
                          </a:solidFill>
                          <a:latin typeface="Calibri" panose="020F0502020204030204" pitchFamily="34" charset="0"/>
                          <a:cs typeface="Calibri" panose="020F0502020204030204" pitchFamily="34" charset="0"/>
                        </a:rPr>
                        <a:t>2</a:t>
                      </a:r>
                      <a:r>
                        <a:rPr lang="el-GR" sz="1200" b="0" dirty="0">
                          <a:solidFill>
                            <a:srgbClr val="FF0000"/>
                          </a:solidFill>
                          <a:latin typeface="Calibri" panose="020F0502020204030204" pitchFamily="34" charset="0"/>
                          <a:cs typeface="Calibri" panose="020F0502020204030204" pitchFamily="34" charset="0"/>
                        </a:rPr>
                        <a:t>0</a:t>
                      </a:r>
                      <a:r>
                        <a:rPr lang="en-US" sz="1200" b="0" dirty="0">
                          <a:solidFill>
                            <a:srgbClr val="FF0000"/>
                          </a:solidFill>
                          <a:latin typeface="Calibri" panose="020F0502020204030204" pitchFamily="34" charset="0"/>
                          <a:cs typeface="Calibri" panose="020F0502020204030204" pitchFamily="34" charset="0"/>
                        </a:rPr>
                        <a:t>2</a:t>
                      </a:r>
                      <a:r>
                        <a:rPr lang="el-GR" sz="1200" b="0" dirty="0">
                          <a:solidFill>
                            <a:srgbClr val="FF0000"/>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άτομα ηλικίας 1</a:t>
                      </a:r>
                      <a:r>
                        <a:rPr lang="en-US" sz="1200" b="0" dirty="0">
                          <a:solidFill>
                            <a:schemeClr val="tx1"/>
                          </a:solidFill>
                          <a:latin typeface="Calibri" panose="020F0502020204030204" pitchFamily="34" charset="0"/>
                          <a:cs typeface="Calibri" panose="020F0502020204030204" pitchFamily="34" charset="0"/>
                        </a:rPr>
                        <a:t>7</a:t>
                      </a:r>
                      <a:r>
                        <a:rPr lang="el-GR" sz="1200" b="0" dirty="0">
                          <a:solidFill>
                            <a:schemeClr val="tx1"/>
                          </a:solidFill>
                          <a:latin typeface="Calibri" panose="020F0502020204030204" pitchFamily="34" charset="0"/>
                          <a:cs typeface="Calibri" panose="020F0502020204030204" pitchFamily="34" charset="0"/>
                        </a:rPr>
                        <a:t> ετών και άνω</a:t>
                      </a:r>
                      <a:r>
                        <a:rPr lang="en-US" sz="1200" b="0" dirty="0">
                          <a:solidFill>
                            <a:schemeClr val="tx1"/>
                          </a:solidFill>
                          <a:latin typeface="Calibri" panose="020F0502020204030204" pitchFamily="34" charset="0"/>
                          <a:cs typeface="Calibri" panose="020F0502020204030204" pitchFamily="34" charset="0"/>
                        </a:rPr>
                        <a:t>,</a:t>
                      </a:r>
                      <a:r>
                        <a:rPr lang="el-GR" sz="1200" b="0" dirty="0">
                          <a:solidFill>
                            <a:schemeClr val="tx1"/>
                          </a:solidFill>
                          <a:latin typeface="Calibri" panose="020F0502020204030204" pitchFamily="34" charset="0"/>
                          <a:cs typeface="Calibri" panose="020F0502020204030204" pitchFamily="34" charset="0"/>
                        </a:rPr>
                        <a:t> </a:t>
                      </a:r>
                      <a:r>
                        <a:rPr lang="en-US" sz="1200" b="0" dirty="0">
                          <a:solidFill>
                            <a:schemeClr val="tx1"/>
                          </a:solidFill>
                          <a:latin typeface="Calibri" panose="020F0502020204030204" pitchFamily="34" charset="0"/>
                          <a:cs typeface="Calibri" panose="020F0502020204030204" pitchFamily="34" charset="0"/>
                        </a:rPr>
                        <a:t>720 </a:t>
                      </a:r>
                      <a:r>
                        <a:rPr lang="el-GR" sz="1200" b="0" dirty="0">
                          <a:solidFill>
                            <a:schemeClr val="tx1"/>
                          </a:solidFill>
                          <a:latin typeface="Calibri" panose="020F0502020204030204" pitchFamily="34" charset="0"/>
                          <a:cs typeface="Calibri" panose="020F0502020204030204" pitchFamily="34" charset="0"/>
                        </a:rPr>
                        <a:t>τηλεφωνικά</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και 4</a:t>
                      </a:r>
                      <a:r>
                        <a:rPr lang="en-US" sz="1200" b="0" dirty="0">
                          <a:solidFill>
                            <a:schemeClr val="tx1"/>
                          </a:solidFill>
                          <a:latin typeface="Calibri" panose="020F0502020204030204" pitchFamily="34" charset="0"/>
                          <a:cs typeface="Calibri" panose="020F0502020204030204" pitchFamily="34" charset="0"/>
                        </a:rPr>
                        <a:t>82 online</a:t>
                      </a:r>
                      <a:r>
                        <a:rPr lang="el-GR" sz="1200" b="0" dirty="0">
                          <a:solidFill>
                            <a:schemeClr val="tx1"/>
                          </a:solidFill>
                          <a:latin typeface="Calibri" panose="020F0502020204030204" pitchFamily="34" charset="0"/>
                          <a:cs typeface="Calibri" panose="020F0502020204030204" pitchFamily="34" charset="0"/>
                        </a:rPr>
                        <a:t>. Μέγιστο δειγματοληπτικό σφάλμα ±2,</a:t>
                      </a:r>
                      <a:r>
                        <a:rPr lang="en-US" sz="1200" b="0" dirty="0">
                          <a:solidFill>
                            <a:schemeClr val="tx1"/>
                          </a:solidFill>
                          <a:latin typeface="Calibri" panose="020F0502020204030204" pitchFamily="34" charset="0"/>
                          <a:cs typeface="Calibri" panose="020F0502020204030204" pitchFamily="34" charset="0"/>
                        </a:rPr>
                        <a:t>8</a:t>
                      </a:r>
                      <a:r>
                        <a:rPr lang="el-GR" sz="1200" b="0" dirty="0">
                          <a:solidFill>
                            <a:schemeClr val="tx1"/>
                          </a:solidFill>
                          <a:latin typeface="Calibri" panose="020F0502020204030204" pitchFamily="34" charset="0"/>
                          <a:cs typeface="Calibri" panose="020F0502020204030204" pitchFamily="34" charset="0"/>
                        </a:rPr>
                        <a:t>%</a:t>
                      </a:r>
                      <a:endParaRPr lang="el-GR"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0265812"/>
                  </a:ext>
                </a:extLst>
              </a:tr>
              <a:tr h="351308">
                <a:tc>
                  <a:txBody>
                    <a:bodyPr/>
                    <a:lstStyle/>
                    <a:p>
                      <a:pPr algn="l"/>
                      <a:r>
                        <a:rPr lang="el-GR" sz="1200" b="1" dirty="0">
                          <a:solidFill>
                            <a:schemeClr val="accent2"/>
                          </a:solidFill>
                          <a:latin typeface="Calibri" panose="020F0502020204030204" pitchFamily="34" charset="0"/>
                          <a:cs typeface="Calibri" panose="020F0502020204030204" pitchFamily="34" charset="0"/>
                        </a:rPr>
                        <a:t>Σταθμίσεις: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Το δείγμα σταθμίσθηκε εκ των υστέρων ως προς το φύλο και την ηλικία και την ψήφο στις Βουλευτικές </a:t>
                      </a:r>
                      <a:r>
                        <a:rPr lang="en-US" sz="1200" b="0" dirty="0">
                          <a:solidFill>
                            <a:schemeClr val="tx1"/>
                          </a:solidFill>
                          <a:latin typeface="Calibri" panose="020F0502020204030204" pitchFamily="34" charset="0"/>
                          <a:cs typeface="Calibri" panose="020F0502020204030204" pitchFamily="34" charset="0"/>
                        </a:rPr>
                        <a:t>2023</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4811249"/>
                  </a:ext>
                </a:extLst>
              </a:tr>
              <a:tr h="434937">
                <a:tc>
                  <a:txBody>
                    <a:bodyPr/>
                    <a:lstStyle/>
                    <a:p>
                      <a:pPr algn="l"/>
                      <a:r>
                        <a:rPr lang="el-GR" sz="1200" b="1" dirty="0">
                          <a:solidFill>
                            <a:schemeClr val="accent2"/>
                          </a:solidFill>
                          <a:latin typeface="Calibri" panose="020F0502020204030204" pitchFamily="34" charset="0"/>
                          <a:cs typeface="Calibri" panose="020F0502020204030204" pitchFamily="34" charset="0"/>
                        </a:rPr>
                        <a:t>Προσωπικό </a:t>
                      </a:r>
                      <a:r>
                        <a:rPr lang="en-US" sz="1200" b="1" dirty="0">
                          <a:solidFill>
                            <a:schemeClr val="accent2"/>
                          </a:solidFill>
                          <a:latin typeface="Calibri" panose="020F0502020204030204" pitchFamily="34" charset="0"/>
                          <a:cs typeface="Calibri" panose="020F0502020204030204" pitchFamily="34" charset="0"/>
                        </a:rPr>
                        <a:t>field</a:t>
                      </a:r>
                      <a:r>
                        <a:rPr lang="el-GR" sz="1200" b="1" dirty="0">
                          <a:solidFill>
                            <a:schemeClr val="accent2"/>
                          </a:solidFill>
                          <a:latin typeface="Calibri" panose="020F0502020204030204" pitchFamily="34" charset="0"/>
                          <a:cs typeface="Calibri" panose="020F0502020204030204" pitchFamily="34" charset="0"/>
                        </a:rPr>
                        <a:t>/Έλεγχοι</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latin typeface="Calibri" panose="020F0502020204030204" pitchFamily="34" charset="0"/>
                          <a:cs typeface="Calibri" panose="020F0502020204030204" pitchFamily="34" charset="0"/>
                        </a:rPr>
                        <a:t>Για την τηλεφωνική έρευνα εργάστηκαν </a:t>
                      </a:r>
                      <a:r>
                        <a:rPr lang="en-US" sz="1200" b="0" dirty="0">
                          <a:solidFill>
                            <a:schemeClr val="tx1"/>
                          </a:solidFill>
                          <a:latin typeface="Calibri" panose="020F0502020204030204" pitchFamily="34" charset="0"/>
                          <a:cs typeface="Calibri" panose="020F0502020204030204" pitchFamily="34" charset="0"/>
                        </a:rPr>
                        <a:t>3</a:t>
                      </a:r>
                      <a:r>
                        <a:rPr lang="el-GR" sz="1200" b="0" dirty="0">
                          <a:solidFill>
                            <a:schemeClr val="tx1"/>
                          </a:solidFill>
                          <a:latin typeface="Calibri" panose="020F0502020204030204" pitchFamily="34" charset="0"/>
                          <a:cs typeface="Calibri" panose="020F0502020204030204" pitchFamily="34" charset="0"/>
                        </a:rPr>
                        <a:t> επόπτες και </a:t>
                      </a:r>
                      <a:r>
                        <a:rPr lang="en-US" sz="1200" b="0" dirty="0">
                          <a:solidFill>
                            <a:schemeClr val="tx1"/>
                          </a:solidFill>
                          <a:latin typeface="Calibri" panose="020F0502020204030204" pitchFamily="34" charset="0"/>
                          <a:cs typeface="Calibri" panose="020F0502020204030204" pitchFamily="34" charset="0"/>
                        </a:rPr>
                        <a:t>32 </a:t>
                      </a:r>
                      <a:r>
                        <a:rPr lang="el-GR" sz="1200" b="0" dirty="0" err="1">
                          <a:solidFill>
                            <a:schemeClr val="tx1"/>
                          </a:solidFill>
                          <a:latin typeface="Calibri" panose="020F0502020204030204" pitchFamily="34" charset="0"/>
                          <a:cs typeface="Calibri" panose="020F0502020204030204" pitchFamily="34" charset="0"/>
                        </a:rPr>
                        <a:t>συνεντευκτές</a:t>
                      </a:r>
                      <a:r>
                        <a:rPr lang="el-GR" sz="1200" b="0" dirty="0">
                          <a:solidFill>
                            <a:schemeClr val="tx1"/>
                          </a:solidFill>
                          <a:latin typeface="Calibri" panose="020F0502020204030204" pitchFamily="34" charset="0"/>
                          <a:cs typeface="Calibri" panose="020F0502020204030204" pitchFamily="34" charset="0"/>
                        </a:rPr>
                        <a:t>. Το 2</a:t>
                      </a:r>
                      <a:r>
                        <a:rPr lang="en-US" sz="1200" b="0" dirty="0">
                          <a:solidFill>
                            <a:schemeClr val="tx1"/>
                          </a:solidFill>
                          <a:latin typeface="Calibri" panose="020F0502020204030204" pitchFamily="34" charset="0"/>
                          <a:cs typeface="Calibri" panose="020F0502020204030204" pitchFamily="34" charset="0"/>
                        </a:rPr>
                        <a:t>6</a:t>
                      </a:r>
                      <a:r>
                        <a:rPr lang="el-GR" sz="1200" b="0" dirty="0">
                          <a:solidFill>
                            <a:schemeClr val="tx1"/>
                          </a:solidFill>
                          <a:latin typeface="Calibri" panose="020F0502020204030204" pitchFamily="34" charset="0"/>
                          <a:cs typeface="Calibri" panose="020F0502020204030204" pitchFamily="34" charset="0"/>
                        </a:rPr>
                        <a:t>% των τηλεφωνικών συνεντεύξεων ελέγχθηκαν με τη μέθοδο της συνακρόασης.  Το 100% των συνεντεύξεων ελέγχθηκαν ηλεκτρονικά</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27499809"/>
                  </a:ext>
                </a:extLst>
              </a:tr>
              <a:tr h="260962">
                <a:tc>
                  <a:txBody>
                    <a:bodyPr/>
                    <a:lstStyle/>
                    <a:p>
                      <a:pPr algn="l"/>
                      <a:r>
                        <a:rPr lang="el-GR" sz="1200" b="1" dirty="0">
                          <a:solidFill>
                            <a:schemeClr val="accent2"/>
                          </a:solidFill>
                          <a:latin typeface="Calibri" panose="020F0502020204030204" pitchFamily="34" charset="0"/>
                          <a:cs typeface="Calibri" panose="020F0502020204030204" pitchFamily="34" charset="0"/>
                        </a:rPr>
                        <a:t>Παρα</a:t>
                      </a:r>
                      <a:r>
                        <a:rPr lang="el-GR" sz="1200" b="1" kern="1200" dirty="0">
                          <a:solidFill>
                            <a:schemeClr val="accent2"/>
                          </a:solidFill>
                          <a:latin typeface="Calibri" panose="020F0502020204030204" pitchFamily="34" charset="0"/>
                          <a:cs typeface="Calibri" panose="020F0502020204030204" pitchFamily="34" charset="0"/>
                        </a:rPr>
                        <a:t>τηρ</a:t>
                      </a:r>
                      <a:r>
                        <a:rPr lang="el-GR" sz="1200" b="1" dirty="0">
                          <a:solidFill>
                            <a:schemeClr val="accent2"/>
                          </a:solidFill>
                          <a:latin typeface="Calibri" panose="020F0502020204030204" pitchFamily="34" charset="0"/>
                          <a:cs typeface="Calibri" panose="020F0502020204030204" pitchFamily="34" charset="0"/>
                        </a:rPr>
                        <a:t>ήσεις: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latin typeface="Calibri" panose="020F0502020204030204" pitchFamily="34" charset="0"/>
                          <a:cs typeface="Calibri" panose="020F0502020204030204" pitchFamily="34" charset="0"/>
                        </a:rPr>
                        <a:t>Στους πίνακες που ακολουθούν, όπου οι βάσεις είναι μικρότερες των 60 ερωτηθέντων, τα στοιχεία είναι τελείως ενδεικτικά</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19089033"/>
                  </a:ext>
                </a:extLst>
              </a:tr>
              <a:tr h="260962">
                <a:tc>
                  <a:txBody>
                    <a:bodyPr/>
                    <a:lstStyle/>
                    <a:p>
                      <a:pPr algn="l"/>
                      <a:r>
                        <a:rPr lang="el-GR" sz="1200" b="1" kern="1200" dirty="0">
                          <a:solidFill>
                            <a:schemeClr val="accent2"/>
                          </a:solidFill>
                          <a:latin typeface="Calibri" panose="020F0502020204030204" pitchFamily="34" charset="0"/>
                          <a:cs typeface="Calibri" panose="020F0502020204030204" pitchFamily="34" charset="0"/>
                        </a:rPr>
                        <a:t>Επισήμανση:</a:t>
                      </a:r>
                      <a:endParaRPr lang="el-GR" sz="1200" b="1" kern="1200" dirty="0">
                        <a:solidFill>
                          <a:schemeClr val="accent2"/>
                        </a:solidFill>
                        <a:latin typeface="Calibri" panose="020F0502020204030204" pitchFamily="34" charset="0"/>
                        <a:ea typeface="+mn-ea"/>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latin typeface="Calibri" panose="020F0502020204030204" pitchFamily="34" charset="0"/>
                          <a:cs typeface="Calibri" panose="020F0502020204030204" pitchFamily="34" charset="0"/>
                        </a:rPr>
                        <a:t>Λόγω στρογγυλοποίησης ενδέχεται κάποιες κατανομές να μην αθροίζουν στο 100%</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800056288"/>
                  </a:ext>
                </a:extLst>
              </a:tr>
            </a:tbl>
          </a:graphicData>
        </a:graphic>
      </p:graphicFrame>
      <p:sp>
        <p:nvSpPr>
          <p:cNvPr id="9" name="Rectangle 8">
            <a:extLst>
              <a:ext uri="{FF2B5EF4-FFF2-40B4-BE49-F238E27FC236}">
                <a16:creationId xmlns:a16="http://schemas.microsoft.com/office/drawing/2014/main" id="{C99FBB9D-C330-4D6E-ADDE-F3C65BD90659}"/>
              </a:ext>
            </a:extLst>
          </p:cNvPr>
          <p:cNvSpPr/>
          <p:nvPr/>
        </p:nvSpPr>
        <p:spPr>
          <a:xfrm>
            <a:off x="167005" y="6021288"/>
            <a:ext cx="11965159" cy="27328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C00000"/>
              </a:buClr>
              <a:buSzTx/>
              <a:buFontTx/>
              <a:buNone/>
              <a:tabLst>
                <a:tab pos="3403600" algn="l"/>
              </a:tabLst>
              <a:defRPr/>
            </a:pP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Η METRON ANALYSIS είναι μέλος της ESOMAR και του ΣΕΔΕΑ και τηρεί τους κώδικες δεοντολογίας και διεξαγωγής ερευνών και επαγγελματικής πρακτικής της ESOMAR και του </a:t>
            </a:r>
            <a:r>
              <a:rPr kumimoji="0" lang="el-GR" sz="1050" b="0"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ΣΕΔΕΑ</a:t>
            </a: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t>
            </a:r>
          </a:p>
        </p:txBody>
      </p:sp>
      <p:sp>
        <p:nvSpPr>
          <p:cNvPr id="2" name="Slide Number Placeholder 3">
            <a:extLst>
              <a:ext uri="{FF2B5EF4-FFF2-40B4-BE49-F238E27FC236}">
                <a16:creationId xmlns:a16="http://schemas.microsoft.com/office/drawing/2014/main" id="{38C6B86C-22BB-DE95-31F4-8965566212A8}"/>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552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Κοινωνία, Αξίες &amp; Κρίσεις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393173"/>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Μετά από πέντε δεκαετίες δημοκρατίας, πώς διαμορφώνονται βασικές αξιακές επιλογές και προσανατολισμοί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σε μια κοινωνία που γνώρισε ενδογενείς και εξωγενείς τομές και α-συνέχειες;</a:t>
            </a:r>
          </a:p>
          <a:p>
            <a:pPr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Μια χώρα που εντάχθηκε στην ευρωπαϊκή ενοποίηση και ανοίχτηκε στον κόσμο, πέρασε από την «υπερπολιτικοποίηση» στην εξατομίκευση, από χώρα αποστολής έγινε χώρα υποδομής μεταναστών, και ζει στη σκιά των πολλαπλών κρίσεων της εποχής μας.</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4057075290"/>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79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9" y="144953"/>
            <a:ext cx="11604171" cy="693115"/>
          </a:xfrm>
        </p:spPr>
        <p:txBody>
          <a:bodyPr>
            <a:normAutofit fontScale="90000"/>
          </a:bodyPr>
          <a:lstStyle/>
          <a:p>
            <a:r>
              <a:rPr lang="el-GR" dirty="0"/>
              <a:t>Μέσα στις πολλαπλές διεθνείς κρίσεις της εποχής, βαραίνει σαφώς περισσότερο η οικονομική </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2506638120"/>
              </p:ext>
            </p:extLst>
          </p:nvPr>
        </p:nvGraphicFramePr>
        <p:xfrm>
          <a:off x="283028" y="1636699"/>
          <a:ext cx="11604171" cy="40538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21</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‘Λέγεται ότι σήμερα ζούμε σε μια εποχή συνεχόμενων κρίσεων. Ποια από τις κρίσεις της εποχής μας θεωρείτε ότι επηρεάζει </a:t>
            </a:r>
            <a:r>
              <a:rPr lang="el-GR" sz="1200" i="1" dirty="0">
                <a:solidFill>
                  <a:srgbClr val="0070C0"/>
                </a:solidFill>
                <a:latin typeface="Calibri" panose="020F0502020204030204"/>
              </a:rPr>
              <a:t>πιο πολύ τη ζωή μας;</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8583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923818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3781008246"/>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2806042774"/>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2533610016"/>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‘Οι περισσότεροι άνθρωποι θεωρούν ότι τόσο η ελευθερία όσο και η ασφάλεια είναι σημαντικές, αλλά αν έπρεπε να διαλέξετε μεταξύ τους, ποια θα θεωρούσατε σημαντικότερη;’</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44953"/>
            <a:ext cx="11604171" cy="693115"/>
          </a:xfrm>
        </p:spPr>
        <p:txBody>
          <a:bodyPr>
            <a:normAutofit/>
          </a:bodyPr>
          <a:lstStyle/>
          <a:p>
            <a:r>
              <a:rPr lang="el-GR" sz="2200" dirty="0"/>
              <a:t>Στο δίπολο ελευθερία-ασφάλεια το αίτημα για περισσότερη ελευθερία παραμένει ισχυρότερο</a:t>
            </a:r>
          </a:p>
        </p:txBody>
      </p:sp>
      <p:sp>
        <p:nvSpPr>
          <p:cNvPr id="4" name="Rectangle 3">
            <a:extLst>
              <a:ext uri="{FF2B5EF4-FFF2-40B4-BE49-F238E27FC236}">
                <a16:creationId xmlns:a16="http://schemas.microsoft.com/office/drawing/2014/main" id="{9F293682-F9DE-832B-2F23-A9414A73BEC7}"/>
              </a:ext>
            </a:extLst>
          </p:cNvPr>
          <p:cNvSpPr/>
          <p:nvPr/>
        </p:nvSpPr>
        <p:spPr>
          <a:xfrm>
            <a:off x="1767840" y="2418080"/>
            <a:ext cx="853440" cy="3897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1200" dirty="0"/>
              <a:t>65</a:t>
            </a:r>
            <a:r>
              <a:rPr lang="en-US" sz="1200" dirty="0"/>
              <a:t> </a:t>
            </a:r>
            <a:r>
              <a:rPr lang="el-GR" sz="1200" dirty="0"/>
              <a:t>τον 09/22*</a:t>
            </a:r>
          </a:p>
        </p:txBody>
      </p:sp>
      <p:sp>
        <p:nvSpPr>
          <p:cNvPr id="5" name="Rectangle 4">
            <a:extLst>
              <a:ext uri="{FF2B5EF4-FFF2-40B4-BE49-F238E27FC236}">
                <a16:creationId xmlns:a16="http://schemas.microsoft.com/office/drawing/2014/main" id="{BAAB9987-2497-E3E8-30E6-1868C88616B8}"/>
              </a:ext>
            </a:extLst>
          </p:cNvPr>
          <p:cNvSpPr/>
          <p:nvPr/>
        </p:nvSpPr>
        <p:spPr>
          <a:xfrm>
            <a:off x="3982720" y="2942994"/>
            <a:ext cx="853440" cy="3897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dirty="0"/>
              <a:t>31</a:t>
            </a:r>
            <a:r>
              <a:rPr lang="en-US" sz="1200" dirty="0"/>
              <a:t> </a:t>
            </a:r>
            <a:r>
              <a:rPr lang="el-GR" sz="1200" dirty="0"/>
              <a:t>τον 09/22*</a:t>
            </a:r>
          </a:p>
        </p:txBody>
      </p:sp>
      <p:sp>
        <p:nvSpPr>
          <p:cNvPr id="7" name="TextBox 6">
            <a:extLst>
              <a:ext uri="{FF2B5EF4-FFF2-40B4-BE49-F238E27FC236}">
                <a16:creationId xmlns:a16="http://schemas.microsoft.com/office/drawing/2014/main" id="{9A909395-1D92-73AB-78E9-1DE2CABDD9EB}"/>
              </a:ext>
            </a:extLst>
          </p:cNvPr>
          <p:cNvSpPr txBox="1"/>
          <p:nvPr/>
        </p:nvSpPr>
        <p:spPr>
          <a:xfrm>
            <a:off x="505548" y="6504388"/>
            <a:ext cx="3403600" cy="246221"/>
          </a:xfrm>
          <a:prstGeom prst="rect">
            <a:avLst/>
          </a:prstGeom>
          <a:noFill/>
        </p:spPr>
        <p:txBody>
          <a:bodyPr wrap="square" rtlCol="0">
            <a:spAutoFit/>
          </a:bodyPr>
          <a:lstStyle/>
          <a:p>
            <a:r>
              <a:rPr lang="el-GR" sz="1000" dirty="0"/>
              <a:t>*Πηγή: Πανελλαδική έρευνα για τον Κύκλο Ιδεών– Σεπ 2022</a:t>
            </a:r>
          </a:p>
        </p:txBody>
      </p:sp>
    </p:spTree>
    <p:extLst>
      <p:ext uri="{BB962C8B-B14F-4D97-AF65-F5344CB8AC3E}">
        <p14:creationId xmlns:p14="http://schemas.microsoft.com/office/powerpoint/2010/main" val="383366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P spid="4" grpId="0" animBg="1"/>
      <p:bldP spid="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1" u="none" strike="noStrike" kern="0" cap="none" spc="0" normalizeH="0" baseline="0" noProof="0" dirty="0">
                <a:ln>
                  <a:noFill/>
                </a:ln>
                <a:solidFill>
                  <a:srgbClr val="4E91F0">
                    <a:lumMod val="75000"/>
                  </a:srgbClr>
                </a:solidFill>
                <a:effectLst/>
                <a:uLnTx/>
                <a:uFillTx/>
                <a:latin typeface="Calibri Light" panose="020F0302020204030204"/>
                <a:ea typeface="Calibri" panose="020F0502020204030204" pitchFamily="34" charset="0"/>
                <a:cs typeface="Calibri" panose="020F0502020204030204" pitchFamily="34" charset="0"/>
              </a:rPr>
              <a:t>‘</a:t>
            </a:r>
            <a:r>
              <a:rPr lang="el-GR" sz="1200" i="1" dirty="0">
                <a:solidFill>
                  <a:srgbClr val="0070C0"/>
                </a:solidFill>
                <a:latin typeface="Calibri" panose="020F0502020204030204"/>
              </a:rPr>
              <a:t>Θα σας διαβάσω τώρα μερικές λέξεις και θα ήθελα να μου πείτε τι αίσθηση σας δημιουργείται στο άκουσμα κάθε μιας από αυτές, θετική ή αρνητική; ’</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1153972138"/>
              </p:ext>
            </p:extLst>
          </p:nvPr>
        </p:nvGraphicFramePr>
        <p:xfrm>
          <a:off x="1052034" y="1526959"/>
          <a:ext cx="9311166"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25288"/>
            <a:ext cx="11604171" cy="693115"/>
          </a:xfrm>
        </p:spPr>
        <p:txBody>
          <a:bodyPr>
            <a:normAutofit/>
          </a:bodyPr>
          <a:lstStyle/>
          <a:p>
            <a:r>
              <a:rPr lang="el-GR" dirty="0"/>
              <a:t>Η δημοκρατία αποτελεί το κοινό </a:t>
            </a:r>
            <a:r>
              <a:rPr lang="el-GR" dirty="0" err="1"/>
              <a:t>αξιακό</a:t>
            </a:r>
            <a:r>
              <a:rPr lang="el-GR" dirty="0"/>
              <a:t> έδαφος</a:t>
            </a:r>
          </a:p>
        </p:txBody>
      </p:sp>
    </p:spTree>
    <p:extLst>
      <p:ext uri="{BB962C8B-B14F-4D97-AF65-F5344CB8AC3E}">
        <p14:creationId xmlns:p14="http://schemas.microsoft.com/office/powerpoint/2010/main" val="42857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923818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738767210"/>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1488896333"/>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2335547041"/>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‘Όσον αφορά το ζήτημα της μετανάστευσης, θα λέγατε ότι από τη δεκαετία του 1990 έως σήμερα η  μετανάστευση από άλλες χώρες προς την Ελλάδα</a:t>
            </a:r>
            <a:r>
              <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35120"/>
            <a:ext cx="11604171" cy="693115"/>
          </a:xfrm>
        </p:spPr>
        <p:txBody>
          <a:bodyPr>
            <a:noAutofit/>
          </a:bodyPr>
          <a:lstStyle/>
          <a:p>
            <a:r>
              <a:rPr lang="el-GR" sz="2200" dirty="0"/>
              <a:t>Τρεις δεκαετίες αφότου η Ελλάδα έγινε χώρα υποδοχής μεταναστών μόνο 1 στους 3 θεωρεί τη μεταναστευτική εισροή εμπλουτισμό της κοινωνίας μας και όχι απειλή</a:t>
            </a:r>
          </a:p>
        </p:txBody>
      </p:sp>
    </p:spTree>
    <p:extLst>
      <p:ext uri="{BB962C8B-B14F-4D97-AF65-F5344CB8AC3E}">
        <p14:creationId xmlns:p14="http://schemas.microsoft.com/office/powerpoint/2010/main" val="4768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Η Ελλάδα στον Κόσμο</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495765"/>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Η είσοδος στη δημοκρατία και στη Μεταπολίτευση έγινε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υπό το βάρος του τραύματος του Κυπριακού</a:t>
            </a:r>
            <a:r>
              <a:rPr lang="el-GR" sz="1400" kern="100" dirty="0">
                <a:ea typeface="Aptos" panose="020B0004020202020204" pitchFamily="34" charset="0"/>
                <a:cs typeface="Times New Roman" panose="02020603050405020304" pitchFamily="18" charset="0"/>
              </a:rPr>
              <a:t>, αλλά και παράλληλα με την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είσοδο στην ευρωπαϊκή ενοποίηση </a:t>
            </a:r>
            <a:r>
              <a:rPr lang="el-GR" sz="1400" kern="100" dirty="0">
                <a:ea typeface="Aptos" panose="020B0004020202020204" pitchFamily="34" charset="0"/>
                <a:cs typeface="Times New Roman" panose="02020603050405020304" pitchFamily="18" charset="0"/>
              </a:rPr>
              <a:t>ως εχέγγυο δημοκρατίας και γεωπολιτικής ασφάλειας.</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Εξαρχής τέθηκε το ερώτημα: «Πού ανήκουμε;» Και στην πρόσφατη οικονομική κρίση επερωτήθηκε, χωρίς να αμφισβητηθεί εν τέλει, το ανήκειν της χώρας στην Ευρώπη.</a:t>
            </a:r>
          </a:p>
          <a:p>
            <a:pPr marL="0" marR="0" algn="just">
              <a:lnSpc>
                <a:spcPct val="150000"/>
              </a:lnSpc>
              <a:spcBef>
                <a:spcPts val="0"/>
              </a:spcBef>
              <a:spcAft>
                <a:spcPts val="800"/>
              </a:spcAft>
            </a:pP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Πού ανήκει λοιπόν σήμερα η Ελλάδα;</a:t>
            </a:r>
            <a:endParaRPr lang="en-US"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1595585879"/>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7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2916574164"/>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151595122"/>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211514081"/>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‘Πιστεύετε ότι η Ελλάδα ωφελήθηκε ή ζημιώθηκε από τη συμμετοχή της στην ΕΟΚ και κατόπιν στην ΕΕ;’</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44954"/>
            <a:ext cx="11604171" cy="693115"/>
          </a:xfrm>
        </p:spPr>
        <p:txBody>
          <a:bodyPr>
            <a:normAutofit fontScale="90000"/>
          </a:bodyPr>
          <a:lstStyle/>
          <a:p>
            <a:r>
              <a:rPr lang="el-GR" sz="2200" dirty="0"/>
              <a:t>Η συνολική αποτίμηση από τη συμμετοχή μας στην ΕΟΚ/ΕΕ είναι σαφώς θετική για 2 στους 3 ερωτώμενους </a:t>
            </a:r>
          </a:p>
        </p:txBody>
      </p:sp>
    </p:spTree>
    <p:extLst>
      <p:ext uri="{BB962C8B-B14F-4D97-AF65-F5344CB8AC3E}">
        <p14:creationId xmlns:p14="http://schemas.microsoft.com/office/powerpoint/2010/main" val="23019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1" y="150500"/>
            <a:ext cx="11604171" cy="693115"/>
          </a:xfrm>
        </p:spPr>
        <p:txBody>
          <a:bodyPr>
            <a:normAutofit/>
          </a:bodyPr>
          <a:lstStyle/>
          <a:p>
            <a:r>
              <a:rPr lang="el-GR" dirty="0"/>
              <a:t>Σταθερά κερδίζουν έδαφος οι «υβριδικές» ταυτότητες</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2208420718"/>
              </p:ext>
            </p:extLst>
          </p:nvPr>
        </p:nvGraphicFramePr>
        <p:xfrm>
          <a:off x="283021" y="1769864"/>
          <a:ext cx="11719582" cy="345020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‘Εσείς προσωπικά θα λέγατε ότι αισθάνεστε</a:t>
            </a:r>
            <a:r>
              <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5" name="TextBox 1">
            <a:extLst>
              <a:ext uri="{FF2B5EF4-FFF2-40B4-BE49-F238E27FC236}">
                <a16:creationId xmlns:a16="http://schemas.microsoft.com/office/drawing/2014/main" id="{2418EE4A-B750-FFB1-C6B5-FF9636AD683E}"/>
              </a:ext>
            </a:extLst>
          </p:cNvPr>
          <p:cNvSpPr txBox="1"/>
          <p:nvPr/>
        </p:nvSpPr>
        <p:spPr>
          <a:xfrm>
            <a:off x="1470204" y="2407420"/>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47%*</a:t>
            </a:r>
          </a:p>
        </p:txBody>
      </p:sp>
      <p:sp>
        <p:nvSpPr>
          <p:cNvPr id="6" name="TextBox 5">
            <a:extLst>
              <a:ext uri="{FF2B5EF4-FFF2-40B4-BE49-F238E27FC236}">
                <a16:creationId xmlns:a16="http://schemas.microsoft.com/office/drawing/2014/main" id="{2A695ACD-555F-D05E-7F00-EB370FF41B26}"/>
              </a:ext>
            </a:extLst>
          </p:cNvPr>
          <p:cNvSpPr txBox="1"/>
          <p:nvPr/>
        </p:nvSpPr>
        <p:spPr>
          <a:xfrm>
            <a:off x="4316982" y="2238143"/>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50%*</a:t>
            </a:r>
          </a:p>
        </p:txBody>
      </p:sp>
      <p:sp>
        <p:nvSpPr>
          <p:cNvPr id="10" name="TextBox 7">
            <a:extLst>
              <a:ext uri="{FF2B5EF4-FFF2-40B4-BE49-F238E27FC236}">
                <a16:creationId xmlns:a16="http://schemas.microsoft.com/office/drawing/2014/main" id="{33BC4443-7B3A-9B31-1CC5-1471AB0EFB90}"/>
              </a:ext>
            </a:extLst>
          </p:cNvPr>
          <p:cNvSpPr txBox="1"/>
          <p:nvPr/>
        </p:nvSpPr>
        <p:spPr>
          <a:xfrm>
            <a:off x="7181516" y="3771968"/>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3%*</a:t>
            </a:r>
          </a:p>
        </p:txBody>
      </p:sp>
      <p:sp>
        <p:nvSpPr>
          <p:cNvPr id="11" name="TextBox 10">
            <a:extLst>
              <a:ext uri="{FF2B5EF4-FFF2-40B4-BE49-F238E27FC236}">
                <a16:creationId xmlns:a16="http://schemas.microsoft.com/office/drawing/2014/main" id="{765085FE-2E76-59C3-9B5F-5EE8036EF6AA}"/>
              </a:ext>
            </a:extLst>
          </p:cNvPr>
          <p:cNvSpPr txBox="1"/>
          <p:nvPr/>
        </p:nvSpPr>
        <p:spPr>
          <a:xfrm>
            <a:off x="9994169" y="3998569"/>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0%*</a:t>
            </a:r>
          </a:p>
        </p:txBody>
      </p:sp>
      <p:sp>
        <p:nvSpPr>
          <p:cNvPr id="12" name="TextBox 9">
            <a:extLst>
              <a:ext uri="{FF2B5EF4-FFF2-40B4-BE49-F238E27FC236}">
                <a16:creationId xmlns:a16="http://schemas.microsoft.com/office/drawing/2014/main" id="{DFB42626-1304-7623-6D71-1F4BF41BCAA1}"/>
              </a:ext>
            </a:extLst>
          </p:cNvPr>
          <p:cNvSpPr txBox="1"/>
          <p:nvPr/>
        </p:nvSpPr>
        <p:spPr>
          <a:xfrm>
            <a:off x="443371" y="6554431"/>
            <a:ext cx="43204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l-GR" sz="1000" i="0" u="none" strike="noStrike" kern="1200" cap="none" spc="0" normalizeH="0" baseline="0" noProof="0" dirty="0">
                <a:ln>
                  <a:noFill/>
                </a:ln>
                <a:effectLst/>
                <a:uLnTx/>
                <a:uFillTx/>
                <a:ea typeface="+mn-ea"/>
                <a:cs typeface="+mn-cs"/>
              </a:rPr>
              <a:t>*  </a:t>
            </a:r>
            <a:r>
              <a:rPr lang="el-GR" sz="1000" dirty="0"/>
              <a:t>Πηγή: Ευρωβαρόμετρο 90, φθινόπωρο 2018-γενικός πληθυσμός</a:t>
            </a:r>
            <a:endParaRPr kumimoji="0" lang="el-GR" sz="1000" i="0" u="none" strike="noStrike" kern="1200" cap="none" spc="0" normalizeH="0" baseline="0" noProof="0" dirty="0">
              <a:ln>
                <a:noFill/>
              </a:ln>
              <a:effectLst/>
              <a:uLnTx/>
              <a:uFillTx/>
            </a:endParaRPr>
          </a:p>
        </p:txBody>
      </p:sp>
      <p:sp>
        <p:nvSpPr>
          <p:cNvPr id="3" name="Rectangle: Rounded Corners 2">
            <a:extLst>
              <a:ext uri="{FF2B5EF4-FFF2-40B4-BE49-F238E27FC236}">
                <a16:creationId xmlns:a16="http://schemas.microsoft.com/office/drawing/2014/main" id="{DA6BE9F9-8A48-FE21-1AA1-A81BC19BCE24}"/>
              </a:ext>
            </a:extLst>
          </p:cNvPr>
          <p:cNvSpPr/>
          <p:nvPr/>
        </p:nvSpPr>
        <p:spPr>
          <a:xfrm>
            <a:off x="8466545" y="1474584"/>
            <a:ext cx="3055248" cy="18656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1400" dirty="0"/>
              <a:t>*Ευρωβαρόμετρο 47, άνοιξη 1997</a:t>
            </a:r>
          </a:p>
          <a:p>
            <a:pPr algn="ctr"/>
            <a:endParaRPr lang="el-GR" sz="1400" dirty="0"/>
          </a:p>
          <a:p>
            <a:pPr algn="ctr"/>
            <a:r>
              <a:rPr lang="el-GR" sz="1400" dirty="0"/>
              <a:t>Έλληνας/δα μόνο: 54%</a:t>
            </a:r>
          </a:p>
          <a:p>
            <a:pPr algn="ctr"/>
            <a:r>
              <a:rPr lang="el-GR" sz="1400" dirty="0"/>
              <a:t>Έλληνας/δα και Ευρωπαίος/α: 42%</a:t>
            </a:r>
          </a:p>
          <a:p>
            <a:pPr algn="ctr"/>
            <a:r>
              <a:rPr lang="el-GR" sz="1400" dirty="0"/>
              <a:t>Ευρωπαίος/α και Έλληνας/δα: 1%</a:t>
            </a:r>
          </a:p>
          <a:p>
            <a:pPr algn="ctr"/>
            <a:r>
              <a:rPr lang="el-GR" sz="1400" dirty="0"/>
              <a:t>Ευρωπαίος/α μόνο: 2%</a:t>
            </a:r>
            <a:endParaRPr lang="en-US" sz="1400" dirty="0"/>
          </a:p>
        </p:txBody>
      </p:sp>
    </p:spTree>
    <p:extLst>
      <p:ext uri="{BB962C8B-B14F-4D97-AF65-F5344CB8AC3E}">
        <p14:creationId xmlns:p14="http://schemas.microsoft.com/office/powerpoint/2010/main" val="21996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P spid="6" grpId="0" animBg="1"/>
      <p:bldP spid="10" grpId="0" animBg="1"/>
      <p:bldP spid="11" grpId="0" animBg="1"/>
      <p:bldP spid="1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2114477493"/>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873113273"/>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σε ποιον ευρύτερο χώρο πιστεύετε ότι ανήκει ιστορικά και πολιτισμικά η Ελλάδα;’</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35120"/>
            <a:ext cx="11604171" cy="693115"/>
          </a:xfrm>
        </p:spPr>
        <p:txBody>
          <a:bodyPr>
            <a:normAutofit/>
          </a:bodyPr>
          <a:lstStyle/>
          <a:p>
            <a:r>
              <a:rPr lang="el-GR" sz="2200" dirty="0"/>
              <a:t>Στο ερώτημα «Πού ανήκουμε», οι διαφορετικές γενιές δίνουν διαφορετικές απαντήσεις</a:t>
            </a:r>
          </a:p>
        </p:txBody>
      </p:sp>
      <p:graphicFrame>
        <p:nvGraphicFramePr>
          <p:cNvPr id="5" name="Table 4">
            <a:extLst>
              <a:ext uri="{FF2B5EF4-FFF2-40B4-BE49-F238E27FC236}">
                <a16:creationId xmlns:a16="http://schemas.microsoft.com/office/drawing/2014/main" id="{F6CEF05C-0444-D693-894D-3B84E457C7EE}"/>
              </a:ext>
            </a:extLst>
          </p:cNvPr>
          <p:cNvGraphicFramePr>
            <a:graphicFrameLocks noGrp="1"/>
          </p:cNvGraphicFramePr>
          <p:nvPr>
            <p:extLst>
              <p:ext uri="{D42A27DB-BD31-4B8C-83A1-F6EECF244321}">
                <p14:modId xmlns:p14="http://schemas.microsoft.com/office/powerpoint/2010/main" val="2115396320"/>
              </p:ext>
            </p:extLst>
          </p:nvPr>
        </p:nvGraphicFramePr>
        <p:xfrm>
          <a:off x="283021" y="3954500"/>
          <a:ext cx="5721541" cy="2315151"/>
        </p:xfrm>
        <a:graphic>
          <a:graphicData uri="http://schemas.openxmlformats.org/drawingml/2006/table">
            <a:tbl>
              <a:tblPr>
                <a:tableStyleId>{5C22544A-7EE6-4342-B048-85BDC9FD1C3A}</a:tableStyleId>
              </a:tblPr>
              <a:tblGrid>
                <a:gridCol w="1360248">
                  <a:extLst>
                    <a:ext uri="{9D8B030D-6E8A-4147-A177-3AD203B41FA5}">
                      <a16:colId xmlns:a16="http://schemas.microsoft.com/office/drawing/2014/main" val="3703665903"/>
                    </a:ext>
                  </a:extLst>
                </a:gridCol>
                <a:gridCol w="645768">
                  <a:extLst>
                    <a:ext uri="{9D8B030D-6E8A-4147-A177-3AD203B41FA5}">
                      <a16:colId xmlns:a16="http://schemas.microsoft.com/office/drawing/2014/main" val="652433539"/>
                    </a:ext>
                  </a:extLst>
                </a:gridCol>
                <a:gridCol w="798395">
                  <a:extLst>
                    <a:ext uri="{9D8B030D-6E8A-4147-A177-3AD203B41FA5}">
                      <a16:colId xmlns:a16="http://schemas.microsoft.com/office/drawing/2014/main" val="22470268"/>
                    </a:ext>
                  </a:extLst>
                </a:gridCol>
                <a:gridCol w="728563">
                  <a:extLst>
                    <a:ext uri="{9D8B030D-6E8A-4147-A177-3AD203B41FA5}">
                      <a16:colId xmlns:a16="http://schemas.microsoft.com/office/drawing/2014/main" val="877237878"/>
                    </a:ext>
                  </a:extLst>
                </a:gridCol>
                <a:gridCol w="728563">
                  <a:extLst>
                    <a:ext uri="{9D8B030D-6E8A-4147-A177-3AD203B41FA5}">
                      <a16:colId xmlns:a16="http://schemas.microsoft.com/office/drawing/2014/main" val="1659033986"/>
                    </a:ext>
                  </a:extLst>
                </a:gridCol>
                <a:gridCol w="728563">
                  <a:extLst>
                    <a:ext uri="{9D8B030D-6E8A-4147-A177-3AD203B41FA5}">
                      <a16:colId xmlns:a16="http://schemas.microsoft.com/office/drawing/2014/main" val="2931498332"/>
                    </a:ext>
                  </a:extLst>
                </a:gridCol>
                <a:gridCol w="731441">
                  <a:extLst>
                    <a:ext uri="{9D8B030D-6E8A-4147-A177-3AD203B41FA5}">
                      <a16:colId xmlns:a16="http://schemas.microsoft.com/office/drawing/2014/main" val="1765942323"/>
                    </a:ext>
                  </a:extLst>
                </a:gridCol>
              </a:tblGrid>
              <a:tr h="272738">
                <a:tc gridSpan="2">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1" u="none" strike="noStrike" dirty="0">
                        <a:solidFill>
                          <a:schemeClr val="tx1"/>
                        </a:solidFill>
                        <a:effectLst/>
                        <a:latin typeface="+mj-lt"/>
                      </a:endParaRPr>
                    </a:p>
                  </a:txBody>
                  <a:tcPr marL="6664" marR="6664" marT="6664"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el-GR" sz="1200" b="1" i="0" u="none" strike="noStrike" dirty="0">
                          <a:solidFill>
                            <a:srgbClr val="000000"/>
                          </a:solidFill>
                          <a:effectLst/>
                          <a:latin typeface="+mj-lt"/>
                        </a:rPr>
                        <a:t>Γενιές</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0"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endParaRPr lang="el-GR"/>
                    </a:p>
                  </a:txBody>
                  <a:tcPr/>
                </a:tc>
                <a:tc hMerge="1">
                  <a:txBody>
                    <a:bodyPr/>
                    <a:lstStyle/>
                    <a:p>
                      <a:pPr algn="ctr" fontAlgn="ctr"/>
                      <a:endParaRPr lang="el-GR" sz="1200" b="0"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526420">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l-GR" sz="1200" b="1" i="1" u="none" strike="noStrike" dirty="0">
                          <a:solidFill>
                            <a:schemeClr val="tx1"/>
                          </a:solidFill>
                          <a:effectLst/>
                          <a:latin typeface="+mj-lt"/>
                        </a:rPr>
                        <a:t>Σύνολο</a:t>
                      </a:r>
                      <a:endParaRPr lang="en-GB" sz="1200" b="1" i="1" u="none" strike="noStrike" dirty="0">
                        <a:solidFill>
                          <a:schemeClr val="tx1"/>
                        </a:solidFill>
                        <a:effectLst/>
                        <a:latin typeface="+mj-lt"/>
                      </a:endParaRPr>
                    </a:p>
                  </a:txBody>
                  <a:tcPr marL="6664" marR="6664" marT="666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Generation Z (17-27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Millennials (28-43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Generation X (44-59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Boomers </a:t>
                      </a:r>
                      <a:endParaRPr lang="el-GR" sz="1000" b="0" i="0" u="none" strike="noStrike" dirty="0">
                        <a:solidFill>
                          <a:srgbClr val="000000"/>
                        </a:solidFill>
                        <a:effectLst/>
                        <a:latin typeface="Calibri" panose="020F0502020204030204" pitchFamily="34" charset="0"/>
                      </a:endParaRPr>
                    </a:p>
                    <a:p>
                      <a:pPr algn="ctr" fontAlgn="ctr"/>
                      <a:r>
                        <a:rPr lang="en-US" sz="1000" b="0" i="0" u="none" strike="noStrike" dirty="0">
                          <a:solidFill>
                            <a:srgbClr val="000000"/>
                          </a:solidFill>
                          <a:effectLst/>
                          <a:latin typeface="Calibri" panose="020F0502020204030204" pitchFamily="34" charset="0"/>
                        </a:rPr>
                        <a:t>(60-78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Silent </a:t>
                      </a:r>
                      <a:endParaRPr lang="el-GR" sz="1000" b="0" i="0" u="none" strike="noStrike" dirty="0">
                        <a:solidFill>
                          <a:srgbClr val="000000"/>
                        </a:solidFill>
                        <a:effectLst/>
                        <a:latin typeface="Calibri" panose="020F0502020204030204" pitchFamily="34" charset="0"/>
                      </a:endParaRPr>
                    </a:p>
                    <a:p>
                      <a:pPr algn="ctr" fontAlgn="ctr"/>
                      <a:r>
                        <a:rPr lang="en-US" sz="1000" b="0" i="0" u="none" strike="noStrike" dirty="0">
                          <a:solidFill>
                            <a:srgbClr val="000000"/>
                          </a:solidFill>
                          <a:effectLst/>
                          <a:latin typeface="Calibri" panose="020F0502020204030204" pitchFamily="34" charset="0"/>
                        </a:rPr>
                        <a:t>(79+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407371">
                <a:tc>
                  <a:txBody>
                    <a:bodyPr/>
                    <a:lstStyle/>
                    <a:p>
                      <a:pPr algn="ctr" fontAlgn="ctr"/>
                      <a:r>
                        <a:rPr lang="el-GR" sz="1200" b="0" i="0" u="none" strike="noStrike" dirty="0">
                          <a:solidFill>
                            <a:srgbClr val="000000"/>
                          </a:solidFill>
                          <a:effectLst/>
                          <a:latin typeface="Calibri" panose="020F0502020204030204" pitchFamily="34" charset="0"/>
                        </a:rPr>
                        <a:t>Ανήκει περισσότερο στη Δύση</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45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68</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394350">
                <a:tc>
                  <a:txBody>
                    <a:bodyPr/>
                    <a:lstStyle/>
                    <a:p>
                      <a:pPr algn="ctr" fontAlgn="ctr"/>
                      <a:r>
                        <a:rPr lang="el-GR" sz="1200" b="0" i="0" u="none" strike="noStrike" dirty="0">
                          <a:solidFill>
                            <a:srgbClr val="000000"/>
                          </a:solidFill>
                          <a:effectLst/>
                          <a:latin typeface="Calibri" panose="020F0502020204030204" pitchFamily="34" charset="0"/>
                        </a:rPr>
                        <a:t>Βρίσκεται ανάμεσα σε Δύση και Ανατολή</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48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17</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022023"/>
                  </a:ext>
                </a:extLst>
              </a:tr>
              <a:tr h="407371">
                <a:tc>
                  <a:txBody>
                    <a:bodyPr/>
                    <a:lstStyle/>
                    <a:p>
                      <a:pPr algn="ctr" fontAlgn="ctr"/>
                      <a:r>
                        <a:rPr lang="el-GR" sz="1200" b="0" i="0" u="none" strike="noStrike" dirty="0">
                          <a:solidFill>
                            <a:srgbClr val="000000"/>
                          </a:solidFill>
                          <a:effectLst/>
                          <a:latin typeface="Calibri" panose="020F0502020204030204" pitchFamily="34" charset="0"/>
                        </a:rPr>
                        <a:t>Ανήκει περισσότερο στην Ανατολή</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chemeClr val="tx1"/>
                          </a:solidFill>
                          <a:effectLst/>
                          <a:latin typeface="Calibri" panose="020F0502020204030204" pitchFamily="34" charset="0"/>
                        </a:rPr>
                        <a:t>11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chemeClr val="tx1"/>
                          </a:solidFill>
                          <a:effectLst/>
                          <a:latin typeface="Calibri" panose="020F0502020204030204" pitchFamily="34" charset="0"/>
                        </a:rPr>
                        <a:t>11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239430"/>
                  </a:ext>
                </a:extLst>
              </a:tr>
              <a:tr h="306901">
                <a:tc>
                  <a:txBody>
                    <a:bodyPr/>
                    <a:lstStyle/>
                    <a:p>
                      <a:pPr algn="ctr" fontAlgn="ctr"/>
                      <a:r>
                        <a:rPr lang="el-GR" sz="1200" b="0" i="0" u="none" strike="noStrike" dirty="0" err="1">
                          <a:solidFill>
                            <a:srgbClr val="000000"/>
                          </a:solidFill>
                          <a:effectLst/>
                          <a:latin typeface="Calibri" panose="020F0502020204030204" pitchFamily="34" charset="0"/>
                        </a:rPr>
                        <a:t>ΔΓ</a:t>
                      </a:r>
                      <a:r>
                        <a:rPr lang="el-GR" sz="1200" b="0" i="0" u="none" strike="noStrike" dirty="0">
                          <a:solidFill>
                            <a:srgbClr val="000000"/>
                          </a:solidFill>
                          <a:effectLst/>
                          <a:latin typeface="Calibri" panose="020F0502020204030204" pitchFamily="34" charset="0"/>
                        </a:rPr>
                        <a:t>/ΔΑ (</a:t>
                      </a:r>
                      <a:r>
                        <a:rPr lang="el-GR" sz="1200" b="0" i="0" u="none" strike="noStrike" dirty="0" err="1">
                          <a:solidFill>
                            <a:srgbClr val="000000"/>
                          </a:solidFill>
                          <a:effectLst/>
                          <a:latin typeface="Calibri" panose="020F0502020204030204" pitchFamily="34" charset="0"/>
                        </a:rPr>
                        <a:t>αυθ</a:t>
                      </a:r>
                      <a:r>
                        <a:rPr lang="el-GR" sz="1200" b="0" i="0" u="none" strike="noStrike" dirty="0">
                          <a:solidFill>
                            <a:srgbClr val="000000"/>
                          </a:solidFill>
                          <a:effectLst/>
                          <a:latin typeface="Calibri" panose="020F0502020204030204" pitchFamily="34" charset="0"/>
                        </a:rPr>
                        <a:t>.)</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71386"/>
                  </a:ext>
                </a:extLst>
              </a:tr>
            </a:tbl>
          </a:graphicData>
        </a:graphic>
      </p:graphicFrame>
    </p:spTree>
    <p:extLst>
      <p:ext uri="{BB962C8B-B14F-4D97-AF65-F5344CB8AC3E}">
        <p14:creationId xmlns:p14="http://schemas.microsoft.com/office/powerpoint/2010/main" val="19338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P spid="12" grpId="0" animBg="1"/>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0" cap="none" spc="0" normalizeH="0" baseline="0" noProof="0" dirty="0">
                <a:ln>
                  <a:noFill/>
                </a:ln>
                <a:solidFill>
                  <a:srgbClr val="4E91F0">
                    <a:lumMod val="75000"/>
                  </a:srgbClr>
                </a:solidFill>
                <a:effectLst/>
                <a:uLnTx/>
                <a:uFillTx/>
                <a:latin typeface="Calibri Light" panose="020F0302020204030204"/>
                <a:ea typeface="Calibri" panose="020F0502020204030204" pitchFamily="34" charset="0"/>
                <a:cs typeface="Calibri" panose="020F0502020204030204" pitchFamily="34" charset="0"/>
              </a:rPr>
              <a:t>‘</a:t>
            </a:r>
            <a:r>
              <a:rPr lang="el-GR" sz="1200" i="1" dirty="0">
                <a:solidFill>
                  <a:srgbClr val="0070C0"/>
                </a:solidFill>
                <a:latin typeface="Calibri" panose="020F0502020204030204"/>
              </a:rPr>
              <a:t>Εάν σκεφτούμε λοιπόν αυτά τα 50 χρόνια, από το 1974 μέχρι σήμερα, θα λέγατε ότι η θέση της Ελλάδας;’</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874855211"/>
              </p:ext>
            </p:extLst>
          </p:nvPr>
        </p:nvGraphicFramePr>
        <p:xfrm>
          <a:off x="1052034" y="1526959"/>
          <a:ext cx="9311166"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44953"/>
            <a:ext cx="11604171" cy="693115"/>
          </a:xfrm>
        </p:spPr>
        <p:txBody>
          <a:bodyPr>
            <a:normAutofit fontScale="90000"/>
          </a:bodyPr>
          <a:lstStyle/>
          <a:p>
            <a:r>
              <a:rPr lang="el-GR" dirty="0"/>
              <a:t>Η θέση της χώρας θεωρείται ότι ενισχύθηκε κυρίως στις διατλαντικές σχέσεις της, λιγότερο στην ευρύτερη περιοχή της (Βαλκάνια, Μεσόγειος), αλλά το τραύμα του Κυπριακού μοιάζει να υπονομεύει ακόμη την εθνική αυτοπεποίθηση</a:t>
            </a:r>
          </a:p>
        </p:txBody>
      </p:sp>
    </p:spTree>
    <p:extLst>
      <p:ext uri="{BB962C8B-B14F-4D97-AF65-F5344CB8AC3E}">
        <p14:creationId xmlns:p14="http://schemas.microsoft.com/office/powerpoint/2010/main" val="31320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Συνέχειες και ασυνέχειες της Μεταπολίτευσης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4"/>
            <a:ext cx="11378030" cy="3157211"/>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Η Μεταπολίτευση υπήρξε μία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τομή</a:t>
            </a:r>
            <a:r>
              <a:rPr lang="el-GR" sz="1400" kern="100" dirty="0">
                <a:effectLst/>
                <a:ea typeface="Aptos" panose="020B0004020202020204" pitchFamily="34" charset="0"/>
                <a:cs typeface="Times New Roman" panose="02020603050405020304" pitchFamily="18" charset="0"/>
              </a:rPr>
              <a:t>, όχι μόνο με τη Δικτατορία αλλά και με την «Καχεκτική» μετεμφυλιακή δημοκρατία.</a:t>
            </a:r>
          </a:p>
          <a:p>
            <a:pPr marL="0" marR="0" algn="just">
              <a:lnSpc>
                <a:spcPct val="150000"/>
              </a:lnSpc>
              <a:spcBef>
                <a:spcPts val="0"/>
              </a:spcBef>
              <a:spcAft>
                <a:spcPts val="800"/>
              </a:spcAft>
            </a:pP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Είναι η ιδρυτική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στιγμή</a:t>
            </a:r>
            <a:r>
              <a:rPr lang="el-GR" sz="1400" kern="100" dirty="0">
                <a:effectLst/>
                <a:ea typeface="Aptos" panose="020B0004020202020204" pitchFamily="34" charset="0"/>
                <a:cs typeface="Times New Roman" panose="02020603050405020304" pitchFamily="18" charset="0"/>
              </a:rPr>
              <a:t> της Γ΄Ελληνικής Δημοκρατίας, μιας «κανονικής» πλέον, πλουραλιστικής φιλελεύθερης δημοκρατίας.</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Ταυτόχρονα, είναι 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μακρά περίοδος </a:t>
            </a:r>
            <a:r>
              <a:rPr lang="el-GR" sz="1400" kern="100" dirty="0">
                <a:effectLst/>
                <a:ea typeface="Aptos" panose="020B0004020202020204" pitchFamily="34" charset="0"/>
                <a:cs typeface="Times New Roman" panose="02020603050405020304" pitchFamily="18" charset="0"/>
              </a:rPr>
              <a:t>ανάπτυξης του πολιτικού, κοινωνικού και πολιτισμικού πλαισίου που διαμόρφωσε τον χαρακτήρα της χώρας τις επόμενες δεκαετίες.</a:t>
            </a:r>
            <a:endParaRPr lang="en-US"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Μέσα σε αυτήν τη μακρά διαδρομή εντοπίζονται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συνέχειες</a:t>
            </a:r>
            <a:r>
              <a:rPr lang="el-GR" sz="1400" kern="100" dirty="0">
                <a:effectLst/>
                <a:ea typeface="Aptos" panose="020B0004020202020204" pitchFamily="34" charset="0"/>
                <a:cs typeface="Times New Roman" panose="02020603050405020304" pitchFamily="18" charset="0"/>
              </a:rPr>
              <a:t> και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ασυνέχειες</a:t>
            </a:r>
            <a:r>
              <a:rPr lang="el-GR" sz="1400" kern="100" dirty="0">
                <a:effectLst/>
                <a:ea typeface="Aptos" panose="020B0004020202020204" pitchFamily="34" charset="0"/>
                <a:cs typeface="Times New Roman" panose="02020603050405020304" pitchFamily="18" charset="0"/>
              </a:rPr>
              <a:t>. Πολλές από αυτές έχουν αναδειχθεί στον πλούσιο και έντονο δημόσιο διάλογο για τη Μεταπολίτευση.</a:t>
            </a:r>
          </a:p>
        </p:txBody>
      </p:sp>
    </p:spTree>
    <p:extLst>
      <p:ext uri="{BB962C8B-B14F-4D97-AF65-F5344CB8AC3E}">
        <p14:creationId xmlns:p14="http://schemas.microsoft.com/office/powerpoint/2010/main" val="50985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arn(inVertic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arn(inVertic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arn(inVertical)">
                                      <p:cBhvr>
                                        <p:cTn id="2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Το Τέλος της Μεταπολίτευσης και το Μέλλον της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716338"/>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Ο τίτλος αυτής της τελευταίας ενότητας μοιάζει παράδοξος, αλλά αντανακλά τη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συλλογική αμφιθυμία </a:t>
            </a:r>
            <a:r>
              <a:rPr lang="el-GR" sz="1400" kern="100" dirty="0">
                <a:effectLst/>
                <a:ea typeface="Aptos" panose="020B0004020202020204" pitchFamily="34" charset="0"/>
                <a:cs typeface="Times New Roman" panose="02020603050405020304" pitchFamily="18" charset="0"/>
              </a:rPr>
              <a:t>μας απέναντι στη Μεταπολίτευση όπως αποτυπώνεται τόσο στον δημόσιο διάλογο όσο και στην παρούσα έρευνα.</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Αν το δημοκρατικό κεκτημένο της Μεταπολίτευσης αποτελεί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κοινό έδαφος </a:t>
            </a:r>
            <a:r>
              <a:rPr lang="el-GR" sz="1400" kern="100" dirty="0">
                <a:effectLst/>
                <a:ea typeface="Aptos" panose="020B0004020202020204" pitchFamily="34" charset="0"/>
                <a:cs typeface="Times New Roman" panose="02020603050405020304" pitchFamily="18" charset="0"/>
              </a:rPr>
              <a:t>και ενώνει διαφορετικά κοινά, από την άλλη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οι απόψεις διχάζονται και αποκλίνουν</a:t>
            </a:r>
            <a:r>
              <a:rPr lang="el-GR" sz="1400" kern="100" dirty="0">
                <a:effectLst/>
                <a:ea typeface="Aptos" panose="020B0004020202020204" pitchFamily="34" charset="0"/>
                <a:cs typeface="Times New Roman" panose="02020603050405020304" pitchFamily="18" charset="0"/>
              </a:rPr>
              <a:t> ως προς την αποτίμηση μισού αιώνα Μεταπολίτευσης και ως προς το ανοιχτό ερώτημα εάν έχει κλείσει ή όχι τον κύκλο της.</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2141251422"/>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81146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3857755619"/>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1599096717"/>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3535171854"/>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501140" y="985512"/>
            <a:ext cx="97967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κατά πόσο συμφωνείτε ή διαφωνείτε με την άποψη ότι η περίοδος της Μεταπολίτευσης είναι η καλύτερη της νεότερης ελληνικής ιστορίας;’</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Η Μεταπολίτευση θεωρείται από 2 στους 3 καλύτερη περίοδος της νεότερης Ελληνικής ιστορίας</a:t>
            </a:r>
          </a:p>
        </p:txBody>
      </p:sp>
    </p:spTree>
    <p:extLst>
      <p:ext uri="{BB962C8B-B14F-4D97-AF65-F5344CB8AC3E}">
        <p14:creationId xmlns:p14="http://schemas.microsoft.com/office/powerpoint/2010/main" val="30415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81146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741840939"/>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2030717033"/>
              </p:ext>
            </p:extLst>
          </p:nvPr>
        </p:nvGraphicFramePr>
        <p:xfrm>
          <a:off x="443370" y="3913086"/>
          <a:ext cx="5652630" cy="235656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213527075"/>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501140" y="985512"/>
            <a:ext cx="979678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‘Κατά τη γνώμη σας, η Μεταπολίτευση…’</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Όσο για το τέλος της Μεταπολίτευσης και το μέλλον της, οι απόψεις είναι απολύτως διχασμένες: για τους μισούς έχει κλείσει τον κύκλο της, για τους άλλους μισούς συνεχίζει να μας καθορίζει...</a:t>
            </a:r>
          </a:p>
        </p:txBody>
      </p:sp>
    </p:spTree>
    <p:extLst>
      <p:ext uri="{BB962C8B-B14F-4D97-AF65-F5344CB8AC3E}">
        <p14:creationId xmlns:p14="http://schemas.microsoft.com/office/powerpoint/2010/main" val="34567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9" y="105623"/>
            <a:ext cx="11604171" cy="693115"/>
          </a:xfrm>
        </p:spPr>
        <p:txBody>
          <a:bodyPr>
            <a:normAutofit fontScale="90000"/>
          </a:bodyPr>
          <a:lstStyle/>
          <a:p>
            <a:r>
              <a:rPr lang="el-GR" dirty="0"/>
              <a:t>Όσοι τείνουν στην άποψη ότι έχει κλείσει τον κύκλο της, συνδέουν το «τέλος της Μεταπολίτευσης» με την είσοδο στη νέα χιλιετία και όχι τόσο με την κρίση</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1915095165"/>
              </p:ext>
            </p:extLst>
          </p:nvPr>
        </p:nvGraphicFramePr>
        <p:xfrm>
          <a:off x="564804" y="1408359"/>
          <a:ext cx="11521045" cy="241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33</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πότε πιστεύετε ότι τελείωσε;’</a:t>
            </a:r>
            <a:endPar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 Βάση: το 49% του δείγματος που πιστεύει ότι η Μεταπολίτευση έχει τελειώσει και η Ελλάδα έχει μπει σε μια νέα περίοδο της ιστορίας της</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3" name="Content Placeholder 7">
            <a:extLst>
              <a:ext uri="{FF2B5EF4-FFF2-40B4-BE49-F238E27FC236}">
                <a16:creationId xmlns:a16="http://schemas.microsoft.com/office/drawing/2014/main" id="{5887F26F-9200-56C6-387E-F74D9EE8589F}"/>
              </a:ext>
            </a:extLst>
          </p:cNvPr>
          <p:cNvGraphicFramePr>
            <a:graphicFrameLocks/>
          </p:cNvGraphicFramePr>
          <p:nvPr>
            <p:extLst>
              <p:ext uri="{D42A27DB-BD31-4B8C-83A1-F6EECF244321}">
                <p14:modId xmlns:p14="http://schemas.microsoft.com/office/powerpoint/2010/main" val="976931083"/>
              </p:ext>
            </p:extLst>
          </p:nvPr>
        </p:nvGraphicFramePr>
        <p:xfrm>
          <a:off x="767408" y="3854295"/>
          <a:ext cx="10367355" cy="2445984"/>
        </p:xfrm>
        <a:graphic>
          <a:graphicData uri="http://schemas.openxmlformats.org/drawingml/2006/table">
            <a:tbl>
              <a:tblPr>
                <a:tableStyleId>{5C22544A-7EE6-4342-B048-85BDC9FD1C3A}</a:tableStyleId>
              </a:tblPr>
              <a:tblGrid>
                <a:gridCol w="2130973">
                  <a:extLst>
                    <a:ext uri="{9D8B030D-6E8A-4147-A177-3AD203B41FA5}">
                      <a16:colId xmlns:a16="http://schemas.microsoft.com/office/drawing/2014/main" val="3703665903"/>
                    </a:ext>
                  </a:extLst>
                </a:gridCol>
                <a:gridCol w="1338209">
                  <a:extLst>
                    <a:ext uri="{9D8B030D-6E8A-4147-A177-3AD203B41FA5}">
                      <a16:colId xmlns:a16="http://schemas.microsoft.com/office/drawing/2014/main" val="652433539"/>
                    </a:ext>
                  </a:extLst>
                </a:gridCol>
                <a:gridCol w="1219509">
                  <a:extLst>
                    <a:ext uri="{9D8B030D-6E8A-4147-A177-3AD203B41FA5}">
                      <a16:colId xmlns:a16="http://schemas.microsoft.com/office/drawing/2014/main" val="877210319"/>
                    </a:ext>
                  </a:extLst>
                </a:gridCol>
                <a:gridCol w="1343248">
                  <a:extLst>
                    <a:ext uri="{9D8B030D-6E8A-4147-A177-3AD203B41FA5}">
                      <a16:colId xmlns:a16="http://schemas.microsoft.com/office/drawing/2014/main" val="2786075515"/>
                    </a:ext>
                  </a:extLst>
                </a:gridCol>
                <a:gridCol w="1091766">
                  <a:extLst>
                    <a:ext uri="{9D8B030D-6E8A-4147-A177-3AD203B41FA5}">
                      <a16:colId xmlns:a16="http://schemas.microsoft.com/office/drawing/2014/main" val="752677439"/>
                    </a:ext>
                  </a:extLst>
                </a:gridCol>
                <a:gridCol w="899601">
                  <a:extLst>
                    <a:ext uri="{9D8B030D-6E8A-4147-A177-3AD203B41FA5}">
                      <a16:colId xmlns:a16="http://schemas.microsoft.com/office/drawing/2014/main" val="1924395141"/>
                    </a:ext>
                  </a:extLst>
                </a:gridCol>
                <a:gridCol w="957423">
                  <a:extLst>
                    <a:ext uri="{9D8B030D-6E8A-4147-A177-3AD203B41FA5}">
                      <a16:colId xmlns:a16="http://schemas.microsoft.com/office/drawing/2014/main" val="467022738"/>
                    </a:ext>
                  </a:extLst>
                </a:gridCol>
                <a:gridCol w="1386626">
                  <a:extLst>
                    <a:ext uri="{9D8B030D-6E8A-4147-A177-3AD203B41FA5}">
                      <a16:colId xmlns:a16="http://schemas.microsoft.com/office/drawing/2014/main" val="2186272542"/>
                    </a:ext>
                  </a:extLst>
                </a:gridCol>
              </a:tblGrid>
              <a:tr h="211648">
                <a:tc gridSpan="2">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1" u="none" strike="noStrike" dirty="0">
                        <a:solidFill>
                          <a:schemeClr val="tx1"/>
                        </a:solidFill>
                        <a:effectLst/>
                        <a:latin typeface="+mj-lt"/>
                      </a:endParaRPr>
                    </a:p>
                  </a:txBody>
                  <a:tcPr marL="6664" marR="6664" marT="6664"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ctr"/>
                      <a:r>
                        <a:rPr lang="el-GR" sz="1200" b="1" i="0" u="none" strike="noStrike" dirty="0">
                          <a:solidFill>
                            <a:srgbClr val="000000"/>
                          </a:solidFill>
                          <a:effectLst/>
                          <a:latin typeface="+mj-lt"/>
                        </a:rPr>
                        <a:t>Πολιτική </a:t>
                      </a:r>
                      <a:r>
                        <a:rPr lang="el-GR" sz="1200" b="1" i="0" u="none" strike="noStrike" dirty="0" err="1">
                          <a:solidFill>
                            <a:srgbClr val="000000"/>
                          </a:solidFill>
                          <a:effectLst/>
                          <a:latin typeface="+mj-lt"/>
                        </a:rPr>
                        <a:t>αυτοτοποθέτηση</a:t>
                      </a: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lnL w="12700" cmpd="sng">
                      <a:noFill/>
                    </a:ln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no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479831">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l-GR" sz="1200" b="1" i="1" u="none" strike="noStrike" dirty="0">
                          <a:solidFill>
                            <a:schemeClr val="tx1"/>
                          </a:solidFill>
                          <a:effectLst/>
                          <a:latin typeface="+mj-lt"/>
                        </a:rPr>
                        <a:t>Σύνολο</a:t>
                      </a:r>
                      <a:endParaRPr lang="en-GB" sz="1200" b="1" i="1" u="none" strike="noStrike" dirty="0">
                        <a:solidFill>
                          <a:schemeClr val="tx1"/>
                        </a:solidFill>
                        <a:effectLst/>
                        <a:latin typeface="+mj-lt"/>
                      </a:endParaRPr>
                    </a:p>
                  </a:txBody>
                  <a:tcPr marL="6664" marR="6664" marT="666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Κεντρώοι</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Τίποτα από τα παραπάνω (</a:t>
                      </a:r>
                      <a:r>
                        <a:rPr lang="el-GR" sz="1200" b="0" i="0" u="none" strike="noStrike" dirty="0" err="1">
                          <a:solidFill>
                            <a:srgbClr val="000000"/>
                          </a:solidFill>
                          <a:effectLst/>
                          <a:latin typeface="Calibri" panose="020F0502020204030204" pitchFamily="34" charset="0"/>
                        </a:rPr>
                        <a:t>αυθ</a:t>
                      </a:r>
                      <a:r>
                        <a:rPr lang="el-GR" sz="12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166407">
                <a:tc>
                  <a:txBody>
                    <a:bodyPr/>
                    <a:lstStyle/>
                    <a:p>
                      <a:pPr algn="just" fontAlgn="ctr"/>
                      <a:r>
                        <a:rPr lang="el-GR" sz="1200" b="0" i="0" u="none" strike="noStrike" dirty="0">
                          <a:solidFill>
                            <a:srgbClr val="000000"/>
                          </a:solidFill>
                          <a:effectLst/>
                          <a:latin typeface="Calibri" panose="020F0502020204030204" pitchFamily="34" charset="0"/>
                        </a:rPr>
                        <a:t>Το 1989-1990 με την Πτώση του Υπαρκτού Σοσιαλισμού και την πολιτική κρίση στην Ελλάδα</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213077">
                <a:tc>
                  <a:txBody>
                    <a:bodyPr/>
                    <a:lstStyle/>
                    <a:p>
                      <a:pPr algn="ctr" fontAlgn="ctr"/>
                      <a:r>
                        <a:rPr lang="el-GR" sz="1200" b="0" i="0" u="none" strike="noStrike">
                          <a:solidFill>
                            <a:srgbClr val="000000"/>
                          </a:solidFill>
                          <a:effectLst/>
                          <a:latin typeface="Calibri" panose="020F0502020204030204" pitchFamily="34" charset="0"/>
                        </a:rPr>
                        <a:t>Το 2000 με την είσοδο στο ευρώ και στη νέα χιλιετία</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069308"/>
                  </a:ext>
                </a:extLst>
              </a:tr>
              <a:tr h="213077">
                <a:tc>
                  <a:txBody>
                    <a:bodyPr/>
                    <a:lstStyle/>
                    <a:p>
                      <a:pPr algn="ctr" fontAlgn="ctr"/>
                      <a:r>
                        <a:rPr lang="el-GR" sz="1200" b="0" i="0" u="none" strike="noStrike">
                          <a:solidFill>
                            <a:srgbClr val="000000"/>
                          </a:solidFill>
                          <a:effectLst/>
                          <a:latin typeface="Calibri" panose="020F0502020204030204" pitchFamily="34" charset="0"/>
                        </a:rPr>
                        <a:t>Το 2010 με το ξέσπασμα της κρίσης και τα Μνημόνια</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558208"/>
                  </a:ext>
                </a:extLst>
              </a:tr>
              <a:tr h="213077">
                <a:tc>
                  <a:txBody>
                    <a:bodyPr/>
                    <a:lstStyle/>
                    <a:p>
                      <a:pPr algn="ctr" fontAlgn="ctr"/>
                      <a:r>
                        <a:rPr lang="el-GR" sz="1200" b="0" i="0" u="none" strike="noStrike">
                          <a:solidFill>
                            <a:srgbClr val="000000"/>
                          </a:solidFill>
                          <a:effectLst/>
                          <a:latin typeface="Calibri" panose="020F0502020204030204" pitchFamily="34" charset="0"/>
                        </a:rPr>
                        <a:t>Άλλο (αυθ.)</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097728"/>
                  </a:ext>
                </a:extLst>
              </a:tr>
              <a:tr h="213077">
                <a:tc>
                  <a:txBody>
                    <a:bodyPr/>
                    <a:lstStyle/>
                    <a:p>
                      <a:pPr algn="ctr" fontAlgn="ctr"/>
                      <a:r>
                        <a:rPr lang="el-GR" sz="1200" b="0" i="0" u="none" strike="noStrike">
                          <a:solidFill>
                            <a:srgbClr val="000000"/>
                          </a:solidFill>
                          <a:effectLst/>
                          <a:latin typeface="Calibri" panose="020F0502020204030204" pitchFamily="34" charset="0"/>
                        </a:rPr>
                        <a:t>ΔΓ/ΔΑ (αυθ.)</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552131"/>
                  </a:ext>
                </a:extLst>
              </a:tr>
            </a:tbl>
          </a:graphicData>
        </a:graphic>
      </p:graphicFrame>
      <p:sp>
        <p:nvSpPr>
          <p:cNvPr id="5" name="TextBox 15">
            <a:extLst>
              <a:ext uri="{FF2B5EF4-FFF2-40B4-BE49-F238E27FC236}">
                <a16:creationId xmlns:a16="http://schemas.microsoft.com/office/drawing/2014/main" id="{D98AE784-2899-8055-CFD6-ED9ECF914AD1}"/>
              </a:ext>
            </a:extLst>
          </p:cNvPr>
          <p:cNvSpPr txBox="1"/>
          <p:nvPr/>
        </p:nvSpPr>
        <p:spPr>
          <a:xfrm>
            <a:off x="8389505" y="6410513"/>
            <a:ext cx="2448272"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Ποσοστό &lt;0,</a:t>
            </a: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Βάση μικρότερη των 60 ατόμων</a:t>
            </a:r>
          </a:p>
        </p:txBody>
      </p:sp>
    </p:spTree>
    <p:extLst>
      <p:ext uri="{BB962C8B-B14F-4D97-AF65-F5344CB8AC3E}">
        <p14:creationId xmlns:p14="http://schemas.microsoft.com/office/powerpoint/2010/main" val="26601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E7E27-E36B-9ECB-8484-B89159C7A67F}"/>
              </a:ext>
            </a:extLst>
          </p:cNvPr>
          <p:cNvSpPr>
            <a:spLocks noGrp="1"/>
          </p:cNvSpPr>
          <p:nvPr>
            <p:ph type="ctrTitle"/>
          </p:nvPr>
        </p:nvSpPr>
        <p:spPr>
          <a:xfrm>
            <a:off x="386080" y="2107883"/>
            <a:ext cx="7188022" cy="2387600"/>
          </a:xfrm>
        </p:spPr>
        <p:txBody>
          <a:bodyPr anchor="ctr">
            <a:noAutofit/>
          </a:bodyPr>
          <a:lstStyle/>
          <a:p>
            <a:pPr algn="l">
              <a:lnSpc>
                <a:spcPct val="100000"/>
              </a:lnSpc>
            </a:pPr>
            <a:r>
              <a:rPr lang="el-GR" sz="3600" dirty="0">
                <a:solidFill>
                  <a:schemeClr val="accent1"/>
                </a:solidFill>
                <a:effectLst>
                  <a:outerShdw blurRad="38100" dist="38100" dir="2700000" algn="tl">
                    <a:srgbClr val="000000">
                      <a:alpha val="43137"/>
                    </a:srgbClr>
                  </a:outerShdw>
                </a:effectLst>
              </a:rPr>
              <a:t>Πανελλαδική Έρευνα Κοινής Γνώμης</a:t>
            </a:r>
            <a:br>
              <a:rPr lang="el-GR" sz="3600" dirty="0">
                <a:solidFill>
                  <a:schemeClr val="accent1"/>
                </a:solidFill>
                <a:effectLst>
                  <a:outerShdw blurRad="38100" dist="38100" dir="2700000" algn="tl">
                    <a:srgbClr val="000000">
                      <a:alpha val="43137"/>
                    </a:srgbClr>
                  </a:outerShdw>
                </a:effectLst>
              </a:rPr>
            </a:br>
            <a:br>
              <a:rPr lang="el-GR" sz="3600" dirty="0">
                <a:solidFill>
                  <a:schemeClr val="accent1"/>
                </a:solidFill>
                <a:effectLst>
                  <a:outerShdw blurRad="38100" dist="38100" dir="2700000" algn="tl">
                    <a:srgbClr val="000000">
                      <a:alpha val="43137"/>
                    </a:srgbClr>
                  </a:outerShdw>
                </a:effectLst>
              </a:rPr>
            </a:br>
            <a:r>
              <a:rPr lang="el-GR" sz="2800" dirty="0">
                <a:solidFill>
                  <a:schemeClr val="accent6">
                    <a:lumMod val="60000"/>
                    <a:lumOff val="40000"/>
                  </a:schemeClr>
                </a:solidFill>
                <a:effectLst>
                  <a:outerShdw blurRad="38100" dist="38100" dir="2700000" algn="tl">
                    <a:srgbClr val="000000">
                      <a:alpha val="43137"/>
                    </a:srgbClr>
                  </a:outerShdw>
                </a:effectLst>
              </a:rPr>
              <a:t>Συνέχειες και Ασυνέχειες της Μεταπολίτευσης</a:t>
            </a:r>
            <a:endParaRPr lang="el-GR" sz="2400"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0752D96F-5E3B-6C1A-0E89-1122A055877E}"/>
              </a:ext>
            </a:extLst>
          </p:cNvPr>
          <p:cNvSpPr>
            <a:spLocks noGrp="1"/>
          </p:cNvSpPr>
          <p:nvPr>
            <p:ph type="subTitle" idx="1"/>
          </p:nvPr>
        </p:nvSpPr>
        <p:spPr>
          <a:xfrm>
            <a:off x="421910" y="4757926"/>
            <a:ext cx="8302626" cy="2040674"/>
          </a:xfrm>
        </p:spPr>
        <p:txBody>
          <a:bodyPr>
            <a:normAutofit/>
          </a:bodyPr>
          <a:lstStyle/>
          <a:p>
            <a:pPr algn="l"/>
            <a:endParaRPr lang="el-GR" sz="2200" dirty="0">
              <a:solidFill>
                <a:schemeClr val="accent1"/>
              </a:solidFill>
            </a:endParaRPr>
          </a:p>
          <a:p>
            <a:pPr algn="l"/>
            <a:r>
              <a:rPr lang="el-GR" sz="2200" dirty="0">
                <a:solidFill>
                  <a:schemeClr val="accent1"/>
                </a:solidFill>
              </a:rPr>
              <a:t>Συντάχθηκε για τον </a:t>
            </a:r>
          </a:p>
          <a:p>
            <a:pPr algn="l"/>
            <a:r>
              <a:rPr lang="el-GR" sz="2200" dirty="0">
                <a:solidFill>
                  <a:schemeClr val="accent1"/>
                </a:solidFill>
              </a:rPr>
              <a:t>Μάιος 2024</a:t>
            </a:r>
          </a:p>
        </p:txBody>
      </p:sp>
      <p:pic>
        <p:nvPicPr>
          <p:cNvPr id="14" name="Picture 13" descr="A group of colorful lights&#10;&#10;Description automatically generated">
            <a:extLst>
              <a:ext uri="{FF2B5EF4-FFF2-40B4-BE49-F238E27FC236}">
                <a16:creationId xmlns:a16="http://schemas.microsoft.com/office/drawing/2014/main" id="{68AEF5BE-2403-2E0C-EBAB-C6C0610AF901}"/>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41348B9F-33F2-7E25-915A-0F7F1E40D33E}"/>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EE078091-A2CF-18BA-43B2-190766980693}"/>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7" name="Picture 6" descr="A logo with a circle and text&#10;&#10;Description automatically generated">
            <a:extLst>
              <a:ext uri="{FF2B5EF4-FFF2-40B4-BE49-F238E27FC236}">
                <a16:creationId xmlns:a16="http://schemas.microsoft.com/office/drawing/2014/main" id="{BEF158E2-82FF-027F-83A6-573E38518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0990" y="5051773"/>
            <a:ext cx="897890" cy="595340"/>
          </a:xfrm>
          <a:prstGeom prst="rect">
            <a:avLst/>
          </a:prstGeom>
        </p:spPr>
      </p:pic>
    </p:spTree>
    <p:extLst>
      <p:ext uri="{BB962C8B-B14F-4D97-AF65-F5344CB8AC3E}">
        <p14:creationId xmlns:p14="http://schemas.microsoft.com/office/powerpoint/2010/main" val="771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Συνέχειες και ασυνέχειες της Μεταπολίτευσης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1351588"/>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Αυτό επιχειρεί να ανιχνεύσει και η παρούσα έρευνα: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Συνέχειες και ασυνέχειες στις αντιλήψεις μας για τη Μεταπολίτευση</a:t>
            </a:r>
            <a:r>
              <a:rPr lang="el-GR" sz="1400" kern="100" dirty="0">
                <a:ea typeface="Aptos" panose="020B0004020202020204" pitchFamily="34" charset="0"/>
                <a:cs typeface="Times New Roman" panose="02020603050405020304" pitchFamily="18" charset="0"/>
              </a:rPr>
              <a:t>, όπως αποτυπώνονται σε ποικίλες διαστάσεις</a:t>
            </a:r>
            <a:r>
              <a:rPr lang="el-GR" sz="1400" kern="100" dirty="0">
                <a:effectLst/>
                <a:ea typeface="Aptos" panose="020B0004020202020204" pitchFamily="34" charset="0"/>
                <a:cs typeface="Times New Roman" panose="02020603050405020304" pitchFamily="18" charset="0"/>
              </a:rPr>
              <a:t>:</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3942389646"/>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90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Εποχές αυξημένων και μειωμένων προσδοκιών</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4495448" cy="4347280"/>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Η μετάβαση στη δημοκρατία συνδέθηκε με μια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εποχή αυξημένων προσδοκιών και ανοδικής κοινωνικής κινητικότητας</a:t>
            </a:r>
            <a:r>
              <a:rPr lang="el-GR" sz="1400" kern="100" dirty="0">
                <a:effectLst/>
                <a:ea typeface="Aptos" panose="020B0004020202020204" pitchFamily="34" charset="0"/>
                <a:cs typeface="Times New Roman" panose="02020603050405020304" pitchFamily="18" charset="0"/>
              </a:rPr>
              <a:t>. </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Σήμερα, ωστόσο, ο ορίζοντας των προσδοκιών στενεύει.</a:t>
            </a:r>
          </a:p>
          <a:p>
            <a:pPr marL="0" marR="0" algn="just">
              <a:lnSpc>
                <a:spcPct val="150000"/>
              </a:lnSpc>
              <a:spcBef>
                <a:spcPts val="0"/>
              </a:spcBef>
              <a:spcAft>
                <a:spcPts val="800"/>
              </a:spcAft>
            </a:pP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Και εάν η λεγόμενη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Γενιά της Μεταπολίτευσης </a:t>
            </a:r>
            <a:r>
              <a:rPr lang="el-GR" sz="1400" kern="100" dirty="0">
                <a:ea typeface="Aptos" panose="020B0004020202020204" pitchFamily="34" charset="0"/>
                <a:cs typeface="Times New Roman" panose="02020603050405020304" pitchFamily="18" charset="0"/>
              </a:rPr>
              <a:t>και του Πολυτεχνείου (που εν πολλοίς ταυτίζεται με τη γενιά των </a:t>
            </a:r>
            <a:r>
              <a:rPr lang="en-US" sz="1400" kern="100" dirty="0">
                <a:ea typeface="Aptos" panose="020B0004020202020204" pitchFamily="34" charset="0"/>
                <a:cs typeface="Times New Roman" panose="02020603050405020304" pitchFamily="18" charset="0"/>
              </a:rPr>
              <a:t>boomers)</a:t>
            </a:r>
            <a:r>
              <a:rPr lang="el-GR" sz="1400" kern="100" dirty="0">
                <a:ea typeface="Aptos" panose="020B0004020202020204" pitchFamily="34" charset="0"/>
                <a:cs typeface="Times New Roman" panose="02020603050405020304" pitchFamily="18" charset="0"/>
              </a:rPr>
              <a:t> δηλώνει ότι έζησε καλύτερα από την προηγούμενη...</a:t>
            </a:r>
          </a:p>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...οι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νεότερες γενιές</a:t>
            </a:r>
            <a:r>
              <a:rPr lang="el-GR" sz="1400" kern="100" dirty="0">
                <a:ea typeface="Aptos" panose="020B0004020202020204" pitchFamily="34" charset="0"/>
                <a:cs typeface="Times New Roman" panose="02020603050405020304" pitchFamily="18" charset="0"/>
              </a:rPr>
              <a:t>, που βρέθηκαν αντιμέτωπες με την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«πολυ-κρίση»</a:t>
            </a:r>
            <a:r>
              <a:rPr lang="el-GR" sz="1400" kern="100" dirty="0">
                <a:ea typeface="Aptos" panose="020B0004020202020204" pitchFamily="34" charset="0"/>
                <a:cs typeface="Times New Roman" panose="02020603050405020304" pitchFamily="18" charset="0"/>
              </a:rPr>
              <a:t> της εποχής μας στην πιο παραγωγική ηλικία,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θεωρούν ότι ζουν χειρότερα από τους γονείς τους</a:t>
            </a:r>
            <a:r>
              <a:rPr lang="el-GR" sz="1400" kern="100" dirty="0">
                <a:ea typeface="Aptos" panose="020B0004020202020204" pitchFamily="34" charset="0"/>
                <a:cs typeface="Times New Roman" panose="02020603050405020304" pitchFamily="18" charset="0"/>
              </a:rPr>
              <a:t>.</a:t>
            </a:r>
            <a:endParaRPr lang="el-GR"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2317285048"/>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6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arn(inVertical)">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1591149455"/>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162717175"/>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algn="ctr"/>
            <a:r>
              <a:rPr lang="el-GR" sz="1200" i="1" dirty="0">
                <a:solidFill>
                  <a:srgbClr val="0070C0"/>
                </a:solidFill>
              </a:rPr>
              <a:t>‘Γενικά, πόσο ικανοποιημένος/η ή δυσαρεστημένος/η θα λέγατε ότι είστε από τη ζωή σας αυτό τον καιρό;’</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Οι απόψεις είναι μοιρασμένες ως προς την ικανοποίηση από τη ζωή</a:t>
            </a:r>
          </a:p>
        </p:txBody>
      </p:sp>
      <p:graphicFrame>
        <p:nvGraphicFramePr>
          <p:cNvPr id="11" name="Content Placeholder 8">
            <a:extLst>
              <a:ext uri="{FF2B5EF4-FFF2-40B4-BE49-F238E27FC236}">
                <a16:creationId xmlns:a16="http://schemas.microsoft.com/office/drawing/2014/main" id="{F618C5C4-46D0-5AEA-1FDF-600AA7629296}"/>
              </a:ext>
            </a:extLst>
          </p:cNvPr>
          <p:cNvGraphicFramePr>
            <a:graphicFrameLocks noGrp="1"/>
          </p:cNvGraphicFramePr>
          <p:nvPr>
            <p:ph idx="1"/>
            <p:extLst>
              <p:ext uri="{D42A27DB-BD31-4B8C-83A1-F6EECF244321}">
                <p14:modId xmlns:p14="http://schemas.microsoft.com/office/powerpoint/2010/main" val="1454452940"/>
              </p:ext>
            </p:extLst>
          </p:nvPr>
        </p:nvGraphicFramePr>
        <p:xfrm>
          <a:off x="443370" y="1418176"/>
          <a:ext cx="5173345" cy="2290127"/>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Arrow Connector 14">
            <a:extLst>
              <a:ext uri="{FF2B5EF4-FFF2-40B4-BE49-F238E27FC236}">
                <a16:creationId xmlns:a16="http://schemas.microsoft.com/office/drawing/2014/main" id="{E3108C93-F8B4-FF08-925A-B7B76A1CE0B6}"/>
              </a:ext>
            </a:extLst>
          </p:cNvPr>
          <p:cNvCxnSpPr/>
          <p:nvPr/>
        </p:nvCxnSpPr>
        <p:spPr>
          <a:xfrm>
            <a:off x="873760" y="2255520"/>
            <a:ext cx="132080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4660C8FC-3FB2-8E74-4C3E-CBF62B35BA0B}"/>
              </a:ext>
            </a:extLst>
          </p:cNvPr>
          <p:cNvSpPr txBox="1"/>
          <p:nvPr/>
        </p:nvSpPr>
        <p:spPr>
          <a:xfrm>
            <a:off x="1300480" y="2103121"/>
            <a:ext cx="416560" cy="276999"/>
          </a:xfrm>
          <a:prstGeom prst="rect">
            <a:avLst/>
          </a:prstGeom>
          <a:solidFill>
            <a:schemeClr val="bg1"/>
          </a:solidFill>
        </p:spPr>
        <p:txBody>
          <a:bodyPr wrap="square" rtlCol="0">
            <a:spAutoFit/>
          </a:bodyPr>
          <a:lstStyle/>
          <a:p>
            <a:pPr algn="ctr"/>
            <a:r>
              <a:rPr lang="en-US" sz="1200" dirty="0">
                <a:solidFill>
                  <a:schemeClr val="accent2"/>
                </a:solidFill>
              </a:rPr>
              <a:t>40</a:t>
            </a:r>
            <a:endParaRPr lang="el-GR" sz="1200" dirty="0">
              <a:solidFill>
                <a:schemeClr val="accent2"/>
              </a:solidFill>
            </a:endParaRPr>
          </a:p>
        </p:txBody>
      </p:sp>
      <p:cxnSp>
        <p:nvCxnSpPr>
          <p:cNvPr id="21" name="Straight Arrow Connector 20">
            <a:extLst>
              <a:ext uri="{FF2B5EF4-FFF2-40B4-BE49-F238E27FC236}">
                <a16:creationId xmlns:a16="http://schemas.microsoft.com/office/drawing/2014/main" id="{B2C61743-75F1-F793-AC8F-C8C3E46B6DD9}"/>
              </a:ext>
            </a:extLst>
          </p:cNvPr>
          <p:cNvCxnSpPr/>
          <p:nvPr/>
        </p:nvCxnSpPr>
        <p:spPr>
          <a:xfrm>
            <a:off x="3911600" y="2407920"/>
            <a:ext cx="1320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7B7425-D277-001B-1EC2-DE7DA9427175}"/>
              </a:ext>
            </a:extLst>
          </p:cNvPr>
          <p:cNvSpPr txBox="1"/>
          <p:nvPr/>
        </p:nvSpPr>
        <p:spPr>
          <a:xfrm>
            <a:off x="4338320" y="2245361"/>
            <a:ext cx="416560" cy="276999"/>
          </a:xfrm>
          <a:prstGeom prst="rect">
            <a:avLst/>
          </a:prstGeom>
          <a:solidFill>
            <a:schemeClr val="bg1"/>
          </a:solidFill>
        </p:spPr>
        <p:txBody>
          <a:bodyPr wrap="square" rtlCol="0">
            <a:spAutoFit/>
          </a:bodyPr>
          <a:lstStyle/>
          <a:p>
            <a:pPr algn="ctr"/>
            <a:r>
              <a:rPr lang="en-US" sz="1200" dirty="0">
                <a:solidFill>
                  <a:schemeClr val="accent1"/>
                </a:solidFill>
              </a:rPr>
              <a:t>41</a:t>
            </a:r>
            <a:endParaRPr lang="el-GR" sz="1200" dirty="0">
              <a:solidFill>
                <a:schemeClr val="accent1"/>
              </a:solidFill>
            </a:endParaRPr>
          </a:p>
        </p:txBody>
      </p:sp>
    </p:spTree>
    <p:extLst>
      <p:ext uri="{BB962C8B-B14F-4D97-AF65-F5344CB8AC3E}">
        <p14:creationId xmlns:p14="http://schemas.microsoft.com/office/powerpoint/2010/main" val="17975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11" grpId="0">
        <p:bldAsOne/>
      </p:bldGraphic>
      <p:bldP spid="1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1063927"/>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408221148"/>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713304503"/>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algn="ctr"/>
            <a:r>
              <a:rPr lang="el-GR" sz="1200" i="1" dirty="0">
                <a:solidFill>
                  <a:srgbClr val="0070C0"/>
                </a:solidFill>
              </a:rPr>
              <a:t>‘Και όταν σκεφτείτε τη γενιά σας σε σχέση με τη γενιά των γονιών σας, θα λέγατε ότι ζει</a:t>
            </a:r>
            <a:r>
              <a:rPr lang="en-US" sz="1200" i="1" dirty="0">
                <a:solidFill>
                  <a:srgbClr val="0070C0"/>
                </a:solidFill>
              </a:rPr>
              <a:t>…</a:t>
            </a:r>
            <a:r>
              <a:rPr lang="el-GR" sz="1200" i="1" dirty="0">
                <a:solidFill>
                  <a:srgbClr val="0070C0"/>
                </a:solidFill>
              </a:rPr>
              <a:t>’</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223611"/>
            <a:ext cx="11768227" cy="693115"/>
          </a:xfrm>
        </p:spPr>
        <p:txBody>
          <a:bodyPr>
            <a:noAutofit/>
          </a:bodyPr>
          <a:lstStyle/>
          <a:p>
            <a:r>
              <a:rPr lang="el-GR" sz="2200" dirty="0"/>
              <a:t>Η μεγάλη </a:t>
            </a:r>
            <a:r>
              <a:rPr lang="el-GR" sz="2200" dirty="0" err="1"/>
              <a:t>γενεακή</a:t>
            </a:r>
            <a:r>
              <a:rPr lang="el-GR" sz="2200" dirty="0"/>
              <a:t> τομή</a:t>
            </a:r>
          </a:p>
        </p:txBody>
      </p:sp>
    </p:spTree>
    <p:extLst>
      <p:ext uri="{BB962C8B-B14F-4D97-AF65-F5344CB8AC3E}">
        <p14:creationId xmlns:p14="http://schemas.microsoft.com/office/powerpoint/2010/main" val="4970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p:txBody>
          <a:bodyPr>
            <a:normAutofit/>
          </a:bodyPr>
          <a:lstStyle/>
          <a:p>
            <a:r>
              <a:rPr lang="el-GR" dirty="0"/>
              <a:t>Η ανοδική κοινωνική κινητικότητα της Μεταπολίτευσης</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1302180761"/>
              </p:ext>
            </p:extLst>
          </p:nvPr>
        </p:nvGraphicFramePr>
        <p:xfrm>
          <a:off x="1003465" y="1133168"/>
          <a:ext cx="10541990" cy="240882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8</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r>
              <a:rPr lang="el-GR" sz="1200" i="1" dirty="0">
                <a:solidFill>
                  <a:srgbClr val="0070C0"/>
                </a:solidFill>
                <a:latin typeface="Calibri" panose="020F0502020204030204"/>
              </a:rPr>
              <a:t>Σ</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ε ποια κοινωνική τάξη θα λέγατε ότι ανήκαν ή ανήκουν οι γονείς σας; Και σε ποια ανήκετε εσείς;’</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5" name="Content Placeholder 7">
            <a:extLst>
              <a:ext uri="{FF2B5EF4-FFF2-40B4-BE49-F238E27FC236}">
                <a16:creationId xmlns:a16="http://schemas.microsoft.com/office/drawing/2014/main" id="{6BD5D383-DE23-A729-5819-BF97E5F35AF1}"/>
              </a:ext>
            </a:extLst>
          </p:cNvPr>
          <p:cNvGraphicFramePr>
            <a:graphicFrameLocks/>
          </p:cNvGraphicFramePr>
          <p:nvPr>
            <p:extLst>
              <p:ext uri="{D42A27DB-BD31-4B8C-83A1-F6EECF244321}">
                <p14:modId xmlns:p14="http://schemas.microsoft.com/office/powerpoint/2010/main" val="888967817"/>
              </p:ext>
            </p:extLst>
          </p:nvPr>
        </p:nvGraphicFramePr>
        <p:xfrm>
          <a:off x="1857050" y="3946398"/>
          <a:ext cx="8090513" cy="2251201"/>
        </p:xfrm>
        <a:graphic>
          <a:graphicData uri="http://schemas.openxmlformats.org/drawingml/2006/table">
            <a:tbl>
              <a:tblPr>
                <a:tableStyleId>{5C22544A-7EE6-4342-B048-85BDC9FD1C3A}</a:tableStyleId>
              </a:tblPr>
              <a:tblGrid>
                <a:gridCol w="2225167">
                  <a:extLst>
                    <a:ext uri="{9D8B030D-6E8A-4147-A177-3AD203B41FA5}">
                      <a16:colId xmlns:a16="http://schemas.microsoft.com/office/drawing/2014/main" val="3703665903"/>
                    </a:ext>
                  </a:extLst>
                </a:gridCol>
                <a:gridCol w="1338291">
                  <a:extLst>
                    <a:ext uri="{9D8B030D-6E8A-4147-A177-3AD203B41FA5}">
                      <a16:colId xmlns:a16="http://schemas.microsoft.com/office/drawing/2014/main" val="877210319"/>
                    </a:ext>
                  </a:extLst>
                </a:gridCol>
                <a:gridCol w="1140026">
                  <a:extLst>
                    <a:ext uri="{9D8B030D-6E8A-4147-A177-3AD203B41FA5}">
                      <a16:colId xmlns:a16="http://schemas.microsoft.com/office/drawing/2014/main" val="2786075515"/>
                    </a:ext>
                  </a:extLst>
                </a:gridCol>
                <a:gridCol w="1140026">
                  <a:extLst>
                    <a:ext uri="{9D8B030D-6E8A-4147-A177-3AD203B41FA5}">
                      <a16:colId xmlns:a16="http://schemas.microsoft.com/office/drawing/2014/main" val="752677439"/>
                    </a:ext>
                  </a:extLst>
                </a:gridCol>
                <a:gridCol w="1140026">
                  <a:extLst>
                    <a:ext uri="{9D8B030D-6E8A-4147-A177-3AD203B41FA5}">
                      <a16:colId xmlns:a16="http://schemas.microsoft.com/office/drawing/2014/main" val="467022738"/>
                    </a:ext>
                  </a:extLst>
                </a:gridCol>
                <a:gridCol w="1106977">
                  <a:extLst>
                    <a:ext uri="{9D8B030D-6E8A-4147-A177-3AD203B41FA5}">
                      <a16:colId xmlns:a16="http://schemas.microsoft.com/office/drawing/2014/main" val="2186272542"/>
                    </a:ext>
                  </a:extLst>
                </a:gridCol>
              </a:tblGrid>
              <a:tr h="254649">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el-GR" sz="1200" b="1" i="0" u="none" strike="noStrike" dirty="0">
                          <a:solidFill>
                            <a:srgbClr val="000000"/>
                          </a:solidFill>
                          <a:effectLst/>
                          <a:latin typeface="+mj-lt"/>
                        </a:rPr>
                        <a:t>Υποκειμενική Κοινωνική Ένταξη γονέων</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no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383875">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Αγροτική</a:t>
                      </a:r>
                    </a:p>
                    <a:p>
                      <a:pPr algn="ctr" fontAlgn="ctr"/>
                      <a:r>
                        <a:rPr lang="el-GR" sz="1200" b="0" i="0" u="none" strike="noStrike" dirty="0">
                          <a:solidFill>
                            <a:srgbClr val="000000"/>
                          </a:solidFill>
                          <a:effectLst/>
                          <a:latin typeface="Calibri" panose="020F0502020204030204" pitchFamily="34" charset="0"/>
                        </a:rPr>
                        <a:t>τάξη</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200" b="0" i="0" u="none" strike="noStrike" dirty="0">
                          <a:solidFill>
                            <a:srgbClr val="000000"/>
                          </a:solidFill>
                          <a:effectLst/>
                          <a:latin typeface="Calibri" panose="020F0502020204030204" pitchFamily="34" charset="0"/>
                        </a:rPr>
                        <a:t>Εργατική τάξη</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Μικρομεσαίοι</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Μεσαία τάξη</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Ανώτερη τάξη</a:t>
                      </a:r>
                    </a:p>
                  </a:txBody>
                  <a:tcPr marL="9525" marR="9525" marT="9525"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306455">
                <a:tc>
                  <a:txBody>
                    <a:bodyPr/>
                    <a:lstStyle/>
                    <a:p>
                      <a:pPr algn="ctr" fontAlgn="ctr"/>
                      <a:r>
                        <a:rPr lang="el-GR" sz="1200" b="0" i="0" u="none" strike="noStrike" dirty="0">
                          <a:solidFill>
                            <a:srgbClr val="000000"/>
                          </a:solidFill>
                          <a:effectLst/>
                          <a:latin typeface="Calibri" panose="020F0502020204030204" pitchFamily="34" charset="0"/>
                        </a:rPr>
                        <a:t>Αγροτική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Aptos Narrow" panose="020B0004020202020204" pitchFamily="34" charset="0"/>
                        </a:rPr>
                        <a:t>16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306455">
                <a:tc>
                  <a:txBody>
                    <a:bodyPr/>
                    <a:lstStyle/>
                    <a:p>
                      <a:pPr algn="ctr" fontAlgn="ctr"/>
                      <a:r>
                        <a:rPr lang="el-GR" sz="1200" b="0" i="0" u="none" strike="noStrike">
                          <a:solidFill>
                            <a:srgbClr val="000000"/>
                          </a:solidFill>
                          <a:effectLst/>
                          <a:latin typeface="Calibri" panose="020F0502020204030204" pitchFamily="34" charset="0"/>
                        </a:rPr>
                        <a:t>Εργατική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0754985"/>
                  </a:ext>
                </a:extLst>
              </a:tr>
              <a:tr h="406932">
                <a:tc>
                  <a:txBody>
                    <a:bodyPr/>
                    <a:lstStyle/>
                    <a:p>
                      <a:pPr algn="ctr" fontAlgn="ctr"/>
                      <a:r>
                        <a:rPr lang="el-GR" sz="1200" b="0" i="0" u="none" strike="noStrike">
                          <a:solidFill>
                            <a:srgbClr val="000000"/>
                          </a:solidFill>
                          <a:effectLst/>
                          <a:latin typeface="Calibri" panose="020F0502020204030204" pitchFamily="34" charset="0"/>
                        </a:rPr>
                        <a:t>Μικρομεσαίοι</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58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13</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889423"/>
                  </a:ext>
                </a:extLst>
              </a:tr>
              <a:tr h="256369">
                <a:tc>
                  <a:txBody>
                    <a:bodyPr/>
                    <a:lstStyle/>
                    <a:p>
                      <a:pPr algn="ctr" fontAlgn="ctr"/>
                      <a:r>
                        <a:rPr lang="el-GR" sz="1200" b="0" i="0" u="none" strike="noStrike" dirty="0">
                          <a:solidFill>
                            <a:srgbClr val="000000"/>
                          </a:solidFill>
                          <a:effectLst/>
                          <a:latin typeface="Calibri" panose="020F0502020204030204" pitchFamily="34" charset="0"/>
                        </a:rPr>
                        <a:t>Μεσαία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73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36</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889623"/>
                  </a:ext>
                </a:extLst>
              </a:tr>
              <a:tr h="336466">
                <a:tc>
                  <a:txBody>
                    <a:bodyPr/>
                    <a:lstStyle/>
                    <a:p>
                      <a:pPr algn="ctr" fontAlgn="ctr"/>
                      <a:r>
                        <a:rPr lang="el-GR" sz="1200" b="0" i="0" u="none" strike="noStrike" dirty="0">
                          <a:solidFill>
                            <a:srgbClr val="000000"/>
                          </a:solidFill>
                          <a:effectLst/>
                          <a:latin typeface="Calibri" panose="020F0502020204030204" pitchFamily="34" charset="0"/>
                        </a:rPr>
                        <a:t>Ανώτερη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Aptos Narrow" panose="020B0004020202020204" pitchFamily="34" charset="0"/>
                        </a:rPr>
                        <a:t>47</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986609"/>
                  </a:ext>
                </a:extLst>
              </a:tr>
            </a:tbl>
          </a:graphicData>
        </a:graphic>
      </p:graphicFrame>
      <p:sp>
        <p:nvSpPr>
          <p:cNvPr id="3" name="TextBox 15">
            <a:extLst>
              <a:ext uri="{FF2B5EF4-FFF2-40B4-BE49-F238E27FC236}">
                <a16:creationId xmlns:a16="http://schemas.microsoft.com/office/drawing/2014/main" id="{703D800D-0D6E-CAA2-B1C3-13E7C386F7FC}"/>
              </a:ext>
            </a:extLst>
          </p:cNvPr>
          <p:cNvSpPr txBox="1"/>
          <p:nvPr/>
        </p:nvSpPr>
        <p:spPr>
          <a:xfrm>
            <a:off x="8389505" y="6410513"/>
            <a:ext cx="2448272"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Ποσοστό &lt;0,</a:t>
            </a: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Βάση μικρότερη των 60 ατόμων</a:t>
            </a:r>
          </a:p>
        </p:txBody>
      </p:sp>
    </p:spTree>
    <p:extLst>
      <p:ext uri="{BB962C8B-B14F-4D97-AF65-F5344CB8AC3E}">
        <p14:creationId xmlns:p14="http://schemas.microsoft.com/office/powerpoint/2010/main" val="28187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p:txBody>
          <a:bodyPr>
            <a:normAutofit/>
          </a:bodyPr>
          <a:lstStyle/>
          <a:p>
            <a:r>
              <a:rPr lang="el-GR" dirty="0"/>
              <a:t>Εικόνα φθίνουσας πορείας της κοινωνικής ανόδου</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nvPr>
        </p:nvGraphicFramePr>
        <p:xfrm>
          <a:off x="119335" y="1102688"/>
          <a:ext cx="5367065" cy="23009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9</a:t>
            </a:fld>
            <a:endParaRPr lang="en-US" dirty="0"/>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3" name="Rectangle: Rounded Corners 2">
            <a:extLst>
              <a:ext uri="{FF2B5EF4-FFF2-40B4-BE49-F238E27FC236}">
                <a16:creationId xmlns:a16="http://schemas.microsoft.com/office/drawing/2014/main" id="{4AB73F14-515D-7E75-95CD-80C07865FE59}"/>
              </a:ext>
            </a:extLst>
          </p:cNvPr>
          <p:cNvSpPr/>
          <p:nvPr/>
        </p:nvSpPr>
        <p:spPr>
          <a:xfrm>
            <a:off x="119335" y="1096904"/>
            <a:ext cx="5488985" cy="268261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6">
            <a:extLst>
              <a:ext uri="{FF2B5EF4-FFF2-40B4-BE49-F238E27FC236}">
                <a16:creationId xmlns:a16="http://schemas.microsoft.com/office/drawing/2014/main" id="{56F7B8B4-FA29-7386-B01C-C3FC6175880F}"/>
              </a:ext>
            </a:extLst>
          </p:cNvPr>
          <p:cNvGraphicFramePr>
            <a:graphicFrameLocks/>
          </p:cNvGraphicFramePr>
          <p:nvPr/>
        </p:nvGraphicFramePr>
        <p:xfrm>
          <a:off x="6093415" y="1112848"/>
          <a:ext cx="5367065" cy="230091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718B953F-2446-DF36-DFDA-E09513748D00}"/>
              </a:ext>
            </a:extLst>
          </p:cNvPr>
          <p:cNvSpPr/>
          <p:nvPr/>
        </p:nvSpPr>
        <p:spPr>
          <a:xfrm>
            <a:off x="6093415" y="1107064"/>
            <a:ext cx="5488985" cy="268261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6">
            <a:extLst>
              <a:ext uri="{FF2B5EF4-FFF2-40B4-BE49-F238E27FC236}">
                <a16:creationId xmlns:a16="http://schemas.microsoft.com/office/drawing/2014/main" id="{34A02491-C0D1-0771-633C-6E7479E2B32A}"/>
              </a:ext>
            </a:extLst>
          </p:cNvPr>
          <p:cNvGraphicFramePr>
            <a:graphicFrameLocks/>
          </p:cNvGraphicFramePr>
          <p:nvPr/>
        </p:nvGraphicFramePr>
        <p:xfrm>
          <a:off x="119335" y="3866208"/>
          <a:ext cx="5367065" cy="230091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E61D27F-854F-B5AC-1E31-F104601E1FD8}"/>
              </a:ext>
            </a:extLst>
          </p:cNvPr>
          <p:cNvSpPr/>
          <p:nvPr/>
        </p:nvSpPr>
        <p:spPr>
          <a:xfrm>
            <a:off x="119335" y="3860424"/>
            <a:ext cx="5488985" cy="244893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6">
            <a:extLst>
              <a:ext uri="{FF2B5EF4-FFF2-40B4-BE49-F238E27FC236}">
                <a16:creationId xmlns:a16="http://schemas.microsoft.com/office/drawing/2014/main" id="{17C875A6-C6D1-E82F-9354-D5B7BD6FCF5E}"/>
              </a:ext>
            </a:extLst>
          </p:cNvPr>
          <p:cNvGraphicFramePr>
            <a:graphicFrameLocks/>
          </p:cNvGraphicFramePr>
          <p:nvPr/>
        </p:nvGraphicFramePr>
        <p:xfrm>
          <a:off x="6083255" y="3886528"/>
          <a:ext cx="5367065" cy="2300912"/>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Rounded Corners 13">
            <a:extLst>
              <a:ext uri="{FF2B5EF4-FFF2-40B4-BE49-F238E27FC236}">
                <a16:creationId xmlns:a16="http://schemas.microsoft.com/office/drawing/2014/main" id="{8C31DAD6-C11C-E926-7338-7BACE5FEDB7A}"/>
              </a:ext>
            </a:extLst>
          </p:cNvPr>
          <p:cNvSpPr/>
          <p:nvPr/>
        </p:nvSpPr>
        <p:spPr>
          <a:xfrm>
            <a:off x="6083255" y="3880744"/>
            <a:ext cx="5488985" cy="244893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C0E14F9-F300-AA1D-9E83-EB08AAAB96FE}"/>
              </a:ext>
            </a:extLst>
          </p:cNvPr>
          <p:cNvSpPr txBox="1"/>
          <p:nvPr/>
        </p:nvSpPr>
        <p:spPr>
          <a:xfrm>
            <a:off x="-201953" y="1107064"/>
            <a:ext cx="6131560" cy="707886"/>
          </a:xfrm>
          <a:prstGeom prst="rect">
            <a:avLst/>
          </a:prstGeom>
          <a:noFill/>
        </p:spPr>
        <p:txBody>
          <a:bodyPr wrap="square">
            <a:spAutoFit/>
          </a:bodyPr>
          <a:lstStyle/>
          <a:p>
            <a:pPr marR="0" algn="ctr"/>
            <a:r>
              <a:rPr lang="en-US" sz="1000" b="1" i="0" u="none" strike="noStrike" baseline="0" dirty="0">
                <a:solidFill>
                  <a:srgbClr val="FF0000"/>
                </a:solidFill>
              </a:rPr>
              <a:t>Generation Z (17-27 </a:t>
            </a:r>
            <a:r>
              <a:rPr lang="el-GR" sz="1000" b="1" i="0" u="none" strike="noStrike" baseline="0" dirty="0">
                <a:solidFill>
                  <a:srgbClr val="FF0000"/>
                </a:solidFill>
              </a:rPr>
              <a:t>ετών)</a:t>
            </a:r>
            <a:endParaRPr lang="el-GR" sz="1000" b="0" i="0" u="none" strike="noStrike" baseline="0" dirty="0">
              <a:solidFill>
                <a:srgbClr val="FF0000"/>
              </a:solidFill>
            </a:endParaRPr>
          </a:p>
          <a:p>
            <a:pPr marR="0" algn="ctr"/>
            <a:endParaRPr lang="el-GR" sz="1000" b="0" i="0" u="none" strike="noStrike" baseline="0" dirty="0">
              <a:solidFill>
                <a:srgbClr val="FF0000"/>
              </a:solidFill>
            </a:endParaRPr>
          </a:p>
          <a:p>
            <a:pPr marR="0" algn="ct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
        <p:nvSpPr>
          <p:cNvPr id="17" name="TextBox 16">
            <a:extLst>
              <a:ext uri="{FF2B5EF4-FFF2-40B4-BE49-F238E27FC236}">
                <a16:creationId xmlns:a16="http://schemas.microsoft.com/office/drawing/2014/main" id="{2E69B31E-C231-0C86-2F70-E35C5282213F}"/>
              </a:ext>
            </a:extLst>
          </p:cNvPr>
          <p:cNvSpPr txBox="1"/>
          <p:nvPr/>
        </p:nvSpPr>
        <p:spPr>
          <a:xfrm>
            <a:off x="5755640" y="1147481"/>
            <a:ext cx="6131560" cy="553998"/>
          </a:xfrm>
          <a:prstGeom prst="rect">
            <a:avLst/>
          </a:prstGeom>
          <a:noFill/>
        </p:spPr>
        <p:txBody>
          <a:bodyPr wrap="square">
            <a:spAutoFit/>
          </a:bodyPr>
          <a:lstStyle/>
          <a:p>
            <a:pPr marR="0" algn="ctr"/>
            <a:r>
              <a:rPr lang="en-US" sz="1000" b="1" i="0" u="none" strike="noStrike" baseline="0" dirty="0">
                <a:solidFill>
                  <a:srgbClr val="FF0000"/>
                </a:solidFill>
              </a:rPr>
              <a:t>Millennials (28-43 </a:t>
            </a:r>
            <a:r>
              <a:rPr lang="el-GR" sz="1000" b="1" i="0" u="none" strike="noStrike" baseline="0" dirty="0">
                <a:solidFill>
                  <a:srgbClr val="FF0000"/>
                </a:solidFill>
              </a:rPr>
              <a:t>ετών)</a:t>
            </a:r>
          </a:p>
          <a:p>
            <a:pPr marR="0" algn="ct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
        <p:nvSpPr>
          <p:cNvPr id="18" name="TextBox 17">
            <a:extLst>
              <a:ext uri="{FF2B5EF4-FFF2-40B4-BE49-F238E27FC236}">
                <a16:creationId xmlns:a16="http://schemas.microsoft.com/office/drawing/2014/main" id="{994242AB-2551-FB13-A3A8-B5334786D63F}"/>
              </a:ext>
            </a:extLst>
          </p:cNvPr>
          <p:cNvSpPr txBox="1"/>
          <p:nvPr/>
        </p:nvSpPr>
        <p:spPr>
          <a:xfrm>
            <a:off x="5711167" y="3889243"/>
            <a:ext cx="6131560" cy="400110"/>
          </a:xfrm>
          <a:prstGeom prst="rect">
            <a:avLst/>
          </a:prstGeom>
          <a:noFill/>
        </p:spPr>
        <p:txBody>
          <a:bodyPr wrap="square">
            <a:spAutoFit/>
          </a:bodyPr>
          <a:lstStyle/>
          <a:p>
            <a:pPr marR="0" algn="ctr"/>
            <a:r>
              <a:rPr lang="en-US" sz="1000" b="1" i="0" u="none" strike="noStrike" baseline="0" dirty="0">
                <a:solidFill>
                  <a:srgbClr val="FF0000"/>
                </a:solidFill>
              </a:rPr>
              <a:t>Boomers (60-78 </a:t>
            </a:r>
            <a:r>
              <a:rPr lang="el-GR" sz="1000" b="1" i="0" u="none" strike="noStrike" baseline="0" dirty="0">
                <a:solidFill>
                  <a:srgbClr val="FF0000"/>
                </a:solidFill>
              </a:rPr>
              <a:t>ετών)</a:t>
            </a: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
        <p:nvSpPr>
          <p:cNvPr id="19" name="TextBox 18">
            <a:extLst>
              <a:ext uri="{FF2B5EF4-FFF2-40B4-BE49-F238E27FC236}">
                <a16:creationId xmlns:a16="http://schemas.microsoft.com/office/drawing/2014/main" id="{7FA6B4C8-86E2-08EC-FF5C-F88B127621C0}"/>
              </a:ext>
            </a:extLst>
          </p:cNvPr>
          <p:cNvSpPr txBox="1"/>
          <p:nvPr/>
        </p:nvSpPr>
        <p:spPr>
          <a:xfrm>
            <a:off x="-234349" y="3897742"/>
            <a:ext cx="6131560" cy="400110"/>
          </a:xfrm>
          <a:prstGeom prst="rect">
            <a:avLst/>
          </a:prstGeom>
          <a:noFill/>
        </p:spPr>
        <p:txBody>
          <a:bodyPr wrap="square">
            <a:spAutoFit/>
          </a:bodyPr>
          <a:lstStyle/>
          <a:p>
            <a:pPr marR="0" algn="ctr"/>
            <a:r>
              <a:rPr lang="en-US" sz="1000" b="1" i="0" u="none" strike="noStrike" baseline="0" dirty="0">
                <a:solidFill>
                  <a:srgbClr val="FF0000"/>
                </a:solidFill>
              </a:rPr>
              <a:t>Generation X (44-59 </a:t>
            </a:r>
            <a:r>
              <a:rPr lang="el-GR" sz="1000" b="1" i="0" u="none" strike="noStrike" baseline="0" dirty="0">
                <a:solidFill>
                  <a:srgbClr val="FF0000"/>
                </a:solidFill>
              </a:rPr>
              <a:t>ετών)</a:t>
            </a: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Tree>
    <p:extLst>
      <p:ext uri="{BB962C8B-B14F-4D97-AF65-F5344CB8AC3E}">
        <p14:creationId xmlns:p14="http://schemas.microsoft.com/office/powerpoint/2010/main" val="42228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animBg="1"/>
      <p:bldGraphic spid="6" grpId="0">
        <p:bldAsOne/>
      </p:bldGraphic>
      <p:bldP spid="10" grpId="0" animBg="1"/>
      <p:bldGraphic spid="11" grpId="0">
        <p:bldAsOne/>
      </p:bldGraphic>
      <p:bldP spid="12" grpId="0" animBg="1"/>
      <p:bldGraphic spid="13" grpId="0">
        <p:bldAsOne/>
      </p:bldGraphic>
      <p:bldP spid="14" grpId="0" animBg="1"/>
      <p:bldP spid="16" grpId="0"/>
      <p:bldP spid="17" grpId="0"/>
      <p:bldP spid="18" grpId="0"/>
      <p:bldP spid="19" grpId="0"/>
    </p:bldLst>
  </p:timing>
</p:sld>
</file>

<file path=ppt/theme/theme1.xml><?xml version="1.0" encoding="utf-8"?>
<a:theme xmlns:a="http://schemas.openxmlformats.org/drawingml/2006/main" name="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1277</TotalTime>
  <Words>2697</Words>
  <Application>Microsoft Office PowerPoint</Application>
  <PresentationFormat>Widescreen</PresentationFormat>
  <Paragraphs>539</Paragraphs>
  <Slides>34</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Aptos</vt:lpstr>
      <vt:lpstr>Aptos Narrow</vt:lpstr>
      <vt:lpstr>Arial</vt:lpstr>
      <vt:lpstr>Calibri</vt:lpstr>
      <vt:lpstr>Calibri Light</vt:lpstr>
      <vt:lpstr>Trebuchet MS</vt:lpstr>
      <vt:lpstr>Wingdings</vt:lpstr>
      <vt:lpstr>Custom Design</vt:lpstr>
      <vt:lpstr>ShapesVTI</vt:lpstr>
      <vt:lpstr>Πανελλαδική Έρευνα Κοινής Γνώμης  Συνέχειες και Ασυνέχειες της Μεταπολίτευσης</vt:lpstr>
      <vt:lpstr>Η ταυτότητα της έρευνας</vt:lpstr>
      <vt:lpstr>Συνέχειες και ασυνέχειες της Μεταπολίτευσης</vt:lpstr>
      <vt:lpstr>Συνέχειες και ασυνέχειες της Μεταπολίτευσης</vt:lpstr>
      <vt:lpstr>Εποχές αυξημένων και μειωμένων προσδοκιών</vt:lpstr>
      <vt:lpstr>Οι απόψεις είναι μοιρασμένες ως προς την ικανοποίηση από τη ζωή</vt:lpstr>
      <vt:lpstr>Η μεγάλη γενεακή τομή</vt:lpstr>
      <vt:lpstr>Η ανοδική κοινωνική κινητικότητα της Μεταπολίτευσης</vt:lpstr>
      <vt:lpstr>Εικόνα φθίνουσας πορείας της κοινωνικής ανόδου</vt:lpstr>
      <vt:lpstr>«Το αίνιγμα του εκδημοκρατισμού»</vt:lpstr>
      <vt:lpstr>Αν και η εικόνα της Μεταπολίτευσης ως «στιγμής» είναι ισχυρή, για την πλειονότητα ταυτίζεται με ολόκληρη την περίοδο από το 1974 έως και σήμερα</vt:lpstr>
      <vt:lpstr>Η λειτουργία του κράτους: ο μεγάλος ασθενής της Δημοκρατίας μας</vt:lpstr>
      <vt:lpstr>Το πρωθυπουργοκεντρικό μοντέλο διακυβέρνησης, που διαμορφώθηκε σταδιακά στη διάρκεια της Μεταπολίτευσης, θεωρείται ότι περιορίζει τη δημοκρατία</vt:lpstr>
      <vt:lpstr>Αν και το σημερινό πολίτευμα δε φαίνεται να αμφισβητείται</vt:lpstr>
      <vt:lpstr>Το «πρόσωπο» της Μεταπολίτευσης</vt:lpstr>
      <vt:lpstr>Οι αξιολογήσεις για τις δύο ιδρυτικές μορφές της Μεταπολίτευσης (και του δικομματισμού της) είναι θετικές για 2 στους 3 ερωτώμενους – σε συνάρτηση βέβαια με την πολιτική αυτοτοποθέτηση</vt:lpstr>
      <vt:lpstr>Αξιολόγηση συνεισφοράς προσώπων κατά την περίοδο της Μεταπολίτευσης ανά πολιτική αυτοτοποθέτηση και γενιές</vt:lpstr>
      <vt:lpstr>Ο «μύθος» ότι το ΠΑΣΟΚ σφράγισε με την παρουσία του την Μεταπολίτευση επιβεβαιώνεται</vt:lpstr>
      <vt:lpstr>Προκύπτει μια «νοσταλγική» περιοδολόγηση για τη Μεταπολίτευση</vt:lpstr>
      <vt:lpstr>Κοινωνία, Αξίες &amp; Κρίσεις</vt:lpstr>
      <vt:lpstr>Μέσα στις πολλαπλές διεθνείς κρίσεις της εποχής, βαραίνει σαφώς περισσότερο η οικονομική </vt:lpstr>
      <vt:lpstr>Στο δίπολο ελευθερία-ασφάλεια το αίτημα για περισσότερη ελευθερία παραμένει ισχυρότερο</vt:lpstr>
      <vt:lpstr>Η δημοκρατία αποτελεί το κοινό αξιακό έδαφος</vt:lpstr>
      <vt:lpstr>Τρεις δεκαετίες αφότου η Ελλάδα έγινε χώρα υποδοχής μεταναστών μόνο 1 στους 3 θεωρεί τη μεταναστευτική εισροή εμπλουτισμό της κοινωνίας μας και όχι απειλή</vt:lpstr>
      <vt:lpstr>Η Ελλάδα στον Κόσμο</vt:lpstr>
      <vt:lpstr>Η συνολική αποτίμηση από τη συμμετοχή μας στην ΕΟΚ/ΕΕ είναι σαφώς θετική για 2 στους 3 ερωτώμενους </vt:lpstr>
      <vt:lpstr>Σταθερά κερδίζουν έδαφος οι «υβριδικές» ταυτότητες</vt:lpstr>
      <vt:lpstr>Στο ερώτημα «Πού ανήκουμε», οι διαφορετικές γενιές δίνουν διαφορετικές απαντήσεις</vt:lpstr>
      <vt:lpstr>Η θέση της χώρας θεωρείται ότι ενισχύθηκε κυρίως στις διατλαντικές σχέσεις της, λιγότερο στην ευρύτερη περιοχή της (Βαλκάνια, Μεσόγειος), αλλά το τραύμα του Κυπριακού μοιάζει να υπονομεύει ακόμη την εθνική αυτοπεποίθηση</vt:lpstr>
      <vt:lpstr>Το Τέλος της Μεταπολίτευσης και το Μέλλον της</vt:lpstr>
      <vt:lpstr>Η Μεταπολίτευση θεωρείται από 2 στους 3 καλύτερη περίοδος της νεότερης Ελληνικής ιστορίας</vt:lpstr>
      <vt:lpstr>Όσο για το τέλος της Μεταπολίτευσης και το μέλλον της, οι απόψεις είναι απολύτως διχασμένες: για τους μισούς έχει κλείσει τον κύκλο της, για τους άλλους μισούς συνεχίζει να μας καθορίζει...</vt:lpstr>
      <vt:lpstr>Όσοι τείνουν στην άποψη ότι έχει κλείσει τον κύκλο της, συνδέουν το «τέλος της Μεταπολίτευσης» με την είσοδο στη νέα χιλιετία και όχι τόσο με την κρίση</vt:lpstr>
      <vt:lpstr>Πανελλαδική Έρευνα Κοινής Γνώμης  Συνέχειες και Ασυνέχειες της Μεταπολίτευσης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Πανελλαδική Έρευνα Κοινής Γνώμης  Συνέχειες και Ασυνέχειες της Μεταπολίτευσης</dc:title>
  <dc:creator>penny metron</dc:creator>
  <cp:lastModifiedBy>georgia mis</cp:lastModifiedBy>
  <cp:revision>84</cp:revision>
  <dcterms:created xsi:type="dcterms:W3CDTF">2024-04-30T07:05:51Z</dcterms:created>
  <dcterms:modified xsi:type="dcterms:W3CDTF">2024-05-12T16:53:47Z</dcterms:modified>
</cp:coreProperties>
</file>