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ppt/charts/chart29.xml" ContentType="application/vnd.openxmlformats-officedocument.drawingml.chart+xml"/>
  <Override PartName="/ppt/charts/chart30.xml" ContentType="application/vnd.openxmlformats-officedocument.drawingml.chart+xml"/>
  <Override PartName="/ppt/charts/chart31.xml" ContentType="application/vnd.openxmlformats-officedocument.drawingml.chart+xml"/>
  <Override PartName="/ppt/charts/chart32.xml" ContentType="application/vnd.openxmlformats-officedocument.drawingml.chart+xml"/>
  <Override PartName="/ppt/charts/chart33.xml" ContentType="application/vnd.openxmlformats-officedocument.drawingml.chart+xml"/>
  <Override PartName="/ppt/charts/chart34.xml" ContentType="application/vnd.openxmlformats-officedocument.drawingml.chart+xml"/>
  <Override PartName="/ppt/charts/chart3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7" r:id="rId3"/>
    <p:sldId id="278" r:id="rId4"/>
    <p:sldId id="270" r:id="rId5"/>
    <p:sldId id="269" r:id="rId6"/>
    <p:sldId id="288" r:id="rId7"/>
    <p:sldId id="260" r:id="rId8"/>
    <p:sldId id="261" r:id="rId9"/>
    <p:sldId id="262" r:id="rId10"/>
    <p:sldId id="279" r:id="rId11"/>
    <p:sldId id="281" r:id="rId12"/>
    <p:sldId id="263" r:id="rId13"/>
    <p:sldId id="264" r:id="rId14"/>
    <p:sldId id="280" r:id="rId15"/>
    <p:sldId id="265" r:id="rId16"/>
    <p:sldId id="272" r:id="rId17"/>
    <p:sldId id="266" r:id="rId18"/>
    <p:sldId id="267" r:id="rId19"/>
    <p:sldId id="268" r:id="rId20"/>
    <p:sldId id="282" r:id="rId21"/>
    <p:sldId id="274" r:id="rId22"/>
    <p:sldId id="286" r:id="rId23"/>
    <p:sldId id="283" r:id="rId24"/>
    <p:sldId id="275" r:id="rId25"/>
    <p:sldId id="285" r:id="rId26"/>
    <p:sldId id="284" r:id="rId27"/>
    <p:sldId id="276" r:id="rId28"/>
    <p:sldId id="273" r:id="rId29"/>
    <p:sldId id="271" r:id="rId30"/>
    <p:sldId id="287" r:id="rId31"/>
    <p:sldId id="289" r:id="rId32"/>
    <p:sldId id="290"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DF4"/>
    <a:srgbClr val="D0D8E8"/>
    <a:srgbClr val="EAEAEA"/>
    <a:srgbClr val="9BBB59"/>
    <a:srgbClr val="7FC241"/>
    <a:srgbClr val="7F7F7F"/>
    <a:srgbClr val="E46C0A"/>
    <a:srgbClr val="0B30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1" d="100"/>
          <a:sy n="91" d="100"/>
        </p:scale>
        <p:origin x="-1210" y="8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2.xlsx"/></Relationships>
</file>

<file path=ppt/charts/_rels/chart33.xml.rels><?xml version="1.0" encoding="UTF-8" standalone="yes"?>
<Relationships xmlns="http://schemas.openxmlformats.org/package/2006/relationships"><Relationship Id="rId1" Type="http://schemas.openxmlformats.org/officeDocument/2006/relationships/package" Target="../embeddings/Microsoft_Excel_Worksheet33.xlsx"/></Relationships>
</file>

<file path=ppt/charts/_rels/chart34.xml.rels><?xml version="1.0" encoding="UTF-8" standalone="yes"?>
<Relationships xmlns="http://schemas.openxmlformats.org/package/2006/relationships"><Relationship Id="rId1" Type="http://schemas.openxmlformats.org/officeDocument/2006/relationships/package" Target="../embeddings/Microsoft_Excel_Worksheet34.xlsx"/></Relationships>
</file>

<file path=ppt/charts/_rels/chart35.xml.rels><?xml version="1.0" encoding="UTF-8" standalone="yes"?>
<Relationships xmlns="http://schemas.openxmlformats.org/package/2006/relationships"><Relationship Id="rId1" Type="http://schemas.openxmlformats.org/officeDocument/2006/relationships/package" Target="../embeddings/Microsoft_Excel_Worksheet35.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9042697787776529E-2"/>
          <c:y val="6.7501574505027875E-2"/>
          <c:w val="0.47240615927757662"/>
          <c:h val="0.86454890349589331"/>
        </c:manualLayout>
      </c:layout>
      <c:pieChart>
        <c:varyColors val="1"/>
        <c:ser>
          <c:idx val="0"/>
          <c:order val="0"/>
          <c:tx>
            <c:strRef>
              <c:f>Tabelle1!$B$1</c:f>
              <c:strCache>
                <c:ptCount val="1"/>
                <c:pt idx="0">
                  <c:v>Κλάδος</c:v>
                </c:pt>
              </c:strCache>
            </c:strRef>
          </c:tx>
          <c:spPr>
            <a:gradFill flip="none" rotWithShape="1">
              <a:gsLst>
                <a:gs pos="0">
                  <a:schemeClr val="accent1">
                    <a:lumMod val="75000"/>
                  </a:schemeClr>
                </a:gs>
                <a:gs pos="100000">
                  <a:schemeClr val="accent1"/>
                </a:gs>
              </a:gsLst>
              <a:lin ang="16200000" scaled="1"/>
              <a:tileRect/>
            </a:gradFill>
            <a:ln>
              <a:solidFill>
                <a:schemeClr val="bg1">
                  <a:lumMod val="95000"/>
                </a:schemeClr>
              </a:solidFill>
            </a:ln>
            <a:effectLst>
              <a:outerShdw blurRad="50800" dist="38100" dir="2700000" algn="tl" rotWithShape="0">
                <a:prstClr val="black">
                  <a:alpha val="40000"/>
                </a:prstClr>
              </a:outerShdw>
            </a:effectLst>
          </c:spPr>
          <c:dPt>
            <c:idx val="0"/>
            <c:bubble3D val="0"/>
            <c:spPr>
              <a:solidFill>
                <a:schemeClr val="bg1">
                  <a:lumMod val="65000"/>
                </a:schemeClr>
              </a:solidFill>
              <a:ln>
                <a:solidFill>
                  <a:schemeClr val="bg1">
                    <a:lumMod val="95000"/>
                  </a:schemeClr>
                </a:solidFill>
              </a:ln>
              <a:effectLst>
                <a:outerShdw blurRad="50800" dist="38100" dir="2700000" algn="tl" rotWithShape="0">
                  <a:prstClr val="black">
                    <a:alpha val="40000"/>
                  </a:prstClr>
                </a:outerShdw>
              </a:effectLst>
            </c:spPr>
          </c:dPt>
          <c:dPt>
            <c:idx val="1"/>
            <c:bubble3D val="0"/>
            <c:spPr>
              <a:solidFill>
                <a:srgbClr val="9BBB59"/>
              </a:solidFill>
              <a:ln>
                <a:solidFill>
                  <a:schemeClr val="bg1">
                    <a:lumMod val="95000"/>
                  </a:schemeClr>
                </a:solidFill>
              </a:ln>
              <a:effectLst>
                <a:outerShdw blurRad="50800" dist="38100" dir="2700000" algn="tl" rotWithShape="0">
                  <a:prstClr val="black">
                    <a:alpha val="40000"/>
                  </a:prstClr>
                </a:outerShdw>
              </a:effectLst>
            </c:spPr>
          </c:dPt>
          <c:dPt>
            <c:idx val="2"/>
            <c:bubble3D val="0"/>
            <c:spPr>
              <a:solidFill>
                <a:schemeClr val="tx2">
                  <a:lumMod val="60000"/>
                  <a:lumOff val="40000"/>
                </a:schemeClr>
              </a:solidFill>
              <a:ln>
                <a:solidFill>
                  <a:schemeClr val="bg1">
                    <a:lumMod val="95000"/>
                  </a:schemeClr>
                </a:solidFill>
              </a:ln>
              <a:effectLst>
                <a:outerShdw blurRad="50800" dist="38100" dir="2700000" algn="tl" rotWithShape="0">
                  <a:prstClr val="black">
                    <a:alpha val="40000"/>
                  </a:prstClr>
                </a:outerShdw>
              </a:effectLst>
            </c:spPr>
          </c:dPt>
          <c:dPt>
            <c:idx val="3"/>
            <c:bubble3D val="0"/>
            <c:spPr>
              <a:solidFill>
                <a:schemeClr val="accent1">
                  <a:lumMod val="75000"/>
                </a:schemeClr>
              </a:solidFill>
              <a:ln>
                <a:solidFill>
                  <a:schemeClr val="bg1">
                    <a:lumMod val="95000"/>
                  </a:schemeClr>
                </a:solidFill>
              </a:ln>
              <a:effectLst>
                <a:outerShdw blurRad="50800" dist="38100" dir="2700000" algn="tl" rotWithShape="0">
                  <a:prstClr val="black">
                    <a:alpha val="40000"/>
                  </a:prstClr>
                </a:outerShdw>
              </a:effectLst>
            </c:spPr>
          </c:dPt>
          <c:dLbls>
            <c:dLbl>
              <c:idx val="0"/>
              <c:layout>
                <c:manualLayout>
                  <c:x val="-0.17842126991372848"/>
                  <c:y val="0.14511940111054172"/>
                </c:manualLayout>
              </c:layout>
              <c:dLblPos val="bestFit"/>
              <c:showLegendKey val="0"/>
              <c:showVal val="0"/>
              <c:showCatName val="0"/>
              <c:showSerName val="0"/>
              <c:showPercent val="1"/>
              <c:showBubbleSize val="0"/>
            </c:dLbl>
            <c:dLbl>
              <c:idx val="3"/>
              <c:layout>
                <c:manualLayout>
                  <c:x val="1.0785872774146263E-2"/>
                  <c:y val="0.21362755874255948"/>
                </c:manualLayout>
              </c:layout>
              <c:dLblPos val="bestFit"/>
              <c:showLegendKey val="0"/>
              <c:showVal val="0"/>
              <c:showCatName val="0"/>
              <c:showSerName val="0"/>
              <c:showPercent val="1"/>
              <c:showBubbleSize val="0"/>
            </c:dLbl>
            <c:dLbl>
              <c:idx val="4"/>
              <c:delete val="1"/>
            </c:dLbl>
            <c:txPr>
              <a:bodyPr anchor="t" anchorCtr="1"/>
              <a:lstStyle/>
              <a:p>
                <a:pPr>
                  <a:defRPr sz="1400" b="1">
                    <a:solidFill>
                      <a:schemeClr val="bg1"/>
                    </a:solidFill>
                  </a:defRPr>
                </a:pPr>
                <a:endParaRPr lang="el-GR"/>
              </a:p>
            </c:txPr>
            <c:dLblPos val="ctr"/>
            <c:showLegendKey val="0"/>
            <c:showVal val="0"/>
            <c:showCatName val="0"/>
            <c:showSerName val="0"/>
            <c:showPercent val="1"/>
            <c:showBubbleSize val="0"/>
            <c:showLeaderLines val="1"/>
          </c:dLbls>
          <c:cat>
            <c:strRef>
              <c:f>Tabelle1!$A$2:$A$5</c:f>
              <c:strCache>
                <c:ptCount val="4"/>
                <c:pt idx="0">
                  <c:v>Υπηρεσίες</c:v>
                </c:pt>
                <c:pt idx="1">
                  <c:v>Εμπόριο</c:v>
                </c:pt>
                <c:pt idx="2">
                  <c:v>Μεταποίηση</c:v>
                </c:pt>
                <c:pt idx="3">
                  <c:v>Κατασκευές</c:v>
                </c:pt>
              </c:strCache>
            </c:strRef>
          </c:cat>
          <c:val>
            <c:numRef>
              <c:f>Tabelle1!$B$2:$B$5</c:f>
              <c:numCache>
                <c:formatCode>General</c:formatCode>
                <c:ptCount val="4"/>
                <c:pt idx="0">
                  <c:v>0.35</c:v>
                </c:pt>
                <c:pt idx="1">
                  <c:v>0.46</c:v>
                </c:pt>
                <c:pt idx="2">
                  <c:v>0.18</c:v>
                </c:pt>
                <c:pt idx="3">
                  <c:v>0.01</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48544833874011406"/>
          <c:y val="0.16081769752818753"/>
          <c:w val="0.48142326548804043"/>
          <c:h val="0.67836460494362494"/>
        </c:manualLayout>
      </c:layout>
      <c:overlay val="0"/>
      <c:txPr>
        <a:bodyPr/>
        <a:lstStyle/>
        <a:p>
          <a:pPr>
            <a:defRPr sz="1400"/>
          </a:pPr>
          <a:endParaRPr lang="el-GR"/>
        </a:p>
      </c:txPr>
    </c:legend>
    <c:plotVisOnly val="1"/>
    <c:dispBlanksAs val="zero"/>
    <c:showDLblsOverMax val="0"/>
  </c:chart>
  <c:txPr>
    <a:bodyPr/>
    <a:lstStyle/>
    <a:p>
      <a:pPr>
        <a:defRPr sz="1800"/>
      </a:pPr>
      <a:endParaRPr lang="el-GR"/>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051051051051052E-2"/>
          <c:y val="7.1428571428571425E-2"/>
          <c:w val="0.72958560923127858"/>
          <c:h val="0.77818053993250846"/>
        </c:manualLayout>
      </c:layout>
      <c:barChart>
        <c:barDir val="col"/>
        <c:grouping val="percentStacked"/>
        <c:varyColors val="0"/>
        <c:ser>
          <c:idx val="0"/>
          <c:order val="0"/>
          <c:tx>
            <c:strRef>
              <c:f>Sheet1!$B$1</c:f>
              <c:strCache>
                <c:ptCount val="1"/>
                <c:pt idx="0">
                  <c:v>Μειώθηκε</c:v>
                </c:pt>
              </c:strCache>
            </c:strRef>
          </c:tx>
          <c:spPr>
            <a:ln w="25400">
              <a:solidFill>
                <a:schemeClr val="bg1">
                  <a:lumMod val="95000"/>
                </a:schemeClr>
              </a:solidFill>
            </a:ln>
          </c:spPr>
          <c:invertIfNegative val="0"/>
          <c:dLbls>
            <c:numFmt formatCode="0%" sourceLinked="0"/>
            <c:txPr>
              <a:bodyPr/>
              <a:lstStyle/>
              <a:p>
                <a:pPr>
                  <a:defRPr sz="1400" b="1">
                    <a:solidFill>
                      <a:schemeClr val="bg1"/>
                    </a:solidFill>
                  </a:defRPr>
                </a:pPr>
                <a:endParaRPr lang="el-GR"/>
              </a:p>
            </c:txPr>
            <c:showLegendKey val="0"/>
            <c:showVal val="1"/>
            <c:showCatName val="0"/>
            <c:showSerName val="0"/>
            <c:showPercent val="0"/>
            <c:showBubbleSize val="0"/>
            <c:showLeaderLines val="0"/>
          </c:dLbls>
          <c:cat>
            <c:strRef>
              <c:f>Sheet1!$A$2:$A$5</c:f>
              <c:strCache>
                <c:ptCount val="4"/>
                <c:pt idx="0">
                  <c:v>Σύνολο</c:v>
                </c:pt>
                <c:pt idx="1">
                  <c:v>Μικρές</c:v>
                </c:pt>
                <c:pt idx="2">
                  <c:v>Μεσαίες </c:v>
                </c:pt>
                <c:pt idx="3">
                  <c:v>Μεγάλες </c:v>
                </c:pt>
              </c:strCache>
            </c:strRef>
          </c:cat>
          <c:val>
            <c:numRef>
              <c:f>Sheet1!$B$2:$B$5</c:f>
              <c:numCache>
                <c:formatCode>0.00</c:formatCode>
                <c:ptCount val="4"/>
                <c:pt idx="0">
                  <c:v>0.42843075117985679</c:v>
                </c:pt>
                <c:pt idx="1">
                  <c:v>0.47959183673469391</c:v>
                </c:pt>
                <c:pt idx="2">
                  <c:v>0.27450980392156865</c:v>
                </c:pt>
                <c:pt idx="3">
                  <c:v>0.35483870967741937</c:v>
                </c:pt>
              </c:numCache>
            </c:numRef>
          </c:val>
        </c:ser>
        <c:ser>
          <c:idx val="1"/>
          <c:order val="1"/>
          <c:tx>
            <c:strRef>
              <c:f>Sheet1!$C$1</c:f>
              <c:strCache>
                <c:ptCount val="1"/>
                <c:pt idx="0">
                  <c:v>Παρέμεινε Σταθερό</c:v>
                </c:pt>
              </c:strCache>
            </c:strRef>
          </c:tx>
          <c:spPr>
            <a:solidFill>
              <a:schemeClr val="bg1">
                <a:lumMod val="75000"/>
              </a:schemeClr>
            </a:solidFill>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c:v>
                </c:pt>
                <c:pt idx="2">
                  <c:v>Μεσαίες </c:v>
                </c:pt>
                <c:pt idx="3">
                  <c:v>Μεγάλες </c:v>
                </c:pt>
              </c:strCache>
            </c:strRef>
          </c:cat>
          <c:val>
            <c:numRef>
              <c:f>Sheet1!$C$2:$C$5</c:f>
              <c:numCache>
                <c:formatCode>0.00</c:formatCode>
                <c:ptCount val="4"/>
                <c:pt idx="0">
                  <c:v>0.37651705226988202</c:v>
                </c:pt>
                <c:pt idx="1">
                  <c:v>0.36734693877551011</c:v>
                </c:pt>
                <c:pt idx="2">
                  <c:v>0.39215686274509803</c:v>
                </c:pt>
                <c:pt idx="3">
                  <c:v>0.45161290322580649</c:v>
                </c:pt>
              </c:numCache>
            </c:numRef>
          </c:val>
        </c:ser>
        <c:ser>
          <c:idx val="2"/>
          <c:order val="2"/>
          <c:tx>
            <c:strRef>
              <c:f>Sheet1!$D$1</c:f>
              <c:strCache>
                <c:ptCount val="1"/>
                <c:pt idx="0">
                  <c:v>Αυξήθηκε</c:v>
                </c:pt>
              </c:strCache>
            </c:strRef>
          </c:tx>
          <c:spPr>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c:v>
                </c:pt>
                <c:pt idx="2">
                  <c:v>Μεσαίες </c:v>
                </c:pt>
                <c:pt idx="3">
                  <c:v>Μεγάλες </c:v>
                </c:pt>
              </c:strCache>
            </c:strRef>
          </c:cat>
          <c:val>
            <c:numRef>
              <c:f>Sheet1!$D$2:$D$5</c:f>
              <c:numCache>
                <c:formatCode>0.00</c:formatCode>
                <c:ptCount val="4"/>
                <c:pt idx="0">
                  <c:v>0.1875094938532211</c:v>
                </c:pt>
                <c:pt idx="1">
                  <c:v>0.14285714285714285</c:v>
                </c:pt>
                <c:pt idx="2">
                  <c:v>0.33333333333333337</c:v>
                </c:pt>
                <c:pt idx="3">
                  <c:v>0.19354838709677422</c:v>
                </c:pt>
              </c:numCache>
            </c:numRef>
          </c:val>
        </c:ser>
        <c:ser>
          <c:idx val="3"/>
          <c:order val="3"/>
          <c:tx>
            <c:strRef>
              <c:f>Sheet1!$E$1</c:f>
              <c:strCache>
                <c:ptCount val="1"/>
                <c:pt idx="0">
                  <c:v>Δ/Α</c:v>
                </c:pt>
              </c:strCache>
            </c:strRef>
          </c:tx>
          <c:spPr>
            <a:solidFill>
              <a:schemeClr val="accent6"/>
            </a:solidFill>
          </c:spPr>
          <c:invertIfNegative val="0"/>
          <c:dLbls>
            <c:dLbl>
              <c:idx val="2"/>
              <c:delete val="1"/>
            </c:dLbl>
            <c:dLbl>
              <c:idx val="3"/>
              <c:delete val="1"/>
            </c:dLbl>
            <c:numFmt formatCode="0%" sourceLinked="0"/>
            <c:txPr>
              <a:bodyPr/>
              <a:lstStyle/>
              <a:p>
                <a:pPr>
                  <a:defRPr sz="1400"/>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c:v>
                </c:pt>
                <c:pt idx="2">
                  <c:v>Μεσαίες </c:v>
                </c:pt>
                <c:pt idx="3">
                  <c:v>Μεγάλες </c:v>
                </c:pt>
              </c:strCache>
            </c:strRef>
          </c:cat>
          <c:val>
            <c:numRef>
              <c:f>Sheet1!$E$2:$E$5</c:f>
              <c:numCache>
                <c:formatCode>0.00</c:formatCode>
                <c:ptCount val="4"/>
                <c:pt idx="0">
                  <c:v>7.5427026970400126E-3</c:v>
                </c:pt>
                <c:pt idx="1">
                  <c:v>1.0204081632653062E-2</c:v>
                </c:pt>
                <c:pt idx="2">
                  <c:v>0</c:v>
                </c:pt>
                <c:pt idx="3">
                  <c:v>0</c:v>
                </c:pt>
              </c:numCache>
            </c:numRef>
          </c:val>
        </c:ser>
        <c:dLbls>
          <c:showLegendKey val="0"/>
          <c:showVal val="0"/>
          <c:showCatName val="0"/>
          <c:showSerName val="0"/>
          <c:showPercent val="0"/>
          <c:showBubbleSize val="0"/>
        </c:dLbls>
        <c:gapWidth val="34"/>
        <c:overlap val="100"/>
        <c:axId val="541012992"/>
        <c:axId val="556843584"/>
      </c:barChart>
      <c:catAx>
        <c:axId val="541012992"/>
        <c:scaling>
          <c:orientation val="minMax"/>
        </c:scaling>
        <c:delete val="0"/>
        <c:axPos val="b"/>
        <c:majorTickMark val="out"/>
        <c:minorTickMark val="none"/>
        <c:tickLblPos val="nextTo"/>
        <c:spPr>
          <a:ln w="41275">
            <a:solidFill>
              <a:schemeClr val="bg1">
                <a:lumMod val="75000"/>
              </a:schemeClr>
            </a:solidFill>
          </a:ln>
        </c:spPr>
        <c:txPr>
          <a:bodyPr/>
          <a:lstStyle/>
          <a:p>
            <a:pPr>
              <a:defRPr sz="1400" b="1"/>
            </a:pPr>
            <a:endParaRPr lang="el-GR"/>
          </a:p>
        </c:txPr>
        <c:crossAx val="556843584"/>
        <c:crosses val="autoZero"/>
        <c:auto val="1"/>
        <c:lblAlgn val="ctr"/>
        <c:lblOffset val="100"/>
        <c:noMultiLvlLbl val="0"/>
      </c:catAx>
      <c:valAx>
        <c:axId val="556843584"/>
        <c:scaling>
          <c:orientation val="minMax"/>
        </c:scaling>
        <c:delete val="1"/>
        <c:axPos val="l"/>
        <c:numFmt formatCode="0%" sourceLinked="1"/>
        <c:majorTickMark val="out"/>
        <c:minorTickMark val="none"/>
        <c:tickLblPos val="nextTo"/>
        <c:crossAx val="541012992"/>
        <c:crosses val="autoZero"/>
        <c:crossBetween val="between"/>
      </c:valAx>
    </c:plotArea>
    <c:legend>
      <c:legendPos val="r"/>
      <c:layout/>
      <c:overlay val="0"/>
      <c:txPr>
        <a:bodyPr/>
        <a:lstStyle/>
        <a:p>
          <a:pPr>
            <a:defRPr sz="1400"/>
          </a:pPr>
          <a:endParaRPr lang="el-GR"/>
        </a:p>
      </c:txPr>
    </c:legend>
    <c:plotVisOnly val="1"/>
    <c:dispBlanksAs val="gap"/>
    <c:showDLblsOverMax val="0"/>
  </c:chart>
  <c:txPr>
    <a:bodyPr/>
    <a:lstStyle/>
    <a:p>
      <a:pPr>
        <a:defRPr sz="1800"/>
      </a:pPr>
      <a:endParaRPr lang="el-GR"/>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051051051051052E-2"/>
          <c:y val="6.1224489795918366E-2"/>
          <c:w val="0.72104206568773499"/>
          <c:h val="0.77818053993250846"/>
        </c:manualLayout>
      </c:layout>
      <c:barChart>
        <c:barDir val="col"/>
        <c:grouping val="percentStacked"/>
        <c:varyColors val="0"/>
        <c:ser>
          <c:idx val="0"/>
          <c:order val="0"/>
          <c:tx>
            <c:strRef>
              <c:f>Sheet1!$B$1</c:f>
              <c:strCache>
                <c:ptCount val="1"/>
                <c:pt idx="0">
                  <c:v>Θα μειωθεί</c:v>
                </c:pt>
              </c:strCache>
            </c:strRef>
          </c:tx>
          <c:spPr>
            <a:ln w="25400">
              <a:solidFill>
                <a:schemeClr val="bg1">
                  <a:lumMod val="95000"/>
                </a:schemeClr>
              </a:solidFill>
            </a:ln>
          </c:spPr>
          <c:invertIfNegative val="0"/>
          <c:dLbls>
            <c:numFmt formatCode="0%" sourceLinked="0"/>
            <c:txPr>
              <a:bodyPr/>
              <a:lstStyle/>
              <a:p>
                <a:pPr>
                  <a:defRPr sz="1400" b="1">
                    <a:solidFill>
                      <a:schemeClr val="bg1"/>
                    </a:solidFill>
                  </a:defRPr>
                </a:pPr>
                <a:endParaRPr lang="el-GR"/>
              </a:p>
            </c:txPr>
            <c:showLegendKey val="0"/>
            <c:showVal val="1"/>
            <c:showCatName val="0"/>
            <c:showSerName val="0"/>
            <c:showPercent val="0"/>
            <c:showBubbleSize val="0"/>
            <c:showLeaderLines val="0"/>
          </c:dLbls>
          <c:cat>
            <c:strRef>
              <c:f>Sheet1!$A$2:$A$5</c:f>
              <c:strCache>
                <c:ptCount val="4"/>
                <c:pt idx="0">
                  <c:v>Σύνολο</c:v>
                </c:pt>
                <c:pt idx="1">
                  <c:v>Μικρές </c:v>
                </c:pt>
                <c:pt idx="2">
                  <c:v>Μεσαίες </c:v>
                </c:pt>
                <c:pt idx="3">
                  <c:v>Μεγάλες </c:v>
                </c:pt>
              </c:strCache>
            </c:strRef>
          </c:cat>
          <c:val>
            <c:numRef>
              <c:f>Sheet1!$B$2:$B$5</c:f>
              <c:numCache>
                <c:formatCode>General</c:formatCode>
                <c:ptCount val="4"/>
                <c:pt idx="0">
                  <c:v>0.27724146600807709</c:v>
                </c:pt>
                <c:pt idx="1">
                  <c:v>0.29591836734693888</c:v>
                </c:pt>
                <c:pt idx="2">
                  <c:v>0.23529411764705876</c:v>
                </c:pt>
                <c:pt idx="3">
                  <c:v>9.677419354838708E-2</c:v>
                </c:pt>
              </c:numCache>
            </c:numRef>
          </c:val>
        </c:ser>
        <c:ser>
          <c:idx val="1"/>
          <c:order val="1"/>
          <c:tx>
            <c:strRef>
              <c:f>Sheet1!$C$1</c:f>
              <c:strCache>
                <c:ptCount val="1"/>
                <c:pt idx="0">
                  <c:v>Θα παραμείνει Σταθερό</c:v>
                </c:pt>
              </c:strCache>
            </c:strRef>
          </c:tx>
          <c:spPr>
            <a:solidFill>
              <a:schemeClr val="bg1">
                <a:lumMod val="75000"/>
              </a:schemeClr>
            </a:solidFill>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 </c:v>
                </c:pt>
                <c:pt idx="2">
                  <c:v>Μεσαίες </c:v>
                </c:pt>
                <c:pt idx="3">
                  <c:v>Μεγάλες </c:v>
                </c:pt>
              </c:strCache>
            </c:strRef>
          </c:cat>
          <c:val>
            <c:numRef>
              <c:f>Sheet1!$C$2:$C$5</c:f>
              <c:numCache>
                <c:formatCode>General</c:formatCode>
                <c:ptCount val="4"/>
                <c:pt idx="0">
                  <c:v>0.41623147716499126</c:v>
                </c:pt>
                <c:pt idx="1">
                  <c:v>0.42857142857142844</c:v>
                </c:pt>
                <c:pt idx="2">
                  <c:v>0.39215686274509803</c:v>
                </c:pt>
                <c:pt idx="3">
                  <c:v>0.2580645161290322</c:v>
                </c:pt>
              </c:numCache>
            </c:numRef>
          </c:val>
        </c:ser>
        <c:ser>
          <c:idx val="2"/>
          <c:order val="2"/>
          <c:tx>
            <c:strRef>
              <c:f>Sheet1!$D$1</c:f>
              <c:strCache>
                <c:ptCount val="1"/>
                <c:pt idx="0">
                  <c:v>Θα αυξηθεί</c:v>
                </c:pt>
              </c:strCache>
            </c:strRef>
          </c:tx>
          <c:spPr>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 </c:v>
                </c:pt>
                <c:pt idx="2">
                  <c:v>Μεσαίες </c:v>
                </c:pt>
                <c:pt idx="3">
                  <c:v>Μεγάλες </c:v>
                </c:pt>
              </c:strCache>
            </c:strRef>
          </c:cat>
          <c:val>
            <c:numRef>
              <c:f>Sheet1!$D$2:$D$5</c:f>
              <c:numCache>
                <c:formatCode>General</c:formatCode>
                <c:ptCount val="4"/>
                <c:pt idx="0">
                  <c:v>0.28314991645409177</c:v>
                </c:pt>
                <c:pt idx="1">
                  <c:v>0.25510204081632665</c:v>
                </c:pt>
                <c:pt idx="2">
                  <c:v>0.35294117647058826</c:v>
                </c:pt>
                <c:pt idx="3">
                  <c:v>0.61290322580645173</c:v>
                </c:pt>
              </c:numCache>
            </c:numRef>
          </c:val>
        </c:ser>
        <c:ser>
          <c:idx val="3"/>
          <c:order val="3"/>
          <c:tx>
            <c:strRef>
              <c:f>Sheet1!$E$1</c:f>
              <c:strCache>
                <c:ptCount val="1"/>
                <c:pt idx="0">
                  <c:v>Δ/Α</c:v>
                </c:pt>
              </c:strCache>
            </c:strRef>
          </c:tx>
          <c:spPr>
            <a:solidFill>
              <a:schemeClr val="accent6"/>
            </a:solidFill>
            <a:ln w="22225">
              <a:solidFill>
                <a:schemeClr val="bg1"/>
              </a:solidFill>
            </a:ln>
          </c:spPr>
          <c:invertIfNegative val="0"/>
          <c:dLbls>
            <c:numFmt formatCode="0%" sourceLinked="0"/>
            <c:txPr>
              <a:bodyPr/>
              <a:lstStyle/>
              <a:p>
                <a:pPr>
                  <a:defRPr sz="1400" b="1"/>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 </c:v>
                </c:pt>
                <c:pt idx="2">
                  <c:v>Μεσαίες </c:v>
                </c:pt>
                <c:pt idx="3">
                  <c:v>Μεγάλες </c:v>
                </c:pt>
              </c:strCache>
            </c:strRef>
          </c:cat>
          <c:val>
            <c:numRef>
              <c:f>Sheet1!$E$2:$E$5</c:f>
              <c:numCache>
                <c:formatCode>General</c:formatCode>
                <c:ptCount val="4"/>
                <c:pt idx="0">
                  <c:v>2.3377140372839986E-2</c:v>
                </c:pt>
                <c:pt idx="1">
                  <c:v>2.0408163265306124E-2</c:v>
                </c:pt>
                <c:pt idx="2">
                  <c:v>1.9607843137254898E-2</c:v>
                </c:pt>
                <c:pt idx="3">
                  <c:v>3.2258064516129024E-2</c:v>
                </c:pt>
              </c:numCache>
            </c:numRef>
          </c:val>
        </c:ser>
        <c:dLbls>
          <c:showLegendKey val="0"/>
          <c:showVal val="0"/>
          <c:showCatName val="0"/>
          <c:showSerName val="0"/>
          <c:showPercent val="0"/>
          <c:showBubbleSize val="0"/>
        </c:dLbls>
        <c:gapWidth val="34"/>
        <c:overlap val="100"/>
        <c:axId val="542278144"/>
        <c:axId val="556849344"/>
      </c:barChart>
      <c:catAx>
        <c:axId val="542278144"/>
        <c:scaling>
          <c:orientation val="minMax"/>
        </c:scaling>
        <c:delete val="0"/>
        <c:axPos val="b"/>
        <c:majorTickMark val="out"/>
        <c:minorTickMark val="none"/>
        <c:tickLblPos val="nextTo"/>
        <c:spPr>
          <a:ln w="41275">
            <a:solidFill>
              <a:schemeClr val="bg1">
                <a:lumMod val="75000"/>
              </a:schemeClr>
            </a:solidFill>
          </a:ln>
        </c:spPr>
        <c:txPr>
          <a:bodyPr/>
          <a:lstStyle/>
          <a:p>
            <a:pPr>
              <a:defRPr sz="1400" b="1"/>
            </a:pPr>
            <a:endParaRPr lang="el-GR"/>
          </a:p>
        </c:txPr>
        <c:crossAx val="556849344"/>
        <c:crosses val="autoZero"/>
        <c:auto val="1"/>
        <c:lblAlgn val="ctr"/>
        <c:lblOffset val="100"/>
        <c:noMultiLvlLbl val="0"/>
      </c:catAx>
      <c:valAx>
        <c:axId val="556849344"/>
        <c:scaling>
          <c:orientation val="minMax"/>
        </c:scaling>
        <c:delete val="1"/>
        <c:axPos val="l"/>
        <c:numFmt formatCode="0%" sourceLinked="1"/>
        <c:majorTickMark val="out"/>
        <c:minorTickMark val="none"/>
        <c:tickLblPos val="nextTo"/>
        <c:crossAx val="542278144"/>
        <c:crosses val="autoZero"/>
        <c:crossBetween val="between"/>
      </c:valAx>
    </c:plotArea>
    <c:legend>
      <c:legendPos val="r"/>
      <c:layout/>
      <c:overlay val="0"/>
      <c:txPr>
        <a:bodyPr/>
        <a:lstStyle/>
        <a:p>
          <a:pPr>
            <a:defRPr sz="1400"/>
          </a:pPr>
          <a:endParaRPr lang="el-GR"/>
        </a:p>
      </c:txPr>
    </c:legend>
    <c:plotVisOnly val="1"/>
    <c:dispBlanksAs val="gap"/>
    <c:showDLblsOverMax val="0"/>
  </c:chart>
  <c:txPr>
    <a:bodyPr/>
    <a:lstStyle/>
    <a:p>
      <a:pPr>
        <a:defRPr sz="1800"/>
      </a:pPr>
      <a:endParaRPr lang="el-GR"/>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051051051051052E-2"/>
          <c:y val="7.1428571428571425E-2"/>
          <c:w val="0.72958560923127858"/>
          <c:h val="0.77818053993250846"/>
        </c:manualLayout>
      </c:layout>
      <c:barChart>
        <c:barDir val="col"/>
        <c:grouping val="percentStacked"/>
        <c:varyColors val="0"/>
        <c:ser>
          <c:idx val="0"/>
          <c:order val="0"/>
          <c:tx>
            <c:strRef>
              <c:f>Sheet1!$B$1</c:f>
              <c:strCache>
                <c:ptCount val="1"/>
                <c:pt idx="0">
                  <c:v>Μειώθηκε</c:v>
                </c:pt>
              </c:strCache>
            </c:strRef>
          </c:tx>
          <c:spPr>
            <a:ln w="25400">
              <a:solidFill>
                <a:schemeClr val="bg1">
                  <a:lumMod val="95000"/>
                </a:schemeClr>
              </a:solidFill>
            </a:ln>
          </c:spPr>
          <c:invertIfNegative val="0"/>
          <c:dLbls>
            <c:numFmt formatCode="0%" sourceLinked="0"/>
            <c:txPr>
              <a:bodyPr/>
              <a:lstStyle/>
              <a:p>
                <a:pPr>
                  <a:defRPr sz="1400" b="1">
                    <a:solidFill>
                      <a:schemeClr val="bg1"/>
                    </a:solidFill>
                  </a:defRPr>
                </a:pPr>
                <a:endParaRPr lang="el-GR"/>
              </a:p>
            </c:txP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 *</c:v>
                </c:pt>
              </c:strCache>
            </c:strRef>
          </c:cat>
          <c:val>
            <c:numRef>
              <c:f>Sheet1!$B$2:$B$6</c:f>
              <c:numCache>
                <c:formatCode>General</c:formatCode>
                <c:ptCount val="5"/>
                <c:pt idx="0" formatCode="0.00">
                  <c:v>0.42843075117985679</c:v>
                </c:pt>
                <c:pt idx="1">
                  <c:v>0.48887587822014067</c:v>
                </c:pt>
                <c:pt idx="2">
                  <c:v>0.35284618490108993</c:v>
                </c:pt>
                <c:pt idx="3" formatCode="0.00">
                  <c:v>0.32011168910648713</c:v>
                </c:pt>
                <c:pt idx="4" formatCode="0.00">
                  <c:v>0.36681222707423572</c:v>
                </c:pt>
              </c:numCache>
            </c:numRef>
          </c:val>
        </c:ser>
        <c:ser>
          <c:idx val="1"/>
          <c:order val="1"/>
          <c:tx>
            <c:strRef>
              <c:f>Sheet1!$C$1</c:f>
              <c:strCache>
                <c:ptCount val="1"/>
                <c:pt idx="0">
                  <c:v>Παρέμεινε Σταθερό</c:v>
                </c:pt>
              </c:strCache>
            </c:strRef>
          </c:tx>
          <c:spPr>
            <a:solidFill>
              <a:schemeClr val="bg1">
                <a:lumMod val="75000"/>
              </a:schemeClr>
            </a:solidFill>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 *</c:v>
                </c:pt>
              </c:strCache>
            </c:strRef>
          </c:cat>
          <c:val>
            <c:numRef>
              <c:f>Sheet1!$C$2:$C$6</c:f>
              <c:numCache>
                <c:formatCode>0.00</c:formatCode>
                <c:ptCount val="5"/>
                <c:pt idx="0">
                  <c:v>0.37651705226988202</c:v>
                </c:pt>
                <c:pt idx="1">
                  <c:v>0.36553473848555817</c:v>
                </c:pt>
                <c:pt idx="2">
                  <c:v>0.43964473153007666</c:v>
                </c:pt>
                <c:pt idx="3">
                  <c:v>0.38066095471236233</c:v>
                </c:pt>
                <c:pt idx="4">
                  <c:v>0.2183406113537118</c:v>
                </c:pt>
              </c:numCache>
            </c:numRef>
          </c:val>
        </c:ser>
        <c:ser>
          <c:idx val="2"/>
          <c:order val="2"/>
          <c:tx>
            <c:strRef>
              <c:f>Sheet1!$D$1</c:f>
              <c:strCache>
                <c:ptCount val="1"/>
                <c:pt idx="0">
                  <c:v>Αυξήθηκε</c:v>
                </c:pt>
              </c:strCache>
            </c:strRef>
          </c:tx>
          <c:spPr>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 *</c:v>
                </c:pt>
              </c:strCache>
            </c:strRef>
          </c:cat>
          <c:val>
            <c:numRef>
              <c:f>Sheet1!$D$2:$D$6</c:f>
              <c:numCache>
                <c:formatCode>General</c:formatCode>
                <c:ptCount val="5"/>
                <c:pt idx="0" formatCode="0.00">
                  <c:v>0.1875094938532211</c:v>
                </c:pt>
                <c:pt idx="1">
                  <c:v>0.13153786104605777</c:v>
                </c:pt>
                <c:pt idx="2">
                  <c:v>0.20750908356883321</c:v>
                </c:pt>
                <c:pt idx="3" formatCode="0.00">
                  <c:v>0.29922735618115059</c:v>
                </c:pt>
                <c:pt idx="4" formatCode="0.00">
                  <c:v>0.41484716157205237</c:v>
                </c:pt>
              </c:numCache>
            </c:numRef>
          </c:val>
        </c:ser>
        <c:ser>
          <c:idx val="3"/>
          <c:order val="3"/>
          <c:tx>
            <c:strRef>
              <c:f>Sheet1!$E$1</c:f>
              <c:strCache>
                <c:ptCount val="1"/>
                <c:pt idx="0">
                  <c:v>Δ/Α</c:v>
                </c:pt>
              </c:strCache>
            </c:strRef>
          </c:tx>
          <c:spPr>
            <a:solidFill>
              <a:schemeClr val="accent6"/>
            </a:solidFill>
          </c:spPr>
          <c:invertIfNegative val="0"/>
          <c:dLbls>
            <c:dLbl>
              <c:idx val="2"/>
              <c:delete val="1"/>
            </c:dLbl>
            <c:dLbl>
              <c:idx val="3"/>
              <c:delete val="1"/>
            </c:dLbl>
            <c:numFmt formatCode="0%" sourceLinked="0"/>
            <c:txPr>
              <a:bodyPr/>
              <a:lstStyle/>
              <a:p>
                <a:pPr>
                  <a:defRPr sz="1400"/>
                </a:pPr>
                <a:endParaRPr lang="el-GR"/>
              </a:p>
            </c:txPr>
            <c:dLblPos val="ct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 *</c:v>
                </c:pt>
              </c:strCache>
            </c:strRef>
          </c:cat>
          <c:val>
            <c:numRef>
              <c:f>Sheet1!$E$2:$E$6</c:f>
              <c:numCache>
                <c:formatCode>0.00</c:formatCode>
                <c:ptCount val="5"/>
                <c:pt idx="0">
                  <c:v>7.5427026970400126E-3</c:v>
                </c:pt>
                <c:pt idx="1">
                  <c:v>1.0204081632653062E-2</c:v>
                </c:pt>
                <c:pt idx="2">
                  <c:v>0</c:v>
                </c:pt>
                <c:pt idx="3">
                  <c:v>0</c:v>
                </c:pt>
              </c:numCache>
            </c:numRef>
          </c:val>
        </c:ser>
        <c:dLbls>
          <c:showLegendKey val="0"/>
          <c:showVal val="0"/>
          <c:showCatName val="0"/>
          <c:showSerName val="0"/>
          <c:showPercent val="0"/>
          <c:showBubbleSize val="0"/>
        </c:dLbls>
        <c:gapWidth val="34"/>
        <c:overlap val="100"/>
        <c:axId val="554619904"/>
        <c:axId val="556848768"/>
      </c:barChart>
      <c:catAx>
        <c:axId val="554619904"/>
        <c:scaling>
          <c:orientation val="minMax"/>
        </c:scaling>
        <c:delete val="0"/>
        <c:axPos val="b"/>
        <c:majorTickMark val="out"/>
        <c:minorTickMark val="none"/>
        <c:tickLblPos val="nextTo"/>
        <c:spPr>
          <a:ln w="41275">
            <a:solidFill>
              <a:schemeClr val="bg1">
                <a:lumMod val="75000"/>
              </a:schemeClr>
            </a:solidFill>
          </a:ln>
        </c:spPr>
        <c:txPr>
          <a:bodyPr/>
          <a:lstStyle/>
          <a:p>
            <a:pPr>
              <a:defRPr sz="1400" b="1"/>
            </a:pPr>
            <a:endParaRPr lang="el-GR"/>
          </a:p>
        </c:txPr>
        <c:crossAx val="556848768"/>
        <c:crosses val="autoZero"/>
        <c:auto val="1"/>
        <c:lblAlgn val="ctr"/>
        <c:lblOffset val="100"/>
        <c:noMultiLvlLbl val="0"/>
      </c:catAx>
      <c:valAx>
        <c:axId val="556848768"/>
        <c:scaling>
          <c:orientation val="minMax"/>
        </c:scaling>
        <c:delete val="1"/>
        <c:axPos val="l"/>
        <c:numFmt formatCode="0%" sourceLinked="1"/>
        <c:majorTickMark val="out"/>
        <c:minorTickMark val="none"/>
        <c:tickLblPos val="nextTo"/>
        <c:crossAx val="554619904"/>
        <c:crosses val="autoZero"/>
        <c:crossBetween val="between"/>
      </c:valAx>
    </c:plotArea>
    <c:legend>
      <c:legendPos val="r"/>
      <c:layout/>
      <c:overlay val="0"/>
      <c:txPr>
        <a:bodyPr/>
        <a:lstStyle/>
        <a:p>
          <a:pPr>
            <a:defRPr sz="1400"/>
          </a:pPr>
          <a:endParaRPr lang="el-GR"/>
        </a:p>
      </c:txPr>
    </c:legend>
    <c:plotVisOnly val="1"/>
    <c:dispBlanksAs val="gap"/>
    <c:showDLblsOverMax val="0"/>
  </c:chart>
  <c:txPr>
    <a:bodyPr/>
    <a:lstStyle/>
    <a:p>
      <a:pPr>
        <a:defRPr sz="1800"/>
      </a:pPr>
      <a:endParaRPr lang="el-GR"/>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051051051051052E-2"/>
          <c:y val="6.1224489795918366E-2"/>
          <c:w val="0.72104206568773499"/>
          <c:h val="0.77818053993250846"/>
        </c:manualLayout>
      </c:layout>
      <c:barChart>
        <c:barDir val="col"/>
        <c:grouping val="percentStacked"/>
        <c:varyColors val="0"/>
        <c:ser>
          <c:idx val="0"/>
          <c:order val="0"/>
          <c:tx>
            <c:strRef>
              <c:f>Sheet1!$B$1</c:f>
              <c:strCache>
                <c:ptCount val="1"/>
                <c:pt idx="0">
                  <c:v>Θα μειωθεί</c:v>
                </c:pt>
              </c:strCache>
            </c:strRef>
          </c:tx>
          <c:spPr>
            <a:ln w="25400">
              <a:solidFill>
                <a:schemeClr val="bg1">
                  <a:lumMod val="95000"/>
                </a:schemeClr>
              </a:solidFill>
            </a:ln>
          </c:spPr>
          <c:invertIfNegative val="0"/>
          <c:dLbls>
            <c:numFmt formatCode="0%" sourceLinked="0"/>
            <c:txPr>
              <a:bodyPr/>
              <a:lstStyle/>
              <a:p>
                <a:pPr>
                  <a:defRPr sz="1400" b="1">
                    <a:solidFill>
                      <a:schemeClr val="bg1"/>
                    </a:solidFill>
                  </a:defRPr>
                </a:pPr>
                <a:endParaRPr lang="el-GR"/>
              </a:p>
            </c:txP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 *</c:v>
                </c:pt>
              </c:strCache>
            </c:strRef>
          </c:cat>
          <c:val>
            <c:numRef>
              <c:f>Sheet1!$B$2:$B$6</c:f>
              <c:numCache>
                <c:formatCode>General</c:formatCode>
                <c:ptCount val="5"/>
                <c:pt idx="0">
                  <c:v>0.27724146600807709</c:v>
                </c:pt>
                <c:pt idx="1">
                  <c:v>0.3062060889929743</c:v>
                </c:pt>
                <c:pt idx="2">
                  <c:v>0.25312878482034717</c:v>
                </c:pt>
                <c:pt idx="3">
                  <c:v>0.28404222766217863</c:v>
                </c:pt>
                <c:pt idx="4">
                  <c:v>0.10043668122270741</c:v>
                </c:pt>
              </c:numCache>
            </c:numRef>
          </c:val>
        </c:ser>
        <c:ser>
          <c:idx val="1"/>
          <c:order val="1"/>
          <c:tx>
            <c:strRef>
              <c:f>Sheet1!$C$1</c:f>
              <c:strCache>
                <c:ptCount val="1"/>
                <c:pt idx="0">
                  <c:v>Θα παραμείνει Σταθερό</c:v>
                </c:pt>
              </c:strCache>
            </c:strRef>
          </c:tx>
          <c:spPr>
            <a:solidFill>
              <a:schemeClr val="bg1">
                <a:lumMod val="75000"/>
              </a:schemeClr>
            </a:solidFill>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 *</c:v>
                </c:pt>
              </c:strCache>
            </c:strRef>
          </c:cat>
          <c:val>
            <c:numRef>
              <c:f>Sheet1!$C$2:$C$6</c:f>
              <c:numCache>
                <c:formatCode>General</c:formatCode>
                <c:ptCount val="5"/>
                <c:pt idx="0">
                  <c:v>0.41623147716499126</c:v>
                </c:pt>
                <c:pt idx="1">
                  <c:v>0.4609679937548789</c:v>
                </c:pt>
                <c:pt idx="2">
                  <c:v>0.42309245054501421</c:v>
                </c:pt>
                <c:pt idx="3">
                  <c:v>0.24120257037943696</c:v>
                </c:pt>
                <c:pt idx="4">
                  <c:v>0.34061135371179035</c:v>
                </c:pt>
              </c:numCache>
            </c:numRef>
          </c:val>
        </c:ser>
        <c:ser>
          <c:idx val="2"/>
          <c:order val="2"/>
          <c:tx>
            <c:strRef>
              <c:f>Sheet1!$D$1</c:f>
              <c:strCache>
                <c:ptCount val="1"/>
                <c:pt idx="0">
                  <c:v>Θα αυξηθεί</c:v>
                </c:pt>
              </c:strCache>
            </c:strRef>
          </c:tx>
          <c:spPr>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 *</c:v>
                </c:pt>
              </c:strCache>
            </c:strRef>
          </c:cat>
          <c:val>
            <c:numRef>
              <c:f>Sheet1!$D$2:$D$6</c:f>
              <c:numCache>
                <c:formatCode>General</c:formatCode>
                <c:ptCount val="5"/>
                <c:pt idx="0">
                  <c:v>0.28314991645409177</c:v>
                </c:pt>
                <c:pt idx="1">
                  <c:v>0.20472287275565965</c:v>
                </c:pt>
                <c:pt idx="2">
                  <c:v>0.32377876463463862</c:v>
                </c:pt>
                <c:pt idx="3">
                  <c:v>0.45781058751529979</c:v>
                </c:pt>
                <c:pt idx="4">
                  <c:v>0.47161572052401751</c:v>
                </c:pt>
              </c:numCache>
            </c:numRef>
          </c:val>
        </c:ser>
        <c:ser>
          <c:idx val="3"/>
          <c:order val="3"/>
          <c:tx>
            <c:strRef>
              <c:f>Sheet1!$E$1</c:f>
              <c:strCache>
                <c:ptCount val="1"/>
                <c:pt idx="0">
                  <c:v>Δ/Α</c:v>
                </c:pt>
              </c:strCache>
            </c:strRef>
          </c:tx>
          <c:spPr>
            <a:solidFill>
              <a:schemeClr val="accent6"/>
            </a:solidFill>
            <a:ln w="22225">
              <a:solidFill>
                <a:schemeClr val="bg1"/>
              </a:solidFill>
            </a:ln>
          </c:spPr>
          <c:invertIfNegative val="0"/>
          <c:dLbls>
            <c:numFmt formatCode="0%" sourceLinked="0"/>
            <c:txPr>
              <a:bodyPr/>
              <a:lstStyle/>
              <a:p>
                <a:pPr>
                  <a:defRPr sz="1400" b="1"/>
                </a:pPr>
                <a:endParaRPr lang="el-GR"/>
              </a:p>
            </c:txPr>
            <c:dLblPos val="ct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 *</c:v>
                </c:pt>
              </c:strCache>
            </c:strRef>
          </c:cat>
          <c:val>
            <c:numRef>
              <c:f>Sheet1!$E$2:$E$6</c:f>
              <c:numCache>
                <c:formatCode>General</c:formatCode>
                <c:ptCount val="5"/>
                <c:pt idx="0">
                  <c:v>2.3377140372839986E-2</c:v>
                </c:pt>
                <c:pt idx="1">
                  <c:v>2.8103044496487123E-2</c:v>
                </c:pt>
                <c:pt idx="3">
                  <c:v>1.6944614443084451E-2</c:v>
                </c:pt>
                <c:pt idx="4">
                  <c:v>8.7336244541484698E-2</c:v>
                </c:pt>
              </c:numCache>
            </c:numRef>
          </c:val>
        </c:ser>
        <c:dLbls>
          <c:showLegendKey val="0"/>
          <c:showVal val="0"/>
          <c:showCatName val="0"/>
          <c:showSerName val="0"/>
          <c:showPercent val="0"/>
          <c:showBubbleSize val="0"/>
        </c:dLbls>
        <c:gapWidth val="34"/>
        <c:overlap val="100"/>
        <c:axId val="555349504"/>
        <c:axId val="541238976"/>
      </c:barChart>
      <c:catAx>
        <c:axId val="555349504"/>
        <c:scaling>
          <c:orientation val="minMax"/>
        </c:scaling>
        <c:delete val="0"/>
        <c:axPos val="b"/>
        <c:majorTickMark val="out"/>
        <c:minorTickMark val="none"/>
        <c:tickLblPos val="nextTo"/>
        <c:spPr>
          <a:ln w="41275">
            <a:solidFill>
              <a:schemeClr val="bg1">
                <a:lumMod val="75000"/>
              </a:schemeClr>
            </a:solidFill>
          </a:ln>
        </c:spPr>
        <c:txPr>
          <a:bodyPr/>
          <a:lstStyle/>
          <a:p>
            <a:pPr>
              <a:defRPr sz="1400" b="1"/>
            </a:pPr>
            <a:endParaRPr lang="el-GR"/>
          </a:p>
        </c:txPr>
        <c:crossAx val="541238976"/>
        <c:crosses val="autoZero"/>
        <c:auto val="1"/>
        <c:lblAlgn val="ctr"/>
        <c:lblOffset val="100"/>
        <c:noMultiLvlLbl val="0"/>
      </c:catAx>
      <c:valAx>
        <c:axId val="541238976"/>
        <c:scaling>
          <c:orientation val="minMax"/>
        </c:scaling>
        <c:delete val="1"/>
        <c:axPos val="l"/>
        <c:numFmt formatCode="0%" sourceLinked="1"/>
        <c:majorTickMark val="out"/>
        <c:minorTickMark val="none"/>
        <c:tickLblPos val="nextTo"/>
        <c:crossAx val="555349504"/>
        <c:crosses val="autoZero"/>
        <c:crossBetween val="between"/>
      </c:valAx>
    </c:plotArea>
    <c:legend>
      <c:legendPos val="r"/>
      <c:layout/>
      <c:overlay val="0"/>
      <c:txPr>
        <a:bodyPr/>
        <a:lstStyle/>
        <a:p>
          <a:pPr>
            <a:defRPr sz="1400"/>
          </a:pPr>
          <a:endParaRPr lang="el-GR"/>
        </a:p>
      </c:txPr>
    </c:legend>
    <c:plotVisOnly val="1"/>
    <c:dispBlanksAs val="gap"/>
    <c:showDLblsOverMax val="0"/>
  </c:chart>
  <c:txPr>
    <a:bodyPr/>
    <a:lstStyle/>
    <a:p>
      <a:pPr>
        <a:defRPr sz="1800"/>
      </a:pPr>
      <a:endParaRPr lang="el-GR"/>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9042697787776529E-2"/>
          <c:y val="6.7501574505027875E-2"/>
          <c:w val="0.47240615927757662"/>
          <c:h val="0.86454890349589331"/>
        </c:manualLayout>
      </c:layout>
      <c:pieChart>
        <c:varyColors val="1"/>
        <c:ser>
          <c:idx val="0"/>
          <c:order val="0"/>
          <c:tx>
            <c:strRef>
              <c:f>Tabelle1!$B$1</c:f>
              <c:strCache>
                <c:ptCount val="1"/>
                <c:pt idx="0">
                  <c:v>Σύνολο</c:v>
                </c:pt>
              </c:strCache>
            </c:strRef>
          </c:tx>
          <c:spPr>
            <a:gradFill flip="none" rotWithShape="1">
              <a:gsLst>
                <a:gs pos="0">
                  <a:schemeClr val="accent1">
                    <a:lumMod val="75000"/>
                  </a:schemeClr>
                </a:gs>
                <a:gs pos="100000">
                  <a:schemeClr val="accent1"/>
                </a:gs>
              </a:gsLst>
              <a:lin ang="16200000" scaled="1"/>
              <a:tileRect/>
            </a:gradFill>
            <a:ln>
              <a:solidFill>
                <a:schemeClr val="bg1">
                  <a:lumMod val="95000"/>
                </a:schemeClr>
              </a:solidFill>
            </a:ln>
            <a:effectLst>
              <a:outerShdw blurRad="50800" dist="38100" dir="2700000" algn="tl" rotWithShape="0">
                <a:prstClr val="black">
                  <a:alpha val="40000"/>
                </a:prstClr>
              </a:outerShdw>
            </a:effectLst>
          </c:spPr>
          <c:dPt>
            <c:idx val="0"/>
            <c:bubble3D val="0"/>
            <c:explosion val="14"/>
            <c:spPr>
              <a:solidFill>
                <a:schemeClr val="accent3">
                  <a:lumMod val="75000"/>
                </a:schemeClr>
              </a:solidFill>
              <a:ln>
                <a:solidFill>
                  <a:schemeClr val="bg1">
                    <a:lumMod val="95000"/>
                  </a:schemeClr>
                </a:solidFill>
              </a:ln>
              <a:effectLst>
                <a:outerShdw blurRad="50800" dist="38100" dir="2700000" algn="tl" rotWithShape="0">
                  <a:prstClr val="black">
                    <a:alpha val="40000"/>
                  </a:prstClr>
                </a:outerShdw>
              </a:effectLst>
            </c:spPr>
          </c:dPt>
          <c:dPt>
            <c:idx val="1"/>
            <c:bubble3D val="0"/>
            <c:spPr>
              <a:solidFill>
                <a:schemeClr val="bg1">
                  <a:lumMod val="65000"/>
                </a:schemeClr>
              </a:solidFill>
              <a:ln>
                <a:solidFill>
                  <a:schemeClr val="bg1">
                    <a:lumMod val="95000"/>
                  </a:schemeClr>
                </a:solidFill>
              </a:ln>
              <a:effectLst>
                <a:outerShdw blurRad="50800" dist="38100" dir="2700000" algn="tl" rotWithShape="0">
                  <a:prstClr val="black">
                    <a:alpha val="40000"/>
                  </a:prstClr>
                </a:outerShdw>
              </a:effectLst>
            </c:spPr>
          </c:dPt>
          <c:dPt>
            <c:idx val="2"/>
            <c:bubble3D val="0"/>
            <c:spPr>
              <a:solidFill>
                <a:schemeClr val="accent1"/>
              </a:solidFill>
              <a:ln>
                <a:solidFill>
                  <a:schemeClr val="bg1">
                    <a:lumMod val="95000"/>
                  </a:schemeClr>
                </a:solidFill>
              </a:ln>
              <a:effectLst>
                <a:outerShdw blurRad="50800" dist="38100" dir="2700000" algn="tl" rotWithShape="0">
                  <a:prstClr val="black">
                    <a:alpha val="40000"/>
                  </a:prstClr>
                </a:outerShdw>
              </a:effectLst>
            </c:spPr>
          </c:dPt>
          <c:dPt>
            <c:idx val="3"/>
            <c:bubble3D val="0"/>
            <c:spPr>
              <a:solidFill>
                <a:schemeClr val="accent6"/>
              </a:solidFill>
              <a:ln>
                <a:solidFill>
                  <a:schemeClr val="bg1">
                    <a:lumMod val="95000"/>
                  </a:schemeClr>
                </a:solidFill>
              </a:ln>
              <a:effectLst>
                <a:outerShdw blurRad="50800" dist="38100" dir="2700000" algn="tl" rotWithShape="0">
                  <a:prstClr val="black">
                    <a:alpha val="40000"/>
                  </a:prstClr>
                </a:outerShdw>
              </a:effectLst>
            </c:spPr>
          </c:dPt>
          <c:dLbls>
            <c:dLbl>
              <c:idx val="0"/>
              <c:layout>
                <c:manualLayout>
                  <c:x val="-7.3059514499776115E-2"/>
                  <c:y val="0.15782361693369845"/>
                </c:manualLayout>
              </c:layout>
              <c:dLblPos val="bestFit"/>
              <c:showLegendKey val="0"/>
              <c:showVal val="1"/>
              <c:showCatName val="0"/>
              <c:showSerName val="0"/>
              <c:showPercent val="0"/>
              <c:showBubbleSize val="0"/>
            </c:dLbl>
            <c:dLbl>
              <c:idx val="1"/>
              <c:layout>
                <c:manualLayout>
                  <c:x val="-9.8206844597771709E-2"/>
                  <c:y val="-0.22703124899731303"/>
                </c:manualLayout>
              </c:layout>
              <c:dLblPos val="bestFit"/>
              <c:showLegendKey val="0"/>
              <c:showVal val="1"/>
              <c:showCatName val="0"/>
              <c:showSerName val="0"/>
              <c:showPercent val="0"/>
              <c:showBubbleSize val="0"/>
            </c:dLbl>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1"/>
          </c:dLbls>
          <c:cat>
            <c:strRef>
              <c:f>Tabelle1!$A$2:$A$5</c:f>
              <c:strCache>
                <c:ptCount val="4"/>
                <c:pt idx="0">
                  <c:v>Θα αυξηθεί</c:v>
                </c:pt>
                <c:pt idx="1">
                  <c:v>Θα παραμείνει Σταθερός</c:v>
                </c:pt>
                <c:pt idx="2">
                  <c:v>Θα μειωθεί</c:v>
                </c:pt>
                <c:pt idx="3">
                  <c:v>Δ/Α</c:v>
                </c:pt>
              </c:strCache>
            </c:strRef>
          </c:cat>
          <c:val>
            <c:numRef>
              <c:f>Tabelle1!$B$2:$B$5</c:f>
              <c:numCache>
                <c:formatCode>General</c:formatCode>
                <c:ptCount val="4"/>
                <c:pt idx="0">
                  <c:v>0.2</c:v>
                </c:pt>
                <c:pt idx="1">
                  <c:v>0.49</c:v>
                </c:pt>
                <c:pt idx="2">
                  <c:v>0.26</c:v>
                </c:pt>
                <c:pt idx="3">
                  <c:v>0.05</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48544833874011406"/>
          <c:y val="0.16081769752818753"/>
          <c:w val="0.51455166125988594"/>
          <c:h val="0.67836460494362494"/>
        </c:manualLayout>
      </c:layout>
      <c:overlay val="0"/>
      <c:txPr>
        <a:bodyPr/>
        <a:lstStyle/>
        <a:p>
          <a:pPr>
            <a:defRPr sz="1400"/>
          </a:pPr>
          <a:endParaRPr lang="el-GR"/>
        </a:p>
      </c:txPr>
    </c:legend>
    <c:plotVisOnly val="1"/>
    <c:dispBlanksAs val="zero"/>
    <c:showDLblsOverMax val="0"/>
  </c:chart>
  <c:txPr>
    <a:bodyPr/>
    <a:lstStyle/>
    <a:p>
      <a:pPr>
        <a:defRPr sz="1800"/>
      </a:pPr>
      <a:endParaRPr lang="el-GR"/>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9042697787776529E-2"/>
          <c:y val="6.7501574505027875E-2"/>
          <c:w val="0.47240615927757662"/>
          <c:h val="0.86454890349589331"/>
        </c:manualLayout>
      </c:layout>
      <c:pieChart>
        <c:varyColors val="1"/>
        <c:ser>
          <c:idx val="0"/>
          <c:order val="0"/>
          <c:tx>
            <c:strRef>
              <c:f>Tabelle1!$B$1</c:f>
              <c:strCache>
                <c:ptCount val="1"/>
                <c:pt idx="0">
                  <c:v>Σύνολο</c:v>
                </c:pt>
              </c:strCache>
            </c:strRef>
          </c:tx>
          <c:spPr>
            <a:gradFill flip="none" rotWithShape="1">
              <a:gsLst>
                <a:gs pos="0">
                  <a:schemeClr val="accent1">
                    <a:lumMod val="75000"/>
                  </a:schemeClr>
                </a:gs>
                <a:gs pos="100000">
                  <a:schemeClr val="accent1"/>
                </a:gs>
              </a:gsLst>
              <a:lin ang="16200000" scaled="1"/>
              <a:tileRect/>
            </a:gradFill>
            <a:ln>
              <a:solidFill>
                <a:schemeClr val="bg1">
                  <a:lumMod val="95000"/>
                </a:schemeClr>
              </a:solidFill>
            </a:ln>
            <a:effectLst>
              <a:outerShdw blurRad="50800" dist="38100" dir="2700000" algn="tl" rotWithShape="0">
                <a:prstClr val="black">
                  <a:alpha val="40000"/>
                </a:prstClr>
              </a:outerShdw>
            </a:effectLst>
          </c:spPr>
          <c:dPt>
            <c:idx val="0"/>
            <c:bubble3D val="0"/>
            <c:explosion val="14"/>
            <c:spPr>
              <a:solidFill>
                <a:schemeClr val="accent3">
                  <a:lumMod val="75000"/>
                </a:schemeClr>
              </a:solidFill>
              <a:ln>
                <a:solidFill>
                  <a:schemeClr val="bg1">
                    <a:lumMod val="95000"/>
                  </a:schemeClr>
                </a:solidFill>
              </a:ln>
              <a:effectLst>
                <a:outerShdw blurRad="50800" dist="38100" dir="2700000" algn="tl" rotWithShape="0">
                  <a:prstClr val="black">
                    <a:alpha val="40000"/>
                  </a:prstClr>
                </a:outerShdw>
              </a:effectLst>
            </c:spPr>
          </c:dPt>
          <c:dPt>
            <c:idx val="1"/>
            <c:bubble3D val="0"/>
            <c:spPr>
              <a:solidFill>
                <a:schemeClr val="bg1">
                  <a:lumMod val="65000"/>
                </a:schemeClr>
              </a:solidFill>
              <a:ln>
                <a:solidFill>
                  <a:schemeClr val="bg1">
                    <a:lumMod val="95000"/>
                  </a:schemeClr>
                </a:solidFill>
              </a:ln>
              <a:effectLst>
                <a:outerShdw blurRad="50800" dist="38100" dir="2700000" algn="tl" rotWithShape="0">
                  <a:prstClr val="black">
                    <a:alpha val="40000"/>
                  </a:prstClr>
                </a:outerShdw>
              </a:effectLst>
            </c:spPr>
          </c:dPt>
          <c:dPt>
            <c:idx val="2"/>
            <c:bubble3D val="0"/>
            <c:spPr>
              <a:solidFill>
                <a:schemeClr val="accent1"/>
              </a:solidFill>
              <a:ln>
                <a:solidFill>
                  <a:schemeClr val="bg1">
                    <a:lumMod val="95000"/>
                  </a:schemeClr>
                </a:solidFill>
              </a:ln>
              <a:effectLst>
                <a:outerShdw blurRad="50800" dist="38100" dir="2700000" algn="tl" rotWithShape="0">
                  <a:prstClr val="black">
                    <a:alpha val="40000"/>
                  </a:prstClr>
                </a:outerShdw>
              </a:effectLst>
            </c:spPr>
          </c:dPt>
          <c:dPt>
            <c:idx val="3"/>
            <c:bubble3D val="0"/>
            <c:spPr>
              <a:solidFill>
                <a:schemeClr val="accent6"/>
              </a:solidFill>
              <a:ln>
                <a:solidFill>
                  <a:schemeClr val="bg1">
                    <a:lumMod val="95000"/>
                  </a:schemeClr>
                </a:solidFill>
              </a:ln>
              <a:effectLst>
                <a:outerShdw blurRad="50800" dist="38100" dir="2700000" algn="tl" rotWithShape="0">
                  <a:prstClr val="black">
                    <a:alpha val="40000"/>
                  </a:prstClr>
                </a:outerShdw>
              </a:effectLst>
            </c:spPr>
          </c:dPt>
          <c:dLbls>
            <c:dLbl>
              <c:idx val="0"/>
              <c:layout>
                <c:manualLayout>
                  <c:x val="-7.3059514499776115E-2"/>
                  <c:y val="0.15782361693369845"/>
                </c:manualLayout>
              </c:layout>
              <c:dLblPos val="bestFit"/>
              <c:showLegendKey val="0"/>
              <c:showVal val="1"/>
              <c:showCatName val="0"/>
              <c:showSerName val="0"/>
              <c:showPercent val="0"/>
              <c:showBubbleSize val="0"/>
            </c:dLbl>
            <c:dLbl>
              <c:idx val="1"/>
              <c:layout>
                <c:manualLayout>
                  <c:x val="-0.12355073955032048"/>
                  <c:y val="-0.27942307568900066"/>
                </c:manualLayout>
              </c:layout>
              <c:dLblPos val="bestFit"/>
              <c:showLegendKey val="0"/>
              <c:showVal val="1"/>
              <c:showCatName val="0"/>
              <c:showSerName val="0"/>
              <c:showPercent val="0"/>
              <c:showBubbleSize val="0"/>
            </c:dLbl>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1"/>
          </c:dLbls>
          <c:cat>
            <c:strRef>
              <c:f>Tabelle1!$A$2:$A$5</c:f>
              <c:strCache>
                <c:ptCount val="4"/>
                <c:pt idx="0">
                  <c:v>Αυξήθηκε  </c:v>
                </c:pt>
                <c:pt idx="1">
                  <c:v>Παρέμεινε Σταθερός</c:v>
                </c:pt>
                <c:pt idx="2">
                  <c:v>Μειώθηκε</c:v>
                </c:pt>
                <c:pt idx="3">
                  <c:v>Δ/Α</c:v>
                </c:pt>
              </c:strCache>
            </c:strRef>
          </c:cat>
          <c:val>
            <c:numRef>
              <c:f>Tabelle1!$B$2:$B$5</c:f>
              <c:numCache>
                <c:formatCode>General</c:formatCode>
                <c:ptCount val="4"/>
                <c:pt idx="0">
                  <c:v>0.15</c:v>
                </c:pt>
                <c:pt idx="1">
                  <c:v>0.53</c:v>
                </c:pt>
                <c:pt idx="2">
                  <c:v>0.28000000000000003</c:v>
                </c:pt>
                <c:pt idx="3">
                  <c:v>0.04</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48544833874011406"/>
          <c:y val="0.16081769752818753"/>
          <c:w val="0.48142326548804043"/>
          <c:h val="0.67836460494362494"/>
        </c:manualLayout>
      </c:layout>
      <c:overlay val="0"/>
      <c:txPr>
        <a:bodyPr/>
        <a:lstStyle/>
        <a:p>
          <a:pPr>
            <a:defRPr sz="1400"/>
          </a:pPr>
          <a:endParaRPr lang="el-GR"/>
        </a:p>
      </c:txPr>
    </c:legend>
    <c:plotVisOnly val="1"/>
    <c:dispBlanksAs val="zero"/>
    <c:showDLblsOverMax val="0"/>
  </c:chart>
  <c:txPr>
    <a:bodyPr/>
    <a:lstStyle/>
    <a:p>
      <a:pPr>
        <a:defRPr sz="1800"/>
      </a:pPr>
      <a:endParaRPr lang="el-GR"/>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051051051051052E-2"/>
          <c:y val="7.1428571428571425E-2"/>
          <c:w val="0.72958560923127858"/>
          <c:h val="0.77818053993250846"/>
        </c:manualLayout>
      </c:layout>
      <c:barChart>
        <c:barDir val="col"/>
        <c:grouping val="percentStacked"/>
        <c:varyColors val="0"/>
        <c:ser>
          <c:idx val="0"/>
          <c:order val="0"/>
          <c:tx>
            <c:strRef>
              <c:f>Sheet1!$B$1</c:f>
              <c:strCache>
                <c:ptCount val="1"/>
                <c:pt idx="0">
                  <c:v>Μειώθηκε</c:v>
                </c:pt>
              </c:strCache>
            </c:strRef>
          </c:tx>
          <c:spPr>
            <a:ln w="25400">
              <a:solidFill>
                <a:schemeClr val="bg1">
                  <a:lumMod val="95000"/>
                </a:schemeClr>
              </a:solidFill>
            </a:ln>
          </c:spPr>
          <c:invertIfNegative val="0"/>
          <c:dLbls>
            <c:numFmt formatCode="0%" sourceLinked="0"/>
            <c:txPr>
              <a:bodyPr/>
              <a:lstStyle/>
              <a:p>
                <a:pPr>
                  <a:defRPr sz="1400" b="1">
                    <a:solidFill>
                      <a:schemeClr val="bg1"/>
                    </a:solidFill>
                  </a:defRPr>
                </a:pPr>
                <a:endParaRPr lang="el-GR"/>
              </a:p>
            </c:txP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Sheet1!$B$2:$B$5</c:f>
              <c:numCache>
                <c:formatCode>General</c:formatCode>
                <c:ptCount val="4"/>
                <c:pt idx="0">
                  <c:v>0.28224374453285012</c:v>
                </c:pt>
                <c:pt idx="1">
                  <c:v>0.27559436048654634</c:v>
                </c:pt>
                <c:pt idx="2">
                  <c:v>0.1278345760627258</c:v>
                </c:pt>
                <c:pt idx="3">
                  <c:v>0.35229029085288743</c:v>
                </c:pt>
              </c:numCache>
            </c:numRef>
          </c:val>
        </c:ser>
        <c:ser>
          <c:idx val="1"/>
          <c:order val="1"/>
          <c:tx>
            <c:strRef>
              <c:f>Sheet1!$C$1</c:f>
              <c:strCache>
                <c:ptCount val="1"/>
                <c:pt idx="0">
                  <c:v>Παρέμεινε Σταθερό</c:v>
                </c:pt>
              </c:strCache>
            </c:strRef>
          </c:tx>
          <c:spPr>
            <a:solidFill>
              <a:schemeClr val="bg1">
                <a:lumMod val="75000"/>
              </a:schemeClr>
            </a:solidFill>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Sheet1!$C$2:$C$5</c:f>
              <c:numCache>
                <c:formatCode>General</c:formatCode>
                <c:ptCount val="4"/>
                <c:pt idx="0">
                  <c:v>0.53400239899849666</c:v>
                </c:pt>
                <c:pt idx="1">
                  <c:v>0.51392984396117447</c:v>
                </c:pt>
                <c:pt idx="2">
                  <c:v>0.77288800061495888</c:v>
                </c:pt>
                <c:pt idx="3">
                  <c:v>0.468947590276802</c:v>
                </c:pt>
              </c:numCache>
            </c:numRef>
          </c:val>
        </c:ser>
        <c:ser>
          <c:idx val="2"/>
          <c:order val="2"/>
          <c:tx>
            <c:strRef>
              <c:f>Sheet1!$D$1</c:f>
              <c:strCache>
                <c:ptCount val="1"/>
                <c:pt idx="0">
                  <c:v>Αυξήθηκε</c:v>
                </c:pt>
              </c:strCache>
            </c:strRef>
          </c:tx>
          <c:spPr>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Sheet1!$D$2:$D$5</c:f>
              <c:numCache>
                <c:formatCode>General</c:formatCode>
                <c:ptCount val="4"/>
                <c:pt idx="0">
                  <c:v>0.14604034298345323</c:v>
                </c:pt>
                <c:pt idx="1">
                  <c:v>0.15518644796658071</c:v>
                </c:pt>
                <c:pt idx="2">
                  <c:v>9.9277423322315303E-2</c:v>
                </c:pt>
                <c:pt idx="3">
                  <c:v>0.17876211887031054</c:v>
                </c:pt>
              </c:numCache>
            </c:numRef>
          </c:val>
        </c:ser>
        <c:ser>
          <c:idx val="3"/>
          <c:order val="3"/>
          <c:tx>
            <c:strRef>
              <c:f>Sheet1!$E$1</c:f>
              <c:strCache>
                <c:ptCount val="1"/>
                <c:pt idx="0">
                  <c:v>Δ/Α</c:v>
                </c:pt>
              </c:strCache>
            </c:strRef>
          </c:tx>
          <c:spPr>
            <a:solidFill>
              <a:schemeClr val="accent6"/>
            </a:solidFill>
            <a:ln w="22225">
              <a:solidFill>
                <a:schemeClr val="bg1"/>
              </a:solidFill>
            </a:ln>
          </c:spPr>
          <c:invertIfNegative val="0"/>
          <c:dLbls>
            <c:numFmt formatCode="0%" sourceLinked="0"/>
            <c:txPr>
              <a:bodyPr/>
              <a:lstStyle/>
              <a:p>
                <a:pPr>
                  <a:defRPr sz="1400" b="1"/>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Sheet1!$E$2:$E$5</c:f>
              <c:numCache>
                <c:formatCode>General</c:formatCode>
                <c:ptCount val="4"/>
                <c:pt idx="0">
                  <c:v>3.7713513485200072E-2</c:v>
                </c:pt>
                <c:pt idx="1">
                  <c:v>5.5289347585698499E-2</c:v>
                </c:pt>
              </c:numCache>
            </c:numRef>
          </c:val>
        </c:ser>
        <c:dLbls>
          <c:showLegendKey val="0"/>
          <c:showVal val="0"/>
          <c:showCatName val="0"/>
          <c:showSerName val="0"/>
          <c:showPercent val="0"/>
          <c:showBubbleSize val="0"/>
        </c:dLbls>
        <c:gapWidth val="34"/>
        <c:overlap val="100"/>
        <c:axId val="598644736"/>
        <c:axId val="598156992"/>
      </c:barChart>
      <c:catAx>
        <c:axId val="598644736"/>
        <c:scaling>
          <c:orientation val="minMax"/>
        </c:scaling>
        <c:delete val="0"/>
        <c:axPos val="b"/>
        <c:majorTickMark val="out"/>
        <c:minorTickMark val="none"/>
        <c:tickLblPos val="nextTo"/>
        <c:spPr>
          <a:ln w="41275">
            <a:solidFill>
              <a:schemeClr val="bg1">
                <a:lumMod val="75000"/>
              </a:schemeClr>
            </a:solidFill>
          </a:ln>
        </c:spPr>
        <c:txPr>
          <a:bodyPr/>
          <a:lstStyle/>
          <a:p>
            <a:pPr>
              <a:defRPr sz="1400" b="1"/>
            </a:pPr>
            <a:endParaRPr lang="el-GR"/>
          </a:p>
        </c:txPr>
        <c:crossAx val="598156992"/>
        <c:crosses val="autoZero"/>
        <c:auto val="1"/>
        <c:lblAlgn val="ctr"/>
        <c:lblOffset val="100"/>
        <c:noMultiLvlLbl val="0"/>
      </c:catAx>
      <c:valAx>
        <c:axId val="598156992"/>
        <c:scaling>
          <c:orientation val="minMax"/>
        </c:scaling>
        <c:delete val="1"/>
        <c:axPos val="l"/>
        <c:numFmt formatCode="0%" sourceLinked="1"/>
        <c:majorTickMark val="out"/>
        <c:minorTickMark val="none"/>
        <c:tickLblPos val="nextTo"/>
        <c:crossAx val="598644736"/>
        <c:crosses val="autoZero"/>
        <c:crossBetween val="between"/>
      </c:valAx>
    </c:plotArea>
    <c:legend>
      <c:legendPos val="r"/>
      <c:layout/>
      <c:overlay val="0"/>
      <c:txPr>
        <a:bodyPr/>
        <a:lstStyle/>
        <a:p>
          <a:pPr>
            <a:defRPr sz="1400"/>
          </a:pPr>
          <a:endParaRPr lang="el-GR"/>
        </a:p>
      </c:txPr>
    </c:legend>
    <c:plotVisOnly val="1"/>
    <c:dispBlanksAs val="gap"/>
    <c:showDLblsOverMax val="0"/>
  </c:chart>
  <c:txPr>
    <a:bodyPr/>
    <a:lstStyle/>
    <a:p>
      <a:pPr>
        <a:defRPr sz="1800"/>
      </a:pPr>
      <a:endParaRPr lang="el-GR"/>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051051051051052E-2"/>
          <c:y val="6.1224489795918366E-2"/>
          <c:w val="0.72104206568773499"/>
          <c:h val="0.77818053993250846"/>
        </c:manualLayout>
      </c:layout>
      <c:barChart>
        <c:barDir val="col"/>
        <c:grouping val="percentStacked"/>
        <c:varyColors val="0"/>
        <c:ser>
          <c:idx val="0"/>
          <c:order val="0"/>
          <c:tx>
            <c:strRef>
              <c:f>Sheet1!$B$1</c:f>
              <c:strCache>
                <c:ptCount val="1"/>
                <c:pt idx="0">
                  <c:v>Θα μειωθεί</c:v>
                </c:pt>
              </c:strCache>
            </c:strRef>
          </c:tx>
          <c:spPr>
            <a:ln w="25400">
              <a:solidFill>
                <a:schemeClr val="bg1">
                  <a:lumMod val="95000"/>
                </a:schemeClr>
              </a:solidFill>
            </a:ln>
          </c:spPr>
          <c:invertIfNegative val="0"/>
          <c:dLbls>
            <c:numFmt formatCode="0%" sourceLinked="0"/>
            <c:txPr>
              <a:bodyPr/>
              <a:lstStyle/>
              <a:p>
                <a:pPr>
                  <a:defRPr sz="1400" b="1">
                    <a:solidFill>
                      <a:schemeClr val="bg1"/>
                    </a:solidFill>
                  </a:defRPr>
                </a:pPr>
                <a:endParaRPr lang="el-GR"/>
              </a:p>
            </c:txP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Sheet1!$B$2:$B$5</c:f>
              <c:numCache>
                <c:formatCode>General</c:formatCode>
                <c:ptCount val="4"/>
                <c:pt idx="0">
                  <c:v>0.25588618899708254</c:v>
                </c:pt>
                <c:pt idx="1">
                  <c:v>0.26095804152844343</c:v>
                </c:pt>
                <c:pt idx="2">
                  <c:v>0.19086786071181486</c:v>
                </c:pt>
                <c:pt idx="3">
                  <c:v>0.23545735562737113</c:v>
                </c:pt>
              </c:numCache>
            </c:numRef>
          </c:val>
        </c:ser>
        <c:ser>
          <c:idx val="1"/>
          <c:order val="1"/>
          <c:tx>
            <c:strRef>
              <c:f>Sheet1!$C$1</c:f>
              <c:strCache>
                <c:ptCount val="1"/>
                <c:pt idx="0">
                  <c:v>Θα παραμείνει Σταθερό</c:v>
                </c:pt>
              </c:strCache>
            </c:strRef>
          </c:tx>
          <c:spPr>
            <a:solidFill>
              <a:schemeClr val="bg1">
                <a:lumMod val="75000"/>
              </a:schemeClr>
            </a:solidFill>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Sheet1!$C$2:$C$5</c:f>
              <c:numCache>
                <c:formatCode>General</c:formatCode>
                <c:ptCount val="4"/>
                <c:pt idx="0">
                  <c:v>0.48946902515805618</c:v>
                </c:pt>
                <c:pt idx="1">
                  <c:v>0.46316347217102816</c:v>
                </c:pt>
                <c:pt idx="2">
                  <c:v>0.57237297255746022</c:v>
                </c:pt>
                <c:pt idx="3">
                  <c:v>0.53519741464100046</c:v>
                </c:pt>
              </c:numCache>
            </c:numRef>
          </c:val>
        </c:ser>
        <c:ser>
          <c:idx val="2"/>
          <c:order val="2"/>
          <c:tx>
            <c:strRef>
              <c:f>Sheet1!$D$1</c:f>
              <c:strCache>
                <c:ptCount val="1"/>
                <c:pt idx="0">
                  <c:v>Θα αυξηθεί</c:v>
                </c:pt>
              </c:strCache>
            </c:strRef>
          </c:tx>
          <c:spPr>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Sheet1!$D$2:$D$5</c:f>
              <c:numCache>
                <c:formatCode>General</c:formatCode>
                <c:ptCount val="4"/>
                <c:pt idx="0">
                  <c:v>0.20444914699365688</c:v>
                </c:pt>
                <c:pt idx="1">
                  <c:v>0.23164700823196963</c:v>
                </c:pt>
                <c:pt idx="2">
                  <c:v>0.20524252440618032</c:v>
                </c:pt>
                <c:pt idx="3">
                  <c:v>0.12385836728958832</c:v>
                </c:pt>
              </c:numCache>
            </c:numRef>
          </c:val>
        </c:ser>
        <c:ser>
          <c:idx val="3"/>
          <c:order val="3"/>
          <c:tx>
            <c:strRef>
              <c:f>Sheet1!$E$1</c:f>
              <c:strCache>
                <c:ptCount val="1"/>
                <c:pt idx="0">
                  <c:v>Δ/Α</c:v>
                </c:pt>
              </c:strCache>
            </c:strRef>
          </c:tx>
          <c:spPr>
            <a:solidFill>
              <a:schemeClr val="accent6"/>
            </a:solidFill>
            <a:ln w="22225">
              <a:solidFill>
                <a:schemeClr val="bg1"/>
              </a:solidFill>
            </a:ln>
          </c:spPr>
          <c:invertIfNegative val="0"/>
          <c:dLbls>
            <c:numFmt formatCode="0%" sourceLinked="0"/>
            <c:txPr>
              <a:bodyPr/>
              <a:lstStyle/>
              <a:p>
                <a:pPr>
                  <a:defRPr sz="1400" b="1"/>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Sheet1!$E$2:$E$5</c:f>
              <c:numCache>
                <c:formatCode>General</c:formatCode>
                <c:ptCount val="4"/>
                <c:pt idx="0">
                  <c:v>5.0195638851204483E-2</c:v>
                </c:pt>
                <c:pt idx="1">
                  <c:v>4.4231478068558795E-2</c:v>
                </c:pt>
                <c:pt idx="2">
                  <c:v>3.1516642324544542E-2</c:v>
                </c:pt>
                <c:pt idx="3">
                  <c:v>0.1054868624420402</c:v>
                </c:pt>
              </c:numCache>
            </c:numRef>
          </c:val>
        </c:ser>
        <c:dLbls>
          <c:showLegendKey val="0"/>
          <c:showVal val="0"/>
          <c:showCatName val="0"/>
          <c:showSerName val="0"/>
          <c:showPercent val="0"/>
          <c:showBubbleSize val="0"/>
        </c:dLbls>
        <c:gapWidth val="34"/>
        <c:overlap val="100"/>
        <c:axId val="559708672"/>
        <c:axId val="541241856"/>
      </c:barChart>
      <c:catAx>
        <c:axId val="559708672"/>
        <c:scaling>
          <c:orientation val="minMax"/>
        </c:scaling>
        <c:delete val="0"/>
        <c:axPos val="b"/>
        <c:majorTickMark val="out"/>
        <c:minorTickMark val="none"/>
        <c:tickLblPos val="nextTo"/>
        <c:spPr>
          <a:ln w="41275">
            <a:solidFill>
              <a:schemeClr val="bg1">
                <a:lumMod val="75000"/>
              </a:schemeClr>
            </a:solidFill>
          </a:ln>
        </c:spPr>
        <c:txPr>
          <a:bodyPr/>
          <a:lstStyle/>
          <a:p>
            <a:pPr>
              <a:defRPr sz="1400" b="1"/>
            </a:pPr>
            <a:endParaRPr lang="el-GR"/>
          </a:p>
        </c:txPr>
        <c:crossAx val="541241856"/>
        <c:crosses val="autoZero"/>
        <c:auto val="1"/>
        <c:lblAlgn val="ctr"/>
        <c:lblOffset val="100"/>
        <c:noMultiLvlLbl val="0"/>
      </c:catAx>
      <c:valAx>
        <c:axId val="541241856"/>
        <c:scaling>
          <c:orientation val="minMax"/>
        </c:scaling>
        <c:delete val="1"/>
        <c:axPos val="l"/>
        <c:numFmt formatCode="0%" sourceLinked="1"/>
        <c:majorTickMark val="out"/>
        <c:minorTickMark val="none"/>
        <c:tickLblPos val="nextTo"/>
        <c:crossAx val="559708672"/>
        <c:crosses val="autoZero"/>
        <c:crossBetween val="between"/>
      </c:valAx>
    </c:plotArea>
    <c:legend>
      <c:legendPos val="r"/>
      <c:layout/>
      <c:overlay val="0"/>
      <c:txPr>
        <a:bodyPr/>
        <a:lstStyle/>
        <a:p>
          <a:pPr>
            <a:defRPr sz="1400"/>
          </a:pPr>
          <a:endParaRPr lang="el-GR"/>
        </a:p>
      </c:txPr>
    </c:legend>
    <c:plotVisOnly val="1"/>
    <c:dispBlanksAs val="gap"/>
    <c:showDLblsOverMax val="0"/>
  </c:chart>
  <c:txPr>
    <a:bodyPr/>
    <a:lstStyle/>
    <a:p>
      <a:pPr>
        <a:defRPr sz="1800"/>
      </a:pPr>
      <a:endParaRPr lang="el-GR"/>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051051051051052E-2"/>
          <c:y val="7.1428571428571425E-2"/>
          <c:w val="0.72958560923127858"/>
          <c:h val="0.77818053993250846"/>
        </c:manualLayout>
      </c:layout>
      <c:barChart>
        <c:barDir val="col"/>
        <c:grouping val="percentStacked"/>
        <c:varyColors val="0"/>
        <c:ser>
          <c:idx val="0"/>
          <c:order val="0"/>
          <c:tx>
            <c:strRef>
              <c:f>Sheet1!$B$1</c:f>
              <c:strCache>
                <c:ptCount val="1"/>
                <c:pt idx="0">
                  <c:v>Μειώθηκε</c:v>
                </c:pt>
              </c:strCache>
            </c:strRef>
          </c:tx>
          <c:spPr>
            <a:ln w="25400">
              <a:solidFill>
                <a:schemeClr val="bg1">
                  <a:lumMod val="95000"/>
                </a:schemeClr>
              </a:solidFill>
            </a:ln>
          </c:spPr>
          <c:invertIfNegative val="0"/>
          <c:dLbls>
            <c:numFmt formatCode="0%" sourceLinked="0"/>
            <c:txPr>
              <a:bodyPr/>
              <a:lstStyle/>
              <a:p>
                <a:pPr>
                  <a:defRPr sz="1400" b="1">
                    <a:solidFill>
                      <a:schemeClr val="bg1"/>
                    </a:solidFill>
                  </a:defRPr>
                </a:pPr>
                <a:endParaRPr lang="el-GR"/>
              </a:p>
            </c:txPr>
            <c:showLegendKey val="0"/>
            <c:showVal val="1"/>
            <c:showCatName val="0"/>
            <c:showSerName val="0"/>
            <c:showPercent val="0"/>
            <c:showBubbleSize val="0"/>
            <c:showLeaderLines val="0"/>
          </c:dLbls>
          <c:cat>
            <c:strRef>
              <c:f>Sheet1!$A$2:$A$5</c:f>
              <c:strCache>
                <c:ptCount val="4"/>
                <c:pt idx="0">
                  <c:v>Σύνολο</c:v>
                </c:pt>
                <c:pt idx="1">
                  <c:v>Μικρές</c:v>
                </c:pt>
                <c:pt idx="2">
                  <c:v>Μεσαίες </c:v>
                </c:pt>
                <c:pt idx="3">
                  <c:v>Μεγάλες </c:v>
                </c:pt>
              </c:strCache>
            </c:strRef>
          </c:cat>
          <c:val>
            <c:numRef>
              <c:f>Sheet1!$B$2:$B$5</c:f>
              <c:numCache>
                <c:formatCode>General</c:formatCode>
                <c:ptCount val="4"/>
                <c:pt idx="0">
                  <c:v>0.28224374453285012</c:v>
                </c:pt>
                <c:pt idx="1">
                  <c:v>0.28571428571428581</c:v>
                </c:pt>
                <c:pt idx="2">
                  <c:v>0.25490196078431371</c:v>
                </c:pt>
                <c:pt idx="3">
                  <c:v>0.25806451612903225</c:v>
                </c:pt>
              </c:numCache>
            </c:numRef>
          </c:val>
        </c:ser>
        <c:ser>
          <c:idx val="1"/>
          <c:order val="1"/>
          <c:tx>
            <c:strRef>
              <c:f>Sheet1!$C$1</c:f>
              <c:strCache>
                <c:ptCount val="1"/>
                <c:pt idx="0">
                  <c:v>Παρέμεινε Σταθερό</c:v>
                </c:pt>
              </c:strCache>
            </c:strRef>
          </c:tx>
          <c:spPr>
            <a:solidFill>
              <a:schemeClr val="bg1">
                <a:lumMod val="75000"/>
              </a:schemeClr>
            </a:solidFill>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c:v>
                </c:pt>
                <c:pt idx="2">
                  <c:v>Μεσαίες </c:v>
                </c:pt>
                <c:pt idx="3">
                  <c:v>Μεγάλες </c:v>
                </c:pt>
              </c:strCache>
            </c:strRef>
          </c:cat>
          <c:val>
            <c:numRef>
              <c:f>Sheet1!$C$2:$C$5</c:f>
              <c:numCache>
                <c:formatCode>General</c:formatCode>
                <c:ptCount val="4"/>
                <c:pt idx="0">
                  <c:v>0.53400239899849655</c:v>
                </c:pt>
                <c:pt idx="1">
                  <c:v>0.56122448979591821</c:v>
                </c:pt>
                <c:pt idx="2">
                  <c:v>0.45098039215686275</c:v>
                </c:pt>
                <c:pt idx="3">
                  <c:v>0.5161290322580645</c:v>
                </c:pt>
              </c:numCache>
            </c:numRef>
          </c:val>
        </c:ser>
        <c:ser>
          <c:idx val="2"/>
          <c:order val="2"/>
          <c:tx>
            <c:strRef>
              <c:f>Sheet1!$D$1</c:f>
              <c:strCache>
                <c:ptCount val="1"/>
                <c:pt idx="0">
                  <c:v>Αυξήθηκε</c:v>
                </c:pt>
              </c:strCache>
            </c:strRef>
          </c:tx>
          <c:spPr>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c:v>
                </c:pt>
                <c:pt idx="2">
                  <c:v>Μεσαίες </c:v>
                </c:pt>
                <c:pt idx="3">
                  <c:v>Μεγάλες </c:v>
                </c:pt>
              </c:strCache>
            </c:strRef>
          </c:cat>
          <c:val>
            <c:numRef>
              <c:f>Sheet1!$D$2:$D$5</c:f>
              <c:numCache>
                <c:formatCode>General</c:formatCode>
                <c:ptCount val="4"/>
                <c:pt idx="0">
                  <c:v>0.14604034298345323</c:v>
                </c:pt>
                <c:pt idx="1">
                  <c:v>0.10204081632653063</c:v>
                </c:pt>
                <c:pt idx="2">
                  <c:v>0.29411764705882354</c:v>
                </c:pt>
                <c:pt idx="3">
                  <c:v>0.22580645161290325</c:v>
                </c:pt>
              </c:numCache>
            </c:numRef>
          </c:val>
        </c:ser>
        <c:ser>
          <c:idx val="3"/>
          <c:order val="3"/>
          <c:tx>
            <c:strRef>
              <c:f>Sheet1!$E$1</c:f>
              <c:strCache>
                <c:ptCount val="1"/>
                <c:pt idx="0">
                  <c:v>Δ/Α</c:v>
                </c:pt>
              </c:strCache>
            </c:strRef>
          </c:tx>
          <c:spPr>
            <a:solidFill>
              <a:schemeClr val="accent6"/>
            </a:solidFill>
            <a:ln w="22225">
              <a:solidFill>
                <a:schemeClr val="bg1"/>
              </a:solidFill>
            </a:ln>
          </c:spPr>
          <c:invertIfNegative val="0"/>
          <c:dLbls>
            <c:numFmt formatCode="0%" sourceLinked="0"/>
            <c:txPr>
              <a:bodyPr/>
              <a:lstStyle/>
              <a:p>
                <a:pPr>
                  <a:defRPr sz="1400" b="1"/>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c:v>
                </c:pt>
                <c:pt idx="2">
                  <c:v>Μεσαίες </c:v>
                </c:pt>
                <c:pt idx="3">
                  <c:v>Μεγάλες </c:v>
                </c:pt>
              </c:strCache>
            </c:strRef>
          </c:cat>
          <c:val>
            <c:numRef>
              <c:f>Sheet1!$E$2:$E$5</c:f>
              <c:numCache>
                <c:formatCode>General</c:formatCode>
                <c:ptCount val="4"/>
                <c:pt idx="0">
                  <c:v>3.7713513485200072E-2</c:v>
                </c:pt>
                <c:pt idx="1">
                  <c:v>5.1020408163265321E-2</c:v>
                </c:pt>
              </c:numCache>
            </c:numRef>
          </c:val>
        </c:ser>
        <c:dLbls>
          <c:showLegendKey val="0"/>
          <c:showVal val="0"/>
          <c:showCatName val="0"/>
          <c:showSerName val="0"/>
          <c:showPercent val="0"/>
          <c:showBubbleSize val="0"/>
        </c:dLbls>
        <c:gapWidth val="34"/>
        <c:overlap val="100"/>
        <c:axId val="598519296"/>
        <c:axId val="598160448"/>
      </c:barChart>
      <c:catAx>
        <c:axId val="598519296"/>
        <c:scaling>
          <c:orientation val="minMax"/>
        </c:scaling>
        <c:delete val="0"/>
        <c:axPos val="b"/>
        <c:majorTickMark val="out"/>
        <c:minorTickMark val="none"/>
        <c:tickLblPos val="nextTo"/>
        <c:spPr>
          <a:ln w="41275">
            <a:solidFill>
              <a:schemeClr val="bg1">
                <a:lumMod val="75000"/>
              </a:schemeClr>
            </a:solidFill>
          </a:ln>
        </c:spPr>
        <c:txPr>
          <a:bodyPr/>
          <a:lstStyle/>
          <a:p>
            <a:pPr>
              <a:defRPr sz="1400" b="1"/>
            </a:pPr>
            <a:endParaRPr lang="el-GR"/>
          </a:p>
        </c:txPr>
        <c:crossAx val="598160448"/>
        <c:crosses val="autoZero"/>
        <c:auto val="1"/>
        <c:lblAlgn val="ctr"/>
        <c:lblOffset val="100"/>
        <c:noMultiLvlLbl val="0"/>
      </c:catAx>
      <c:valAx>
        <c:axId val="598160448"/>
        <c:scaling>
          <c:orientation val="minMax"/>
        </c:scaling>
        <c:delete val="1"/>
        <c:axPos val="l"/>
        <c:numFmt formatCode="0%" sourceLinked="1"/>
        <c:majorTickMark val="out"/>
        <c:minorTickMark val="none"/>
        <c:tickLblPos val="nextTo"/>
        <c:crossAx val="598519296"/>
        <c:crosses val="autoZero"/>
        <c:crossBetween val="between"/>
      </c:valAx>
    </c:plotArea>
    <c:legend>
      <c:legendPos val="r"/>
      <c:layout/>
      <c:overlay val="0"/>
      <c:txPr>
        <a:bodyPr/>
        <a:lstStyle/>
        <a:p>
          <a:pPr>
            <a:defRPr sz="1400"/>
          </a:pPr>
          <a:endParaRPr lang="el-GR"/>
        </a:p>
      </c:txPr>
    </c:legend>
    <c:plotVisOnly val="1"/>
    <c:dispBlanksAs val="gap"/>
    <c:showDLblsOverMax val="0"/>
  </c:chart>
  <c:txPr>
    <a:bodyPr/>
    <a:lstStyle/>
    <a:p>
      <a:pPr>
        <a:defRPr sz="1800"/>
      </a:pPr>
      <a:endParaRPr lang="el-GR"/>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051051051051052E-2"/>
          <c:y val="6.1224489795918366E-2"/>
          <c:w val="0.72104206568773499"/>
          <c:h val="0.77818053993250846"/>
        </c:manualLayout>
      </c:layout>
      <c:barChart>
        <c:barDir val="col"/>
        <c:grouping val="percentStacked"/>
        <c:varyColors val="0"/>
        <c:ser>
          <c:idx val="0"/>
          <c:order val="0"/>
          <c:tx>
            <c:strRef>
              <c:f>Sheet1!$B$1</c:f>
              <c:strCache>
                <c:ptCount val="1"/>
                <c:pt idx="0">
                  <c:v>Θα μειωθεί</c:v>
                </c:pt>
              </c:strCache>
            </c:strRef>
          </c:tx>
          <c:spPr>
            <a:ln w="25400">
              <a:solidFill>
                <a:schemeClr val="bg1">
                  <a:lumMod val="95000"/>
                </a:schemeClr>
              </a:solidFill>
            </a:ln>
          </c:spPr>
          <c:invertIfNegative val="0"/>
          <c:dLbls>
            <c:numFmt formatCode="0%" sourceLinked="0"/>
            <c:txPr>
              <a:bodyPr/>
              <a:lstStyle/>
              <a:p>
                <a:pPr>
                  <a:defRPr sz="1400" b="1">
                    <a:solidFill>
                      <a:schemeClr val="bg1"/>
                    </a:solidFill>
                  </a:defRPr>
                </a:pPr>
                <a:endParaRPr lang="el-GR"/>
              </a:p>
            </c:txPr>
            <c:showLegendKey val="0"/>
            <c:showVal val="1"/>
            <c:showCatName val="0"/>
            <c:showSerName val="0"/>
            <c:showPercent val="0"/>
            <c:showBubbleSize val="0"/>
            <c:showLeaderLines val="0"/>
          </c:dLbls>
          <c:cat>
            <c:strRef>
              <c:f>Sheet1!$A$2:$A$5</c:f>
              <c:strCache>
                <c:ptCount val="4"/>
                <c:pt idx="0">
                  <c:v>Σύνολο</c:v>
                </c:pt>
                <c:pt idx="1">
                  <c:v>Μικρές </c:v>
                </c:pt>
                <c:pt idx="2">
                  <c:v>Μεσαίες </c:v>
                </c:pt>
                <c:pt idx="3">
                  <c:v>Μεγάλες </c:v>
                </c:pt>
              </c:strCache>
            </c:strRef>
          </c:cat>
          <c:val>
            <c:numRef>
              <c:f>Sheet1!$B$2:$B$5</c:f>
              <c:numCache>
                <c:formatCode>General</c:formatCode>
                <c:ptCount val="4"/>
                <c:pt idx="0">
                  <c:v>0.25588618899708249</c:v>
                </c:pt>
                <c:pt idx="1">
                  <c:v>0.27551020408163279</c:v>
                </c:pt>
                <c:pt idx="2">
                  <c:v>0.19607843137254902</c:v>
                </c:pt>
                <c:pt idx="3">
                  <c:v>0.12903225806451607</c:v>
                </c:pt>
              </c:numCache>
            </c:numRef>
          </c:val>
        </c:ser>
        <c:ser>
          <c:idx val="1"/>
          <c:order val="1"/>
          <c:tx>
            <c:strRef>
              <c:f>Sheet1!$C$1</c:f>
              <c:strCache>
                <c:ptCount val="1"/>
                <c:pt idx="0">
                  <c:v>Θα παραμείνει Σταθερό</c:v>
                </c:pt>
              </c:strCache>
            </c:strRef>
          </c:tx>
          <c:spPr>
            <a:solidFill>
              <a:schemeClr val="bg1">
                <a:lumMod val="75000"/>
              </a:schemeClr>
            </a:solidFill>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 </c:v>
                </c:pt>
                <c:pt idx="2">
                  <c:v>Μεσαίες </c:v>
                </c:pt>
                <c:pt idx="3">
                  <c:v>Μεγάλες </c:v>
                </c:pt>
              </c:strCache>
            </c:strRef>
          </c:cat>
          <c:val>
            <c:numRef>
              <c:f>Sheet1!$C$2:$C$5</c:f>
              <c:numCache>
                <c:formatCode>General</c:formatCode>
                <c:ptCount val="4"/>
                <c:pt idx="0">
                  <c:v>0.48946902515805618</c:v>
                </c:pt>
                <c:pt idx="1">
                  <c:v>0.4795918367346938</c:v>
                </c:pt>
                <c:pt idx="2">
                  <c:v>0.49019607843137253</c:v>
                </c:pt>
                <c:pt idx="3">
                  <c:v>0.70967741935483875</c:v>
                </c:pt>
              </c:numCache>
            </c:numRef>
          </c:val>
        </c:ser>
        <c:ser>
          <c:idx val="2"/>
          <c:order val="2"/>
          <c:tx>
            <c:strRef>
              <c:f>Sheet1!$D$1</c:f>
              <c:strCache>
                <c:ptCount val="1"/>
                <c:pt idx="0">
                  <c:v>Θα αυξηθεί</c:v>
                </c:pt>
              </c:strCache>
            </c:strRef>
          </c:tx>
          <c:spPr>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 </c:v>
                </c:pt>
                <c:pt idx="2">
                  <c:v>Μεσαίες </c:v>
                </c:pt>
                <c:pt idx="3">
                  <c:v>Μεγάλες </c:v>
                </c:pt>
              </c:strCache>
            </c:strRef>
          </c:cat>
          <c:val>
            <c:numRef>
              <c:f>Sheet1!$D$2:$D$5</c:f>
              <c:numCache>
                <c:formatCode>General</c:formatCode>
                <c:ptCount val="4"/>
                <c:pt idx="0">
                  <c:v>0.20444914699365682</c:v>
                </c:pt>
                <c:pt idx="1">
                  <c:v>0.18367346938775519</c:v>
                </c:pt>
                <c:pt idx="2">
                  <c:v>0.29411764705882354</c:v>
                </c:pt>
                <c:pt idx="3">
                  <c:v>0.12903225806451607</c:v>
                </c:pt>
              </c:numCache>
            </c:numRef>
          </c:val>
        </c:ser>
        <c:ser>
          <c:idx val="3"/>
          <c:order val="3"/>
          <c:tx>
            <c:strRef>
              <c:f>Sheet1!$E$1</c:f>
              <c:strCache>
                <c:ptCount val="1"/>
                <c:pt idx="0">
                  <c:v>Δ/Α</c:v>
                </c:pt>
              </c:strCache>
            </c:strRef>
          </c:tx>
          <c:spPr>
            <a:solidFill>
              <a:schemeClr val="accent6"/>
            </a:solidFill>
            <a:ln w="22225">
              <a:solidFill>
                <a:schemeClr val="bg1"/>
              </a:solidFill>
            </a:ln>
          </c:spPr>
          <c:invertIfNegative val="0"/>
          <c:dLbls>
            <c:numFmt formatCode="0%" sourceLinked="0"/>
            <c:txPr>
              <a:bodyPr/>
              <a:lstStyle/>
              <a:p>
                <a:pPr>
                  <a:defRPr sz="1400" b="1"/>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 </c:v>
                </c:pt>
                <c:pt idx="2">
                  <c:v>Μεσαίες </c:v>
                </c:pt>
                <c:pt idx="3">
                  <c:v>Μεγάλες </c:v>
                </c:pt>
              </c:strCache>
            </c:strRef>
          </c:cat>
          <c:val>
            <c:numRef>
              <c:f>Sheet1!$E$2:$E$5</c:f>
              <c:numCache>
                <c:formatCode>General</c:formatCode>
                <c:ptCount val="4"/>
                <c:pt idx="0">
                  <c:v>5.0195638851204469E-2</c:v>
                </c:pt>
                <c:pt idx="1">
                  <c:v>6.122448979591838E-2</c:v>
                </c:pt>
                <c:pt idx="2">
                  <c:v>1.9607843137254898E-2</c:v>
                </c:pt>
                <c:pt idx="3">
                  <c:v>3.2258064516129017E-2</c:v>
                </c:pt>
              </c:numCache>
            </c:numRef>
          </c:val>
        </c:ser>
        <c:dLbls>
          <c:showLegendKey val="0"/>
          <c:showVal val="0"/>
          <c:showCatName val="0"/>
          <c:showSerName val="0"/>
          <c:showPercent val="0"/>
          <c:showBubbleSize val="0"/>
        </c:dLbls>
        <c:gapWidth val="34"/>
        <c:overlap val="100"/>
        <c:axId val="600068096"/>
        <c:axId val="598159872"/>
      </c:barChart>
      <c:catAx>
        <c:axId val="600068096"/>
        <c:scaling>
          <c:orientation val="minMax"/>
        </c:scaling>
        <c:delete val="0"/>
        <c:axPos val="b"/>
        <c:majorTickMark val="out"/>
        <c:minorTickMark val="none"/>
        <c:tickLblPos val="nextTo"/>
        <c:spPr>
          <a:ln w="41275">
            <a:solidFill>
              <a:schemeClr val="bg1">
                <a:lumMod val="75000"/>
              </a:schemeClr>
            </a:solidFill>
          </a:ln>
        </c:spPr>
        <c:txPr>
          <a:bodyPr/>
          <a:lstStyle/>
          <a:p>
            <a:pPr>
              <a:defRPr sz="1400" b="1"/>
            </a:pPr>
            <a:endParaRPr lang="el-GR"/>
          </a:p>
        </c:txPr>
        <c:crossAx val="598159872"/>
        <c:crosses val="autoZero"/>
        <c:auto val="1"/>
        <c:lblAlgn val="ctr"/>
        <c:lblOffset val="100"/>
        <c:noMultiLvlLbl val="0"/>
      </c:catAx>
      <c:valAx>
        <c:axId val="598159872"/>
        <c:scaling>
          <c:orientation val="minMax"/>
        </c:scaling>
        <c:delete val="1"/>
        <c:axPos val="l"/>
        <c:numFmt formatCode="0%" sourceLinked="1"/>
        <c:majorTickMark val="out"/>
        <c:minorTickMark val="none"/>
        <c:tickLblPos val="nextTo"/>
        <c:crossAx val="600068096"/>
        <c:crosses val="autoZero"/>
        <c:crossBetween val="between"/>
      </c:valAx>
    </c:plotArea>
    <c:legend>
      <c:legendPos val="r"/>
      <c:layout/>
      <c:overlay val="0"/>
      <c:txPr>
        <a:bodyPr/>
        <a:lstStyle/>
        <a:p>
          <a:pPr>
            <a:defRPr sz="1400"/>
          </a:pPr>
          <a:endParaRPr lang="el-GR"/>
        </a:p>
      </c:txPr>
    </c:legend>
    <c:plotVisOnly val="1"/>
    <c:dispBlanksAs val="gap"/>
    <c:showDLblsOverMax val="0"/>
  </c:chart>
  <c:txPr>
    <a:bodyPr/>
    <a:lstStyle/>
    <a:p>
      <a:pPr>
        <a:defRPr sz="1800"/>
      </a:pPr>
      <a:endParaRPr lang="el-G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3223982110381175E-2"/>
          <c:y val="5.0037632274465331E-2"/>
          <c:w val="0.44342060089819246"/>
          <c:h val="0.87619165049380332"/>
        </c:manualLayout>
      </c:layout>
      <c:pieChart>
        <c:varyColors val="1"/>
        <c:ser>
          <c:idx val="0"/>
          <c:order val="0"/>
          <c:tx>
            <c:strRef>
              <c:f>Tabelle1!$B$1</c:f>
              <c:strCache>
                <c:ptCount val="1"/>
                <c:pt idx="0">
                  <c:v>Κλάδος</c:v>
                </c:pt>
              </c:strCache>
            </c:strRef>
          </c:tx>
          <c:spPr>
            <a:gradFill flip="none" rotWithShape="1">
              <a:gsLst>
                <a:gs pos="0">
                  <a:schemeClr val="accent1">
                    <a:lumMod val="75000"/>
                  </a:schemeClr>
                </a:gs>
                <a:gs pos="100000">
                  <a:schemeClr val="accent1"/>
                </a:gs>
              </a:gsLst>
              <a:lin ang="16200000" scaled="1"/>
              <a:tileRect/>
            </a:gradFill>
            <a:ln>
              <a:solidFill>
                <a:schemeClr val="bg1">
                  <a:lumMod val="95000"/>
                </a:schemeClr>
              </a:solidFill>
            </a:ln>
            <a:effectLst>
              <a:outerShdw blurRad="50800" dist="38100" dir="2700000" algn="tl" rotWithShape="0">
                <a:prstClr val="black">
                  <a:alpha val="40000"/>
                </a:prstClr>
              </a:outerShdw>
            </a:effectLst>
          </c:spPr>
          <c:dPt>
            <c:idx val="0"/>
            <c:bubble3D val="0"/>
            <c:spPr>
              <a:solidFill>
                <a:srgbClr val="FFC000"/>
              </a:solidFill>
              <a:ln>
                <a:solidFill>
                  <a:schemeClr val="bg1">
                    <a:lumMod val="95000"/>
                  </a:schemeClr>
                </a:solidFill>
              </a:ln>
              <a:effectLst>
                <a:outerShdw blurRad="50800" dist="38100" dir="2700000" algn="tl" rotWithShape="0">
                  <a:prstClr val="black">
                    <a:alpha val="40000"/>
                  </a:prstClr>
                </a:outerShdw>
              </a:effectLst>
            </c:spPr>
          </c:dPt>
          <c:dPt>
            <c:idx val="1"/>
            <c:bubble3D val="0"/>
            <c:spPr>
              <a:solidFill>
                <a:srgbClr val="9BBB59"/>
              </a:solidFill>
              <a:ln>
                <a:solidFill>
                  <a:schemeClr val="bg1">
                    <a:lumMod val="95000"/>
                  </a:schemeClr>
                </a:solidFill>
              </a:ln>
              <a:effectLst>
                <a:outerShdw blurRad="50800" dist="38100" dir="2700000" algn="tl" rotWithShape="0">
                  <a:prstClr val="black">
                    <a:alpha val="40000"/>
                  </a:prstClr>
                </a:outerShdw>
              </a:effectLst>
            </c:spPr>
          </c:dPt>
          <c:dPt>
            <c:idx val="2"/>
            <c:bubble3D val="0"/>
            <c:spPr>
              <a:solidFill>
                <a:schemeClr val="tx2">
                  <a:lumMod val="60000"/>
                  <a:lumOff val="40000"/>
                </a:schemeClr>
              </a:solidFill>
              <a:ln>
                <a:solidFill>
                  <a:schemeClr val="bg1">
                    <a:lumMod val="95000"/>
                  </a:schemeClr>
                </a:solidFill>
              </a:ln>
              <a:effectLst>
                <a:outerShdw blurRad="50800" dist="38100" dir="2700000" algn="tl" rotWithShape="0">
                  <a:prstClr val="black">
                    <a:alpha val="40000"/>
                  </a:prstClr>
                </a:outerShdw>
              </a:effectLst>
            </c:spPr>
          </c:dPt>
          <c:dPt>
            <c:idx val="3"/>
            <c:bubble3D val="0"/>
            <c:spPr>
              <a:solidFill>
                <a:schemeClr val="bg1">
                  <a:lumMod val="75000"/>
                </a:schemeClr>
              </a:solidFill>
              <a:ln>
                <a:solidFill>
                  <a:schemeClr val="bg1">
                    <a:lumMod val="95000"/>
                  </a:schemeClr>
                </a:solidFill>
              </a:ln>
              <a:effectLst>
                <a:outerShdw blurRad="50800" dist="38100" dir="2700000" algn="tl" rotWithShape="0">
                  <a:prstClr val="black">
                    <a:alpha val="40000"/>
                  </a:prstClr>
                </a:outerShdw>
              </a:effectLst>
            </c:spPr>
          </c:dPt>
          <c:dLbls>
            <c:dLbl>
              <c:idx val="0"/>
              <c:layout>
                <c:manualLayout>
                  <c:x val="-0.12601835356122185"/>
                  <c:y val="-0.23940589593690612"/>
                </c:manualLayout>
              </c:layout>
              <c:dLblPos val="bestFit"/>
              <c:showLegendKey val="0"/>
              <c:showVal val="0"/>
              <c:showCatName val="0"/>
              <c:showSerName val="0"/>
              <c:showPercent val="1"/>
              <c:showBubbleSize val="0"/>
            </c:dLbl>
            <c:dLbl>
              <c:idx val="3"/>
              <c:layout>
                <c:manualLayout>
                  <c:x val="2.3112218386965103E-2"/>
                  <c:y val="0.14118657632476148"/>
                </c:manualLayout>
              </c:layout>
              <c:dLblPos val="bestFit"/>
              <c:showLegendKey val="0"/>
              <c:showVal val="0"/>
              <c:showCatName val="0"/>
              <c:showSerName val="0"/>
              <c:showPercent val="1"/>
              <c:showBubbleSize val="0"/>
            </c:dLbl>
            <c:dLbl>
              <c:idx val="4"/>
              <c:delete val="1"/>
            </c:dLbl>
            <c:txPr>
              <a:bodyPr anchor="t" anchorCtr="1"/>
              <a:lstStyle/>
              <a:p>
                <a:pPr>
                  <a:defRPr sz="1400" b="1">
                    <a:solidFill>
                      <a:schemeClr val="bg1"/>
                    </a:solidFill>
                  </a:defRPr>
                </a:pPr>
                <a:endParaRPr lang="el-GR"/>
              </a:p>
            </c:txPr>
            <c:dLblPos val="ctr"/>
            <c:showLegendKey val="0"/>
            <c:showVal val="0"/>
            <c:showCatName val="0"/>
            <c:showSerName val="0"/>
            <c:showPercent val="1"/>
            <c:showBubbleSize val="0"/>
            <c:showLeaderLines val="1"/>
          </c:dLbls>
          <c:cat>
            <c:strRef>
              <c:f>Tabelle1!$A$2:$A$5</c:f>
              <c:strCache>
                <c:ptCount val="4"/>
                <c:pt idx="0">
                  <c:v>Έως 2,5 εκατ. ευρώ</c:v>
                </c:pt>
                <c:pt idx="1">
                  <c:v>Από 2,5 έως 50 εκατ. ευρώ</c:v>
                </c:pt>
                <c:pt idx="2">
                  <c:v>Πάνω από 50 εκατ. ευρώ</c:v>
                </c:pt>
                <c:pt idx="3">
                  <c:v>ΔΞ/ΔΑ</c:v>
                </c:pt>
              </c:strCache>
            </c:strRef>
          </c:cat>
          <c:val>
            <c:numRef>
              <c:f>Tabelle1!$B$2:$B$5</c:f>
              <c:numCache>
                <c:formatCode>General</c:formatCode>
                <c:ptCount val="4"/>
                <c:pt idx="0">
                  <c:v>0.74</c:v>
                </c:pt>
                <c:pt idx="1">
                  <c:v>0.22</c:v>
                </c:pt>
                <c:pt idx="2">
                  <c:v>0.02</c:v>
                </c:pt>
                <c:pt idx="3">
                  <c:v>0.02</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48617034109045021"/>
          <c:y val="0.13753244122077082"/>
          <c:w val="0.51382965890954979"/>
          <c:h val="0.67836460494362494"/>
        </c:manualLayout>
      </c:layout>
      <c:overlay val="0"/>
      <c:txPr>
        <a:bodyPr/>
        <a:lstStyle/>
        <a:p>
          <a:pPr>
            <a:defRPr sz="1400"/>
          </a:pPr>
          <a:endParaRPr lang="el-GR"/>
        </a:p>
      </c:txPr>
    </c:legend>
    <c:plotVisOnly val="1"/>
    <c:dispBlanksAs val="zero"/>
    <c:showDLblsOverMax val="0"/>
  </c:chart>
  <c:txPr>
    <a:bodyPr/>
    <a:lstStyle/>
    <a:p>
      <a:pPr>
        <a:defRPr sz="1800"/>
      </a:pPr>
      <a:endParaRPr lang="el-GR"/>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051051051051052E-2"/>
          <c:y val="7.1428571428571425E-2"/>
          <c:w val="0.72958560923127858"/>
          <c:h val="0.77818053993250846"/>
        </c:manualLayout>
      </c:layout>
      <c:barChart>
        <c:barDir val="col"/>
        <c:grouping val="percentStacked"/>
        <c:varyColors val="0"/>
        <c:ser>
          <c:idx val="0"/>
          <c:order val="0"/>
          <c:tx>
            <c:strRef>
              <c:f>Sheet1!$B$1</c:f>
              <c:strCache>
                <c:ptCount val="1"/>
                <c:pt idx="0">
                  <c:v>Μειώθηκε</c:v>
                </c:pt>
              </c:strCache>
            </c:strRef>
          </c:tx>
          <c:spPr>
            <a:ln w="25400">
              <a:solidFill>
                <a:schemeClr val="bg1">
                  <a:lumMod val="95000"/>
                </a:schemeClr>
              </a:solidFill>
            </a:ln>
          </c:spPr>
          <c:invertIfNegative val="0"/>
          <c:dLbls>
            <c:numFmt formatCode="0%" sourceLinked="0"/>
            <c:txPr>
              <a:bodyPr/>
              <a:lstStyle/>
              <a:p>
                <a:pPr>
                  <a:defRPr sz="1400" b="1">
                    <a:solidFill>
                      <a:schemeClr val="bg1"/>
                    </a:solidFill>
                  </a:defRPr>
                </a:pPr>
                <a:endParaRPr lang="el-GR"/>
              </a:p>
            </c:txP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c:v>
                </c:pt>
              </c:strCache>
            </c:strRef>
          </c:cat>
          <c:val>
            <c:numRef>
              <c:f>Sheet1!$B$2:$B$6</c:f>
              <c:numCache>
                <c:formatCode>General</c:formatCode>
                <c:ptCount val="5"/>
                <c:pt idx="0" formatCode="0.00">
                  <c:v>0.28224374453285012</c:v>
                </c:pt>
                <c:pt idx="1">
                  <c:v>0.29215456674473084</c:v>
                </c:pt>
                <c:pt idx="2">
                  <c:v>0.26564392410173593</c:v>
                </c:pt>
                <c:pt idx="3" formatCode="0.00">
                  <c:v>0.31617197062423502</c:v>
                </c:pt>
                <c:pt idx="4" formatCode="0.00">
                  <c:v>0.16593886462882099</c:v>
                </c:pt>
              </c:numCache>
            </c:numRef>
          </c:val>
        </c:ser>
        <c:ser>
          <c:idx val="1"/>
          <c:order val="1"/>
          <c:tx>
            <c:strRef>
              <c:f>Sheet1!$C$1</c:f>
              <c:strCache>
                <c:ptCount val="1"/>
                <c:pt idx="0">
                  <c:v>Παρέμεινε Σταθερό</c:v>
                </c:pt>
              </c:strCache>
            </c:strRef>
          </c:tx>
          <c:spPr>
            <a:solidFill>
              <a:schemeClr val="bg1">
                <a:lumMod val="75000"/>
              </a:schemeClr>
            </a:solidFill>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c:v>
                </c:pt>
              </c:strCache>
            </c:strRef>
          </c:cat>
          <c:val>
            <c:numRef>
              <c:f>Sheet1!$C$2:$C$6</c:f>
              <c:numCache>
                <c:formatCode>0.00</c:formatCode>
                <c:ptCount val="5"/>
                <c:pt idx="0">
                  <c:v>0.53400239899849666</c:v>
                </c:pt>
                <c:pt idx="1">
                  <c:v>0.57338017174082734</c:v>
                </c:pt>
                <c:pt idx="2">
                  <c:v>0.57246669358094471</c:v>
                </c:pt>
                <c:pt idx="3">
                  <c:v>0.38460067319461444</c:v>
                </c:pt>
                <c:pt idx="4">
                  <c:v>0.40611353711790393</c:v>
                </c:pt>
              </c:numCache>
            </c:numRef>
          </c:val>
        </c:ser>
        <c:ser>
          <c:idx val="2"/>
          <c:order val="2"/>
          <c:tx>
            <c:strRef>
              <c:f>Sheet1!$D$1</c:f>
              <c:strCache>
                <c:ptCount val="1"/>
                <c:pt idx="0">
                  <c:v>Αυξήθηκε</c:v>
                </c:pt>
              </c:strCache>
            </c:strRef>
          </c:tx>
          <c:spPr>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c:v>
                </c:pt>
              </c:strCache>
            </c:strRef>
          </c:cat>
          <c:val>
            <c:numRef>
              <c:f>Sheet1!$D$2:$D$6</c:f>
              <c:numCache>
                <c:formatCode>General</c:formatCode>
                <c:ptCount val="5"/>
                <c:pt idx="0" formatCode="0.00">
                  <c:v>0.1460403429834532</c:v>
                </c:pt>
                <c:pt idx="1">
                  <c:v>7.8259172521467621E-2</c:v>
                </c:pt>
                <c:pt idx="2">
                  <c:v>0.16188938231731931</c:v>
                </c:pt>
                <c:pt idx="3" formatCode="0.00">
                  <c:v>0.29922735618115059</c:v>
                </c:pt>
                <c:pt idx="4" formatCode="0.00">
                  <c:v>0.42794759825327511</c:v>
                </c:pt>
              </c:numCache>
            </c:numRef>
          </c:val>
        </c:ser>
        <c:ser>
          <c:idx val="3"/>
          <c:order val="3"/>
          <c:tx>
            <c:strRef>
              <c:f>Sheet1!$E$1</c:f>
              <c:strCache>
                <c:ptCount val="1"/>
                <c:pt idx="0">
                  <c:v>Δ/Α</c:v>
                </c:pt>
              </c:strCache>
            </c:strRef>
          </c:tx>
          <c:spPr>
            <a:solidFill>
              <a:schemeClr val="accent6"/>
            </a:solidFill>
          </c:spPr>
          <c:invertIfNegative val="0"/>
          <c:dLbls>
            <c:dLbl>
              <c:idx val="2"/>
              <c:delete val="1"/>
            </c:dLbl>
            <c:dLbl>
              <c:idx val="3"/>
              <c:delete val="1"/>
            </c:dLbl>
            <c:numFmt formatCode="0%" sourceLinked="0"/>
            <c:txPr>
              <a:bodyPr/>
              <a:lstStyle/>
              <a:p>
                <a:pPr>
                  <a:defRPr sz="1400"/>
                </a:pPr>
                <a:endParaRPr lang="el-GR"/>
              </a:p>
            </c:txPr>
            <c:dLblPos val="ct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c:v>
                </c:pt>
              </c:strCache>
            </c:strRef>
          </c:cat>
          <c:val>
            <c:numRef>
              <c:f>Sheet1!$E$2:$E$6</c:f>
              <c:numCache>
                <c:formatCode>0.00</c:formatCode>
                <c:ptCount val="5"/>
                <c:pt idx="0">
                  <c:v>3.7713513485200065E-2</c:v>
                </c:pt>
                <c:pt idx="1">
                  <c:v>5.6206088992974253E-2</c:v>
                </c:pt>
                <c:pt idx="2">
                  <c:v>0</c:v>
                </c:pt>
              </c:numCache>
            </c:numRef>
          </c:val>
        </c:ser>
        <c:dLbls>
          <c:showLegendKey val="0"/>
          <c:showVal val="0"/>
          <c:showCatName val="0"/>
          <c:showSerName val="0"/>
          <c:showPercent val="0"/>
          <c:showBubbleSize val="0"/>
        </c:dLbls>
        <c:gapWidth val="34"/>
        <c:overlap val="100"/>
        <c:axId val="625780224"/>
        <c:axId val="598161024"/>
      </c:barChart>
      <c:catAx>
        <c:axId val="625780224"/>
        <c:scaling>
          <c:orientation val="minMax"/>
        </c:scaling>
        <c:delete val="0"/>
        <c:axPos val="b"/>
        <c:majorTickMark val="out"/>
        <c:minorTickMark val="none"/>
        <c:tickLblPos val="nextTo"/>
        <c:spPr>
          <a:ln w="41275">
            <a:solidFill>
              <a:schemeClr val="bg1">
                <a:lumMod val="75000"/>
              </a:schemeClr>
            </a:solidFill>
          </a:ln>
        </c:spPr>
        <c:txPr>
          <a:bodyPr/>
          <a:lstStyle/>
          <a:p>
            <a:pPr>
              <a:defRPr sz="1400" b="1"/>
            </a:pPr>
            <a:endParaRPr lang="el-GR"/>
          </a:p>
        </c:txPr>
        <c:crossAx val="598161024"/>
        <c:crosses val="autoZero"/>
        <c:auto val="1"/>
        <c:lblAlgn val="ctr"/>
        <c:lblOffset val="100"/>
        <c:noMultiLvlLbl val="0"/>
      </c:catAx>
      <c:valAx>
        <c:axId val="598161024"/>
        <c:scaling>
          <c:orientation val="minMax"/>
        </c:scaling>
        <c:delete val="1"/>
        <c:axPos val="l"/>
        <c:numFmt formatCode="0%" sourceLinked="1"/>
        <c:majorTickMark val="out"/>
        <c:minorTickMark val="none"/>
        <c:tickLblPos val="nextTo"/>
        <c:crossAx val="625780224"/>
        <c:crosses val="autoZero"/>
        <c:crossBetween val="between"/>
      </c:valAx>
    </c:plotArea>
    <c:legend>
      <c:legendPos val="r"/>
      <c:layout/>
      <c:overlay val="0"/>
      <c:txPr>
        <a:bodyPr/>
        <a:lstStyle/>
        <a:p>
          <a:pPr>
            <a:defRPr sz="1400"/>
          </a:pPr>
          <a:endParaRPr lang="el-GR"/>
        </a:p>
      </c:txPr>
    </c:legend>
    <c:plotVisOnly val="1"/>
    <c:dispBlanksAs val="gap"/>
    <c:showDLblsOverMax val="0"/>
  </c:chart>
  <c:txPr>
    <a:bodyPr/>
    <a:lstStyle/>
    <a:p>
      <a:pPr>
        <a:defRPr sz="1800"/>
      </a:pPr>
      <a:endParaRPr lang="el-GR"/>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051051051051052E-2"/>
          <c:y val="6.1224489795918366E-2"/>
          <c:w val="0.72104206568773499"/>
          <c:h val="0.77818053993250846"/>
        </c:manualLayout>
      </c:layout>
      <c:barChart>
        <c:barDir val="col"/>
        <c:grouping val="percentStacked"/>
        <c:varyColors val="0"/>
        <c:ser>
          <c:idx val="0"/>
          <c:order val="0"/>
          <c:tx>
            <c:strRef>
              <c:f>Sheet1!$B$1</c:f>
              <c:strCache>
                <c:ptCount val="1"/>
                <c:pt idx="0">
                  <c:v>Θα μειωθεί</c:v>
                </c:pt>
              </c:strCache>
            </c:strRef>
          </c:tx>
          <c:spPr>
            <a:ln w="25400">
              <a:solidFill>
                <a:schemeClr val="bg1">
                  <a:lumMod val="95000"/>
                </a:schemeClr>
              </a:solidFill>
            </a:ln>
          </c:spPr>
          <c:invertIfNegative val="0"/>
          <c:dLbls>
            <c:numFmt formatCode="0%" sourceLinked="0"/>
            <c:txPr>
              <a:bodyPr/>
              <a:lstStyle/>
              <a:p>
                <a:pPr>
                  <a:defRPr sz="1400" b="1">
                    <a:solidFill>
                      <a:schemeClr val="bg1"/>
                    </a:solidFill>
                  </a:defRPr>
                </a:pPr>
                <a:endParaRPr lang="el-GR"/>
              </a:p>
            </c:txP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 *</c:v>
                </c:pt>
              </c:strCache>
            </c:strRef>
          </c:cat>
          <c:val>
            <c:numRef>
              <c:f>Sheet1!$B$2:$B$6</c:f>
              <c:numCache>
                <c:formatCode>General</c:formatCode>
                <c:ptCount val="5"/>
                <c:pt idx="0">
                  <c:v>0.25588618899708243</c:v>
                </c:pt>
                <c:pt idx="1">
                  <c:v>0.24512099921935995</c:v>
                </c:pt>
                <c:pt idx="2">
                  <c:v>0.31530076705692367</c:v>
                </c:pt>
                <c:pt idx="3">
                  <c:v>0.24032282741738065</c:v>
                </c:pt>
                <c:pt idx="4">
                  <c:v>0.12663755458515283</c:v>
                </c:pt>
              </c:numCache>
            </c:numRef>
          </c:val>
        </c:ser>
        <c:ser>
          <c:idx val="1"/>
          <c:order val="1"/>
          <c:tx>
            <c:strRef>
              <c:f>Sheet1!$C$1</c:f>
              <c:strCache>
                <c:ptCount val="1"/>
                <c:pt idx="0">
                  <c:v>Θα παραμείνει Σταθερό</c:v>
                </c:pt>
              </c:strCache>
            </c:strRef>
          </c:tx>
          <c:spPr>
            <a:solidFill>
              <a:schemeClr val="bg1">
                <a:lumMod val="75000"/>
              </a:schemeClr>
            </a:solidFill>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 *</c:v>
                </c:pt>
              </c:strCache>
            </c:strRef>
          </c:cat>
          <c:val>
            <c:numRef>
              <c:f>Sheet1!$C$2:$C$6</c:f>
              <c:numCache>
                <c:formatCode>General</c:formatCode>
                <c:ptCount val="5"/>
                <c:pt idx="0">
                  <c:v>0.48946902515805613</c:v>
                </c:pt>
                <c:pt idx="1">
                  <c:v>0.53005464480874298</c:v>
                </c:pt>
                <c:pt idx="2">
                  <c:v>0.46467501009285433</c:v>
                </c:pt>
                <c:pt idx="3">
                  <c:v>0.42908506731946139</c:v>
                </c:pt>
                <c:pt idx="4">
                  <c:v>0.38427947598253281</c:v>
                </c:pt>
              </c:numCache>
            </c:numRef>
          </c:val>
        </c:ser>
        <c:ser>
          <c:idx val="2"/>
          <c:order val="2"/>
          <c:tx>
            <c:strRef>
              <c:f>Sheet1!$D$1</c:f>
              <c:strCache>
                <c:ptCount val="1"/>
                <c:pt idx="0">
                  <c:v>Θα αυξηθεί</c:v>
                </c:pt>
              </c:strCache>
            </c:strRef>
          </c:tx>
          <c:spPr>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 *</c:v>
                </c:pt>
              </c:strCache>
            </c:strRef>
          </c:cat>
          <c:val>
            <c:numRef>
              <c:f>Sheet1!$D$2:$D$6</c:f>
              <c:numCache>
                <c:formatCode>General</c:formatCode>
                <c:ptCount val="5"/>
                <c:pt idx="0">
                  <c:v>0.20444914699365677</c:v>
                </c:pt>
                <c:pt idx="1">
                  <c:v>0.16861826697892271</c:v>
                </c:pt>
                <c:pt idx="2">
                  <c:v>0.19095680258377068</c:v>
                </c:pt>
                <c:pt idx="3">
                  <c:v>0.32588739290085683</c:v>
                </c:pt>
                <c:pt idx="4">
                  <c:v>0.40174672489082963</c:v>
                </c:pt>
              </c:numCache>
            </c:numRef>
          </c:val>
        </c:ser>
        <c:ser>
          <c:idx val="3"/>
          <c:order val="3"/>
          <c:tx>
            <c:strRef>
              <c:f>Sheet1!$E$1</c:f>
              <c:strCache>
                <c:ptCount val="1"/>
                <c:pt idx="0">
                  <c:v>Δ/Α</c:v>
                </c:pt>
              </c:strCache>
            </c:strRef>
          </c:tx>
          <c:spPr>
            <a:solidFill>
              <a:schemeClr val="accent6"/>
            </a:solidFill>
            <a:ln w="22225">
              <a:solidFill>
                <a:schemeClr val="bg1"/>
              </a:solidFill>
            </a:ln>
          </c:spPr>
          <c:invertIfNegative val="0"/>
          <c:dLbls>
            <c:numFmt formatCode="0%" sourceLinked="0"/>
            <c:txPr>
              <a:bodyPr/>
              <a:lstStyle/>
              <a:p>
                <a:pPr>
                  <a:defRPr sz="1400" b="1"/>
                </a:pPr>
                <a:endParaRPr lang="el-GR"/>
              </a:p>
            </c:txPr>
            <c:dLblPos val="ct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 *</c:v>
                </c:pt>
              </c:strCache>
            </c:strRef>
          </c:cat>
          <c:val>
            <c:numRef>
              <c:f>Sheet1!$E$2:$E$6</c:f>
              <c:numCache>
                <c:formatCode>General</c:formatCode>
                <c:ptCount val="5"/>
                <c:pt idx="0">
                  <c:v>5.0195638851204476E-2</c:v>
                </c:pt>
                <c:pt idx="1">
                  <c:v>5.6206088992974246E-2</c:v>
                </c:pt>
                <c:pt idx="2">
                  <c:v>2.9067420266451351E-2</c:v>
                </c:pt>
                <c:pt idx="4">
                  <c:v>8.7336244541484712E-2</c:v>
                </c:pt>
              </c:numCache>
            </c:numRef>
          </c:val>
        </c:ser>
        <c:dLbls>
          <c:showLegendKey val="0"/>
          <c:showVal val="0"/>
          <c:showCatName val="0"/>
          <c:showSerName val="0"/>
          <c:showPercent val="0"/>
          <c:showBubbleSize val="0"/>
        </c:dLbls>
        <c:gapWidth val="34"/>
        <c:overlap val="100"/>
        <c:axId val="625576448"/>
        <c:axId val="598321984"/>
      </c:barChart>
      <c:catAx>
        <c:axId val="625576448"/>
        <c:scaling>
          <c:orientation val="minMax"/>
        </c:scaling>
        <c:delete val="0"/>
        <c:axPos val="b"/>
        <c:majorTickMark val="out"/>
        <c:minorTickMark val="none"/>
        <c:tickLblPos val="nextTo"/>
        <c:spPr>
          <a:ln w="41275">
            <a:solidFill>
              <a:schemeClr val="bg1">
                <a:lumMod val="75000"/>
              </a:schemeClr>
            </a:solidFill>
          </a:ln>
        </c:spPr>
        <c:txPr>
          <a:bodyPr/>
          <a:lstStyle/>
          <a:p>
            <a:pPr>
              <a:defRPr sz="1400" b="1"/>
            </a:pPr>
            <a:endParaRPr lang="el-GR"/>
          </a:p>
        </c:txPr>
        <c:crossAx val="598321984"/>
        <c:crosses val="autoZero"/>
        <c:auto val="1"/>
        <c:lblAlgn val="ctr"/>
        <c:lblOffset val="100"/>
        <c:noMultiLvlLbl val="0"/>
      </c:catAx>
      <c:valAx>
        <c:axId val="598321984"/>
        <c:scaling>
          <c:orientation val="minMax"/>
        </c:scaling>
        <c:delete val="1"/>
        <c:axPos val="l"/>
        <c:numFmt formatCode="0%" sourceLinked="1"/>
        <c:majorTickMark val="out"/>
        <c:minorTickMark val="none"/>
        <c:tickLblPos val="nextTo"/>
        <c:crossAx val="625576448"/>
        <c:crosses val="autoZero"/>
        <c:crossBetween val="between"/>
      </c:valAx>
    </c:plotArea>
    <c:legend>
      <c:legendPos val="r"/>
      <c:layout/>
      <c:overlay val="0"/>
      <c:txPr>
        <a:bodyPr/>
        <a:lstStyle/>
        <a:p>
          <a:pPr>
            <a:defRPr sz="1400"/>
          </a:pPr>
          <a:endParaRPr lang="el-GR"/>
        </a:p>
      </c:txPr>
    </c:legend>
    <c:plotVisOnly val="1"/>
    <c:dispBlanksAs val="gap"/>
    <c:showDLblsOverMax val="0"/>
  </c:chart>
  <c:txPr>
    <a:bodyPr/>
    <a:lstStyle/>
    <a:p>
      <a:pPr>
        <a:defRPr sz="1800"/>
      </a:pPr>
      <a:endParaRPr lang="el-GR"/>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738059869962869E-4"/>
          <c:y val="6.7501574505027875E-2"/>
          <c:w val="0.47240615927757662"/>
          <c:h val="0.86454890349589331"/>
        </c:manualLayout>
      </c:layout>
      <c:doughnutChart>
        <c:varyColors val="1"/>
        <c:ser>
          <c:idx val="0"/>
          <c:order val="0"/>
          <c:tx>
            <c:strRef>
              <c:f>Tabelle1!$B$1</c:f>
              <c:strCache>
                <c:ptCount val="1"/>
                <c:pt idx="0">
                  <c:v>Σύνολο</c:v>
                </c:pt>
              </c:strCache>
            </c:strRef>
          </c:tx>
          <c:spPr>
            <a:gradFill flip="none" rotWithShape="1">
              <a:gsLst>
                <a:gs pos="0">
                  <a:schemeClr val="accent1">
                    <a:lumMod val="75000"/>
                  </a:schemeClr>
                </a:gs>
                <a:gs pos="100000">
                  <a:schemeClr val="accent1"/>
                </a:gs>
              </a:gsLst>
              <a:lin ang="16200000" scaled="1"/>
              <a:tileRect/>
            </a:gradFill>
            <a:ln>
              <a:solidFill>
                <a:schemeClr val="bg1">
                  <a:lumMod val="95000"/>
                </a:schemeClr>
              </a:solidFill>
            </a:ln>
            <a:effectLst>
              <a:outerShdw blurRad="50800" dist="38100" dir="2700000" algn="tl" rotWithShape="0">
                <a:prstClr val="black">
                  <a:alpha val="40000"/>
                </a:prstClr>
              </a:outerShdw>
            </a:effectLst>
          </c:spPr>
          <c:dPt>
            <c:idx val="0"/>
            <c:bubble3D val="0"/>
            <c:explosion val="14"/>
            <c:spPr>
              <a:solidFill>
                <a:schemeClr val="accent3">
                  <a:lumMod val="75000"/>
                </a:schemeClr>
              </a:solidFill>
              <a:ln>
                <a:solidFill>
                  <a:schemeClr val="bg1">
                    <a:lumMod val="95000"/>
                  </a:schemeClr>
                </a:solidFill>
              </a:ln>
              <a:effectLst>
                <a:outerShdw blurRad="50800" dist="38100" dir="2700000" algn="tl" rotWithShape="0">
                  <a:prstClr val="black">
                    <a:alpha val="40000"/>
                  </a:prstClr>
                </a:outerShdw>
              </a:effectLst>
            </c:spPr>
          </c:dPt>
          <c:dPt>
            <c:idx val="1"/>
            <c:bubble3D val="0"/>
            <c:spPr>
              <a:solidFill>
                <a:srgbClr val="9BBB59"/>
              </a:solidFill>
              <a:ln>
                <a:solidFill>
                  <a:schemeClr val="bg1">
                    <a:lumMod val="95000"/>
                  </a:schemeClr>
                </a:solidFill>
              </a:ln>
              <a:effectLst>
                <a:outerShdw blurRad="50800" dist="38100" dir="2700000" algn="tl" rotWithShape="0">
                  <a:prstClr val="black">
                    <a:alpha val="40000"/>
                  </a:prstClr>
                </a:outerShdw>
              </a:effectLst>
            </c:spPr>
          </c:dPt>
          <c:dPt>
            <c:idx val="2"/>
            <c:bubble3D val="0"/>
            <c:spPr>
              <a:solidFill>
                <a:schemeClr val="bg1">
                  <a:lumMod val="65000"/>
                </a:schemeClr>
              </a:solidFill>
              <a:ln>
                <a:solidFill>
                  <a:schemeClr val="bg1">
                    <a:lumMod val="95000"/>
                  </a:schemeClr>
                </a:solidFill>
              </a:ln>
              <a:effectLst>
                <a:outerShdw blurRad="50800" dist="38100" dir="2700000" algn="tl" rotWithShape="0">
                  <a:prstClr val="black">
                    <a:alpha val="40000"/>
                  </a:prstClr>
                </a:outerShdw>
              </a:effectLst>
            </c:spPr>
          </c:dPt>
          <c:dPt>
            <c:idx val="3"/>
            <c:bubble3D val="0"/>
            <c:spPr>
              <a:solidFill>
                <a:srgbClr val="FFC000">
                  <a:alpha val="66000"/>
                </a:srgbClr>
              </a:solidFill>
              <a:ln>
                <a:solidFill>
                  <a:schemeClr val="bg1">
                    <a:lumMod val="95000"/>
                  </a:schemeClr>
                </a:solidFill>
              </a:ln>
              <a:effectLst>
                <a:outerShdw blurRad="50800" dist="38100" dir="2700000" algn="tl" rotWithShape="0">
                  <a:prstClr val="black">
                    <a:alpha val="40000"/>
                  </a:prstClr>
                </a:outerShdw>
              </a:effectLst>
            </c:spPr>
          </c:dPt>
          <c:dPt>
            <c:idx val="4"/>
            <c:bubble3D val="0"/>
            <c:spPr>
              <a:solidFill>
                <a:srgbClr val="FFC000"/>
              </a:solidFill>
              <a:ln>
                <a:solidFill>
                  <a:schemeClr val="bg1">
                    <a:lumMod val="95000"/>
                  </a:schemeClr>
                </a:solidFill>
              </a:ln>
              <a:effectLst>
                <a:outerShdw blurRad="50800" dist="38100" dir="2700000" algn="tl" rotWithShape="0">
                  <a:prstClr val="black">
                    <a:alpha val="40000"/>
                  </a:prstClr>
                </a:outerShdw>
              </a:effectLst>
            </c:spPr>
          </c:dPt>
          <c:dLbls>
            <c:dLbl>
              <c:idx val="0"/>
              <c:layout>
                <c:manualLayout>
                  <c:x val="-7.9478994967685111E-4"/>
                  <c:y val="8.8365656424305977E-3"/>
                </c:manualLayout>
              </c:layout>
              <c:showLegendKey val="0"/>
              <c:showVal val="1"/>
              <c:showCatName val="0"/>
              <c:showSerName val="0"/>
              <c:showPercent val="0"/>
              <c:showBubbleSize val="0"/>
            </c:dLbl>
            <c:dLbl>
              <c:idx val="1"/>
              <c:layout>
                <c:manualLayout>
                  <c:x val="1.848481048903257E-3"/>
                  <c:y val="3.4630656191775806E-2"/>
                </c:manualLayout>
              </c:layout>
              <c:showLegendKey val="0"/>
              <c:showVal val="1"/>
              <c:showCatName val="0"/>
              <c:showSerName val="0"/>
              <c:showPercent val="0"/>
              <c:showBubbleSize val="0"/>
            </c:dLbl>
            <c:dLbl>
              <c:idx val="3"/>
              <c:numFmt formatCode="0%" sourceLinked="0"/>
              <c:spPr/>
              <c:txPr>
                <a:bodyPr/>
                <a:lstStyle/>
                <a:p>
                  <a:pPr>
                    <a:defRPr sz="1400" b="1">
                      <a:solidFill>
                        <a:schemeClr val="tx1"/>
                      </a:solidFill>
                    </a:defRPr>
                  </a:pPr>
                  <a:endParaRPr lang="el-GR"/>
                </a:p>
              </c:txPr>
              <c:showLegendKey val="0"/>
              <c:showVal val="1"/>
              <c:showCatName val="0"/>
              <c:showSerName val="0"/>
              <c:showPercent val="0"/>
              <c:showBubbleSize val="0"/>
            </c:dLbl>
            <c:numFmt formatCode="0%" sourceLinked="0"/>
            <c:txPr>
              <a:bodyPr/>
              <a:lstStyle/>
              <a:p>
                <a:pPr>
                  <a:defRPr sz="1400" b="1">
                    <a:solidFill>
                      <a:schemeClr val="bg1"/>
                    </a:solidFill>
                  </a:defRPr>
                </a:pPr>
                <a:endParaRPr lang="el-GR"/>
              </a:p>
            </c:txPr>
            <c:showLegendKey val="0"/>
            <c:showVal val="1"/>
            <c:showCatName val="0"/>
            <c:showSerName val="0"/>
            <c:showPercent val="0"/>
            <c:showBubbleSize val="0"/>
            <c:showLeaderLines val="1"/>
          </c:dLbls>
          <c:cat>
            <c:strRef>
              <c:f>Tabelle1!$A$2:$A$6</c:f>
              <c:strCache>
                <c:ptCount val="5"/>
                <c:pt idx="0">
                  <c:v>Πολύ Εύκολα</c:v>
                </c:pt>
                <c:pt idx="1">
                  <c:v>Εύκολα</c:v>
                </c:pt>
                <c:pt idx="2">
                  <c:v>Ούτε Εύκολα ούτε δύσκολα</c:v>
                </c:pt>
                <c:pt idx="3">
                  <c:v>Δύσκολα</c:v>
                </c:pt>
                <c:pt idx="4">
                  <c:v>Πολύ Δύσκολα</c:v>
                </c:pt>
              </c:strCache>
            </c:strRef>
          </c:cat>
          <c:val>
            <c:numRef>
              <c:f>Tabelle1!$B$2:$B$6</c:f>
              <c:numCache>
                <c:formatCode>General</c:formatCode>
                <c:ptCount val="5"/>
                <c:pt idx="0">
                  <c:v>0.03</c:v>
                </c:pt>
                <c:pt idx="1">
                  <c:v>7.0000000000000007E-2</c:v>
                </c:pt>
                <c:pt idx="2">
                  <c:v>0.33</c:v>
                </c:pt>
                <c:pt idx="3">
                  <c:v>0.39</c:v>
                </c:pt>
                <c:pt idx="4">
                  <c:v>0.18</c:v>
                </c:pt>
              </c:numCache>
            </c:numRef>
          </c:val>
        </c:ser>
        <c:dLbls>
          <c:showLegendKey val="0"/>
          <c:showVal val="0"/>
          <c:showCatName val="0"/>
          <c:showSerName val="0"/>
          <c:showPercent val="0"/>
          <c:showBubbleSize val="0"/>
          <c:showLeaderLines val="1"/>
        </c:dLbls>
        <c:firstSliceAng val="0"/>
        <c:holeSize val="50"/>
      </c:doughnutChart>
    </c:plotArea>
    <c:legend>
      <c:legendPos val="r"/>
      <c:layout>
        <c:manualLayout>
          <c:xMode val="edge"/>
          <c:yMode val="edge"/>
          <c:x val="0.38982160816631939"/>
          <c:y val="2.5926905082020307E-2"/>
          <c:w val="0.59863876343744038"/>
          <c:h val="0.91703848209464633"/>
        </c:manualLayout>
      </c:layout>
      <c:overlay val="0"/>
      <c:txPr>
        <a:bodyPr/>
        <a:lstStyle/>
        <a:p>
          <a:pPr>
            <a:defRPr sz="1400"/>
          </a:pPr>
          <a:endParaRPr lang="el-GR"/>
        </a:p>
      </c:txPr>
    </c:legend>
    <c:plotVisOnly val="1"/>
    <c:dispBlanksAs val="zero"/>
    <c:showDLblsOverMax val="0"/>
  </c:chart>
  <c:txPr>
    <a:bodyPr/>
    <a:lstStyle/>
    <a:p>
      <a:pPr>
        <a:defRPr sz="1800"/>
      </a:pPr>
      <a:endParaRPr lang="el-GR"/>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738059869962869E-4"/>
          <c:y val="6.7501574505027875E-2"/>
          <c:w val="0.47240615927757662"/>
          <c:h val="0.86454890349589331"/>
        </c:manualLayout>
      </c:layout>
      <c:doughnutChart>
        <c:varyColors val="1"/>
        <c:ser>
          <c:idx val="0"/>
          <c:order val="0"/>
          <c:tx>
            <c:strRef>
              <c:f>Tabelle1!$B$1</c:f>
              <c:strCache>
                <c:ptCount val="1"/>
                <c:pt idx="0">
                  <c:v>Σύνολο</c:v>
                </c:pt>
              </c:strCache>
            </c:strRef>
          </c:tx>
          <c:spPr>
            <a:gradFill flip="none" rotWithShape="1">
              <a:gsLst>
                <a:gs pos="0">
                  <a:schemeClr val="accent1">
                    <a:lumMod val="75000"/>
                  </a:schemeClr>
                </a:gs>
                <a:gs pos="100000">
                  <a:schemeClr val="accent1"/>
                </a:gs>
              </a:gsLst>
              <a:lin ang="16200000" scaled="1"/>
              <a:tileRect/>
            </a:gradFill>
            <a:ln>
              <a:solidFill>
                <a:schemeClr val="bg1">
                  <a:lumMod val="95000"/>
                </a:schemeClr>
              </a:solidFill>
            </a:ln>
            <a:effectLst>
              <a:outerShdw blurRad="50800" dist="38100" dir="2700000" algn="tl" rotWithShape="0">
                <a:prstClr val="black">
                  <a:alpha val="40000"/>
                </a:prstClr>
              </a:outerShdw>
            </a:effectLst>
          </c:spPr>
          <c:dPt>
            <c:idx val="0"/>
            <c:bubble3D val="0"/>
            <c:explosion val="14"/>
            <c:spPr>
              <a:solidFill>
                <a:schemeClr val="accent3">
                  <a:lumMod val="75000"/>
                </a:schemeClr>
              </a:solidFill>
              <a:ln>
                <a:solidFill>
                  <a:schemeClr val="bg1">
                    <a:lumMod val="95000"/>
                  </a:schemeClr>
                </a:solidFill>
              </a:ln>
              <a:effectLst>
                <a:outerShdw blurRad="50800" dist="38100" dir="2700000" algn="tl" rotWithShape="0">
                  <a:prstClr val="black">
                    <a:alpha val="40000"/>
                  </a:prstClr>
                </a:outerShdw>
              </a:effectLst>
            </c:spPr>
          </c:dPt>
          <c:dPt>
            <c:idx val="1"/>
            <c:bubble3D val="0"/>
            <c:spPr>
              <a:solidFill>
                <a:srgbClr val="9BBB59"/>
              </a:solidFill>
              <a:ln>
                <a:solidFill>
                  <a:schemeClr val="bg1">
                    <a:lumMod val="95000"/>
                  </a:schemeClr>
                </a:solidFill>
              </a:ln>
              <a:effectLst>
                <a:outerShdw blurRad="50800" dist="38100" dir="2700000" algn="tl" rotWithShape="0">
                  <a:prstClr val="black">
                    <a:alpha val="40000"/>
                  </a:prstClr>
                </a:outerShdw>
              </a:effectLst>
            </c:spPr>
          </c:dPt>
          <c:dPt>
            <c:idx val="2"/>
            <c:bubble3D val="0"/>
            <c:spPr>
              <a:solidFill>
                <a:schemeClr val="bg1">
                  <a:lumMod val="65000"/>
                </a:schemeClr>
              </a:solidFill>
              <a:ln>
                <a:solidFill>
                  <a:schemeClr val="bg1">
                    <a:lumMod val="95000"/>
                  </a:schemeClr>
                </a:solidFill>
              </a:ln>
              <a:effectLst>
                <a:outerShdw blurRad="50800" dist="38100" dir="2700000" algn="tl" rotWithShape="0">
                  <a:prstClr val="black">
                    <a:alpha val="40000"/>
                  </a:prstClr>
                </a:outerShdw>
              </a:effectLst>
            </c:spPr>
          </c:dPt>
          <c:dPt>
            <c:idx val="3"/>
            <c:bubble3D val="0"/>
            <c:spPr>
              <a:solidFill>
                <a:srgbClr val="FFC000">
                  <a:alpha val="66000"/>
                </a:srgbClr>
              </a:solidFill>
              <a:ln>
                <a:solidFill>
                  <a:schemeClr val="bg1">
                    <a:lumMod val="95000"/>
                  </a:schemeClr>
                </a:solidFill>
              </a:ln>
              <a:effectLst>
                <a:outerShdw blurRad="50800" dist="38100" dir="2700000" algn="tl" rotWithShape="0">
                  <a:prstClr val="black">
                    <a:alpha val="40000"/>
                  </a:prstClr>
                </a:outerShdw>
              </a:effectLst>
            </c:spPr>
          </c:dPt>
          <c:dPt>
            <c:idx val="4"/>
            <c:bubble3D val="0"/>
            <c:spPr>
              <a:solidFill>
                <a:srgbClr val="FFC000"/>
              </a:solidFill>
              <a:ln>
                <a:solidFill>
                  <a:schemeClr val="bg1">
                    <a:lumMod val="95000"/>
                  </a:schemeClr>
                </a:solidFill>
              </a:ln>
              <a:effectLst>
                <a:outerShdw blurRad="50800" dist="38100" dir="2700000" algn="tl" rotWithShape="0">
                  <a:prstClr val="black">
                    <a:alpha val="40000"/>
                  </a:prstClr>
                </a:outerShdw>
              </a:effectLst>
            </c:spPr>
          </c:dPt>
          <c:dPt>
            <c:idx val="5"/>
            <c:bubble3D val="0"/>
            <c:spPr>
              <a:solidFill>
                <a:schemeClr val="accent6">
                  <a:lumMod val="75000"/>
                </a:schemeClr>
              </a:solidFill>
              <a:ln>
                <a:solidFill>
                  <a:schemeClr val="bg1">
                    <a:lumMod val="95000"/>
                  </a:schemeClr>
                </a:solidFill>
              </a:ln>
              <a:effectLst>
                <a:outerShdw blurRad="50800" dist="38100" dir="2700000" algn="tl" rotWithShape="0">
                  <a:prstClr val="black">
                    <a:alpha val="40000"/>
                  </a:prstClr>
                </a:outerShdw>
              </a:effectLst>
            </c:spPr>
          </c:dPt>
          <c:dLbls>
            <c:dLbl>
              <c:idx val="0"/>
              <c:layout>
                <c:manualLayout>
                  <c:x val="-7.9478994967685111E-4"/>
                  <c:y val="8.8365656424305977E-3"/>
                </c:manualLayout>
              </c:layout>
              <c:showLegendKey val="0"/>
              <c:showVal val="1"/>
              <c:showCatName val="0"/>
              <c:showSerName val="0"/>
              <c:showPercent val="0"/>
              <c:showBubbleSize val="0"/>
            </c:dLbl>
            <c:dLbl>
              <c:idx val="1"/>
              <c:layout>
                <c:manualLayout>
                  <c:x val="1.848481048903257E-3"/>
                  <c:y val="3.4630656191775806E-2"/>
                </c:manualLayout>
              </c:layout>
              <c:showLegendKey val="0"/>
              <c:showVal val="1"/>
              <c:showCatName val="0"/>
              <c:showSerName val="0"/>
              <c:showPercent val="0"/>
              <c:showBubbleSize val="0"/>
            </c:dLbl>
            <c:dLbl>
              <c:idx val="3"/>
              <c:numFmt formatCode="0%" sourceLinked="0"/>
              <c:spPr/>
              <c:txPr>
                <a:bodyPr/>
                <a:lstStyle/>
                <a:p>
                  <a:pPr>
                    <a:defRPr sz="1400" b="1">
                      <a:solidFill>
                        <a:schemeClr val="tx1"/>
                      </a:solidFill>
                    </a:defRPr>
                  </a:pPr>
                  <a:endParaRPr lang="el-GR"/>
                </a:p>
              </c:txPr>
              <c:showLegendKey val="0"/>
              <c:showVal val="1"/>
              <c:showCatName val="0"/>
              <c:showSerName val="0"/>
              <c:showPercent val="0"/>
              <c:showBubbleSize val="0"/>
            </c:dLbl>
            <c:numFmt formatCode="0%" sourceLinked="0"/>
            <c:txPr>
              <a:bodyPr/>
              <a:lstStyle/>
              <a:p>
                <a:pPr>
                  <a:defRPr sz="1400" b="1">
                    <a:solidFill>
                      <a:schemeClr val="bg1"/>
                    </a:solidFill>
                  </a:defRPr>
                </a:pPr>
                <a:endParaRPr lang="el-GR"/>
              </a:p>
            </c:txPr>
            <c:showLegendKey val="0"/>
            <c:showVal val="1"/>
            <c:showCatName val="0"/>
            <c:showSerName val="0"/>
            <c:showPercent val="0"/>
            <c:showBubbleSize val="0"/>
            <c:showLeaderLines val="1"/>
          </c:dLbls>
          <c:cat>
            <c:strRef>
              <c:f>Tabelle1!$A$2:$A$7</c:f>
              <c:strCache>
                <c:ptCount val="6"/>
                <c:pt idx="0">
                  <c:v>Πολύ Εύκολα</c:v>
                </c:pt>
                <c:pt idx="1">
                  <c:v>Εύκολα</c:v>
                </c:pt>
                <c:pt idx="2">
                  <c:v>Ούτε Εύκολα ούτε δύσκολα</c:v>
                </c:pt>
                <c:pt idx="3">
                  <c:v>Δύσκολα</c:v>
                </c:pt>
                <c:pt idx="4">
                  <c:v>Πολύ Δύσκολα</c:v>
                </c:pt>
                <c:pt idx="5">
                  <c:v>Δ/Α</c:v>
                </c:pt>
              </c:strCache>
            </c:strRef>
          </c:cat>
          <c:val>
            <c:numRef>
              <c:f>Tabelle1!$B$2:$B$7</c:f>
              <c:numCache>
                <c:formatCode>General</c:formatCode>
                <c:ptCount val="6"/>
                <c:pt idx="0">
                  <c:v>0.02</c:v>
                </c:pt>
                <c:pt idx="1">
                  <c:v>0.08</c:v>
                </c:pt>
                <c:pt idx="2">
                  <c:v>0.36</c:v>
                </c:pt>
                <c:pt idx="3">
                  <c:v>0.31</c:v>
                </c:pt>
                <c:pt idx="4">
                  <c:v>0.21</c:v>
                </c:pt>
                <c:pt idx="5">
                  <c:v>0.01</c:v>
                </c:pt>
              </c:numCache>
            </c:numRef>
          </c:val>
        </c:ser>
        <c:dLbls>
          <c:showLegendKey val="0"/>
          <c:showVal val="0"/>
          <c:showCatName val="0"/>
          <c:showSerName val="0"/>
          <c:showPercent val="0"/>
          <c:showBubbleSize val="0"/>
          <c:showLeaderLines val="1"/>
        </c:dLbls>
        <c:firstSliceAng val="0"/>
        <c:holeSize val="50"/>
      </c:doughnutChart>
    </c:plotArea>
    <c:legend>
      <c:legendPos val="r"/>
      <c:layout>
        <c:manualLayout>
          <c:xMode val="edge"/>
          <c:yMode val="edge"/>
          <c:x val="0.38982160816631939"/>
          <c:y val="2.5926905082020307E-2"/>
          <c:w val="0.59863876343744038"/>
          <c:h val="0.91703848209464633"/>
        </c:manualLayout>
      </c:layout>
      <c:overlay val="0"/>
      <c:txPr>
        <a:bodyPr/>
        <a:lstStyle/>
        <a:p>
          <a:pPr>
            <a:defRPr sz="1400"/>
          </a:pPr>
          <a:endParaRPr lang="el-GR"/>
        </a:p>
      </c:txPr>
    </c:legend>
    <c:plotVisOnly val="1"/>
    <c:dispBlanksAs val="zero"/>
    <c:showDLblsOverMax val="0"/>
  </c:chart>
  <c:txPr>
    <a:bodyPr/>
    <a:lstStyle/>
    <a:p>
      <a:pPr>
        <a:defRPr sz="1800"/>
      </a:pPr>
      <a:endParaRPr lang="el-GR"/>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051051051051052E-2"/>
          <c:y val="7.1428571428571425E-2"/>
          <c:w val="0.67553155517722452"/>
          <c:h val="0.77818053993250846"/>
        </c:manualLayout>
      </c:layout>
      <c:barChart>
        <c:barDir val="col"/>
        <c:grouping val="percentStacked"/>
        <c:varyColors val="0"/>
        <c:ser>
          <c:idx val="0"/>
          <c:order val="0"/>
          <c:tx>
            <c:strRef>
              <c:f>Sheet1!$B$1</c:f>
              <c:strCache>
                <c:ptCount val="1"/>
                <c:pt idx="0">
                  <c:v>Πολύ Δύσκολα</c:v>
                </c:pt>
              </c:strCache>
            </c:strRef>
          </c:tx>
          <c:spPr>
            <a:solidFill>
              <a:srgbClr val="FFC000"/>
            </a:solidFill>
            <a:ln w="25400">
              <a:solidFill>
                <a:schemeClr val="bg1">
                  <a:lumMod val="95000"/>
                </a:schemeClr>
              </a:solidFill>
            </a:ln>
          </c:spPr>
          <c:invertIfNegative val="0"/>
          <c:dLbls>
            <c:numFmt formatCode="0%" sourceLinked="0"/>
            <c:txPr>
              <a:bodyPr/>
              <a:lstStyle/>
              <a:p>
                <a:pPr>
                  <a:defRPr sz="1400" b="1">
                    <a:solidFill>
                      <a:schemeClr val="bg1"/>
                    </a:solidFill>
                  </a:defRPr>
                </a:pPr>
                <a:endParaRPr lang="el-GR"/>
              </a:p>
            </c:txP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Sheet1!$B$2:$B$5</c:f>
              <c:numCache>
                <c:formatCode>General</c:formatCode>
                <c:ptCount val="4"/>
                <c:pt idx="0">
                  <c:v>0.17759922058738797</c:v>
                </c:pt>
                <c:pt idx="1">
                  <c:v>0.15744409632633002</c:v>
                </c:pt>
                <c:pt idx="2">
                  <c:v>0.22138519486509339</c:v>
                </c:pt>
                <c:pt idx="3">
                  <c:v>0.20665308416467612</c:v>
                </c:pt>
              </c:numCache>
            </c:numRef>
          </c:val>
        </c:ser>
        <c:ser>
          <c:idx val="1"/>
          <c:order val="1"/>
          <c:tx>
            <c:strRef>
              <c:f>Sheet1!$C$1</c:f>
              <c:strCache>
                <c:ptCount val="1"/>
                <c:pt idx="0">
                  <c:v>Δύσκολα</c:v>
                </c:pt>
              </c:strCache>
            </c:strRef>
          </c:tx>
          <c:spPr>
            <a:solidFill>
              <a:srgbClr val="FFC000">
                <a:alpha val="66000"/>
              </a:srgbClr>
            </a:solidFill>
            <a:ln w="25400">
              <a:solidFill>
                <a:schemeClr val="bg1"/>
              </a:solidFill>
            </a:ln>
          </c:spPr>
          <c:invertIfNegative val="0"/>
          <c:dLbls>
            <c:numFmt formatCode="0%" sourceLinked="0"/>
            <c:txPr>
              <a:bodyPr/>
              <a:lstStyle/>
              <a:p>
                <a:pPr>
                  <a:defRPr sz="1400" b="1">
                    <a:solidFill>
                      <a:schemeClr val="tx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Sheet1!$C$2:$C$5</c:f>
              <c:numCache>
                <c:formatCode>General</c:formatCode>
                <c:ptCount val="4"/>
                <c:pt idx="0">
                  <c:v>0.38812443364254917</c:v>
                </c:pt>
                <c:pt idx="1">
                  <c:v>0.41973829708809418</c:v>
                </c:pt>
                <c:pt idx="2">
                  <c:v>0.2194250134522254</c:v>
                </c:pt>
                <c:pt idx="3">
                  <c:v>0.32619081073486017</c:v>
                </c:pt>
              </c:numCache>
            </c:numRef>
          </c:val>
        </c:ser>
        <c:ser>
          <c:idx val="2"/>
          <c:order val="2"/>
          <c:tx>
            <c:strRef>
              <c:f>Sheet1!$D$1</c:f>
              <c:strCache>
                <c:ptCount val="1"/>
                <c:pt idx="0">
                  <c:v>Ούτε Εύκολα ούτε Δύσκολα</c:v>
                </c:pt>
              </c:strCache>
            </c:strRef>
          </c:tx>
          <c:spPr>
            <a:solidFill>
              <a:schemeClr val="bg1">
                <a:lumMod val="75000"/>
              </a:schemeClr>
            </a:solidFill>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Sheet1!$D$2:$D$5</c:f>
              <c:numCache>
                <c:formatCode>General</c:formatCode>
                <c:ptCount val="4"/>
                <c:pt idx="0">
                  <c:v>0.33197844044145769</c:v>
                </c:pt>
                <c:pt idx="1">
                  <c:v>0.33075316377933411</c:v>
                </c:pt>
                <c:pt idx="2">
                  <c:v>0.41905603812745029</c:v>
                </c:pt>
                <c:pt idx="3">
                  <c:v>0.33033581565266262</c:v>
                </c:pt>
              </c:numCache>
            </c:numRef>
          </c:val>
        </c:ser>
        <c:ser>
          <c:idx val="3"/>
          <c:order val="3"/>
          <c:tx>
            <c:strRef>
              <c:f>Sheet1!$E$1</c:f>
              <c:strCache>
                <c:ptCount val="1"/>
                <c:pt idx="0">
                  <c:v>Εύκολα</c:v>
                </c:pt>
              </c:strCache>
            </c:strRef>
          </c:tx>
          <c:spPr>
            <a:solidFill>
              <a:srgbClr val="9BBB59"/>
            </a:solidFill>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Sheet1!$E$2:$E$5</c:f>
              <c:numCache>
                <c:formatCode>General</c:formatCode>
                <c:ptCount val="4"/>
                <c:pt idx="0">
                  <c:v>7.1749959405593131E-2</c:v>
                </c:pt>
                <c:pt idx="1">
                  <c:v>7.3765204570586065E-2</c:v>
                </c:pt>
                <c:pt idx="2">
                  <c:v>8.0059958490275945E-2</c:v>
                </c:pt>
                <c:pt idx="3">
                  <c:v>7.0570465083602638E-2</c:v>
                </c:pt>
              </c:numCache>
            </c:numRef>
          </c:val>
        </c:ser>
        <c:ser>
          <c:idx val="4"/>
          <c:order val="4"/>
          <c:tx>
            <c:strRef>
              <c:f>Sheet1!$F$1</c:f>
              <c:strCache>
                <c:ptCount val="1"/>
                <c:pt idx="0">
                  <c:v>Πολύ Εύκολα</c:v>
                </c:pt>
              </c:strCache>
            </c:strRef>
          </c:tx>
          <c:spPr>
            <a:solidFill>
              <a:schemeClr val="accent3">
                <a:lumMod val="75000"/>
              </a:schemeClr>
            </a:solidFill>
            <a:ln w="25400">
              <a:solidFill>
                <a:schemeClr val="bg1"/>
              </a:solidFill>
            </a:ln>
          </c:spPr>
          <c:invertIfNegative val="0"/>
          <c:dLbls>
            <c:numFmt formatCode="0%" sourceLinked="0"/>
            <c:txPr>
              <a:bodyPr/>
              <a:lstStyle/>
              <a:p>
                <a:pPr>
                  <a:defRPr sz="1400" b="1">
                    <a:solidFill>
                      <a:schemeClr val="tx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Sheet1!$F$2:$F$5</c:f>
              <c:numCache>
                <c:formatCode>General</c:formatCode>
                <c:ptCount val="4"/>
                <c:pt idx="0">
                  <c:v>3.0547945923012056E-2</c:v>
                </c:pt>
                <c:pt idx="1">
                  <c:v>1.8299238235655487E-2</c:v>
                </c:pt>
                <c:pt idx="2">
                  <c:v>6.0073795064955027E-2</c:v>
                </c:pt>
                <c:pt idx="3">
                  <c:v>6.6249824364198392E-2</c:v>
                </c:pt>
              </c:numCache>
            </c:numRef>
          </c:val>
        </c:ser>
        <c:dLbls>
          <c:showLegendKey val="0"/>
          <c:showVal val="0"/>
          <c:showCatName val="0"/>
          <c:showSerName val="0"/>
          <c:showPercent val="0"/>
          <c:showBubbleSize val="0"/>
        </c:dLbls>
        <c:gapWidth val="34"/>
        <c:overlap val="100"/>
        <c:axId val="600132608"/>
        <c:axId val="556806080"/>
      </c:barChart>
      <c:catAx>
        <c:axId val="600132608"/>
        <c:scaling>
          <c:orientation val="minMax"/>
        </c:scaling>
        <c:delete val="0"/>
        <c:axPos val="b"/>
        <c:majorTickMark val="out"/>
        <c:minorTickMark val="none"/>
        <c:tickLblPos val="nextTo"/>
        <c:spPr>
          <a:ln w="41275">
            <a:solidFill>
              <a:schemeClr val="bg1">
                <a:lumMod val="75000"/>
              </a:schemeClr>
            </a:solidFill>
          </a:ln>
        </c:spPr>
        <c:txPr>
          <a:bodyPr/>
          <a:lstStyle/>
          <a:p>
            <a:pPr>
              <a:defRPr sz="1400" b="1"/>
            </a:pPr>
            <a:endParaRPr lang="el-GR"/>
          </a:p>
        </c:txPr>
        <c:crossAx val="556806080"/>
        <c:crosses val="autoZero"/>
        <c:auto val="1"/>
        <c:lblAlgn val="ctr"/>
        <c:lblOffset val="100"/>
        <c:noMultiLvlLbl val="0"/>
      </c:catAx>
      <c:valAx>
        <c:axId val="556806080"/>
        <c:scaling>
          <c:orientation val="minMax"/>
        </c:scaling>
        <c:delete val="1"/>
        <c:axPos val="l"/>
        <c:numFmt formatCode="0%" sourceLinked="1"/>
        <c:majorTickMark val="out"/>
        <c:minorTickMark val="none"/>
        <c:tickLblPos val="nextTo"/>
        <c:crossAx val="600132608"/>
        <c:crosses val="autoZero"/>
        <c:crossBetween val="between"/>
      </c:valAx>
    </c:plotArea>
    <c:legend>
      <c:legendPos val="r"/>
      <c:layout/>
      <c:overlay val="0"/>
      <c:txPr>
        <a:bodyPr/>
        <a:lstStyle/>
        <a:p>
          <a:pPr>
            <a:defRPr sz="1400"/>
          </a:pPr>
          <a:endParaRPr lang="el-GR"/>
        </a:p>
      </c:txPr>
    </c:legend>
    <c:plotVisOnly val="1"/>
    <c:dispBlanksAs val="gap"/>
    <c:showDLblsOverMax val="0"/>
  </c:chart>
  <c:txPr>
    <a:bodyPr/>
    <a:lstStyle/>
    <a:p>
      <a:pPr>
        <a:defRPr sz="1800"/>
      </a:pPr>
      <a:endParaRPr lang="el-GR"/>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051051051051052E-2"/>
          <c:y val="7.1428571428571425E-2"/>
          <c:w val="0.67553155517722452"/>
          <c:h val="0.77818053993250846"/>
        </c:manualLayout>
      </c:layout>
      <c:barChart>
        <c:barDir val="col"/>
        <c:grouping val="percentStacked"/>
        <c:varyColors val="0"/>
        <c:ser>
          <c:idx val="0"/>
          <c:order val="0"/>
          <c:tx>
            <c:strRef>
              <c:f>Sheet1!$B$1</c:f>
              <c:strCache>
                <c:ptCount val="1"/>
                <c:pt idx="0">
                  <c:v>Πολύ Δύσκολα</c:v>
                </c:pt>
              </c:strCache>
            </c:strRef>
          </c:tx>
          <c:spPr>
            <a:solidFill>
              <a:srgbClr val="FFC000"/>
            </a:solidFill>
            <a:ln w="25400">
              <a:solidFill>
                <a:schemeClr val="bg1">
                  <a:lumMod val="95000"/>
                </a:schemeClr>
              </a:solidFill>
            </a:ln>
          </c:spPr>
          <c:invertIfNegative val="0"/>
          <c:dLbls>
            <c:numFmt formatCode="0%" sourceLinked="0"/>
            <c:txPr>
              <a:bodyPr/>
              <a:lstStyle/>
              <a:p>
                <a:pPr>
                  <a:defRPr sz="1400" b="1">
                    <a:solidFill>
                      <a:schemeClr val="bg1"/>
                    </a:solidFill>
                  </a:defRPr>
                </a:pPr>
                <a:endParaRPr lang="el-GR"/>
              </a:p>
            </c:txP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Sheet1!$B$2:$B$5</c:f>
              <c:numCache>
                <c:formatCode>General</c:formatCode>
                <c:ptCount val="4"/>
                <c:pt idx="0">
                  <c:v>0.21206518152247367</c:v>
                </c:pt>
                <c:pt idx="1">
                  <c:v>0.21178891755743956</c:v>
                </c:pt>
                <c:pt idx="2">
                  <c:v>0.16603889614882006</c:v>
                </c:pt>
                <c:pt idx="3">
                  <c:v>0.18919488548545738</c:v>
                </c:pt>
              </c:numCache>
            </c:numRef>
          </c:val>
        </c:ser>
        <c:ser>
          <c:idx val="1"/>
          <c:order val="1"/>
          <c:tx>
            <c:strRef>
              <c:f>Sheet1!$C$1</c:f>
              <c:strCache>
                <c:ptCount val="1"/>
                <c:pt idx="0">
                  <c:v>Δύσκολα</c:v>
                </c:pt>
              </c:strCache>
            </c:strRef>
          </c:tx>
          <c:spPr>
            <a:solidFill>
              <a:srgbClr val="FFC000">
                <a:alpha val="66000"/>
              </a:srgbClr>
            </a:solidFill>
            <a:ln w="25400">
              <a:solidFill>
                <a:schemeClr val="bg1"/>
              </a:solidFill>
            </a:ln>
          </c:spPr>
          <c:invertIfNegative val="0"/>
          <c:dLbls>
            <c:numFmt formatCode="0%" sourceLinked="0"/>
            <c:txPr>
              <a:bodyPr/>
              <a:lstStyle/>
              <a:p>
                <a:pPr>
                  <a:defRPr sz="1400" b="1">
                    <a:solidFill>
                      <a:schemeClr val="tx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Sheet1!$C$2:$C$5</c:f>
              <c:numCache>
                <c:formatCode>General</c:formatCode>
                <c:ptCount val="4"/>
                <c:pt idx="0">
                  <c:v>0.31310073174692143</c:v>
                </c:pt>
                <c:pt idx="1">
                  <c:v>0.29564442806241553</c:v>
                </c:pt>
                <c:pt idx="2">
                  <c:v>0.38162041663463758</c:v>
                </c:pt>
                <c:pt idx="3">
                  <c:v>0.29306589855276105</c:v>
                </c:pt>
              </c:numCache>
            </c:numRef>
          </c:val>
        </c:ser>
        <c:ser>
          <c:idx val="2"/>
          <c:order val="2"/>
          <c:tx>
            <c:strRef>
              <c:f>Sheet1!$D$1</c:f>
              <c:strCache>
                <c:ptCount val="1"/>
                <c:pt idx="0">
                  <c:v>Ούτε Εύκολα ούτε Δύσκολα</c:v>
                </c:pt>
              </c:strCache>
            </c:strRef>
          </c:tx>
          <c:spPr>
            <a:solidFill>
              <a:schemeClr val="bg1">
                <a:lumMod val="75000"/>
              </a:schemeClr>
            </a:solidFill>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Sheet1!$D$2:$D$5</c:f>
              <c:numCache>
                <c:formatCode>General</c:formatCode>
                <c:ptCount val="4"/>
                <c:pt idx="0">
                  <c:v>0.35836218591714553</c:v>
                </c:pt>
                <c:pt idx="1">
                  <c:v>0.4100242658803292</c:v>
                </c:pt>
                <c:pt idx="2">
                  <c:v>0.28069029133676687</c:v>
                </c:pt>
                <c:pt idx="3">
                  <c:v>0.27111142335253624</c:v>
                </c:pt>
              </c:numCache>
            </c:numRef>
          </c:val>
        </c:ser>
        <c:ser>
          <c:idx val="3"/>
          <c:order val="3"/>
          <c:tx>
            <c:strRef>
              <c:f>Sheet1!$E$1</c:f>
              <c:strCache>
                <c:ptCount val="1"/>
                <c:pt idx="0">
                  <c:v>Εύκολα</c:v>
                </c:pt>
              </c:strCache>
            </c:strRef>
          </c:tx>
          <c:spPr>
            <a:solidFill>
              <a:srgbClr val="9BBB59"/>
            </a:solidFill>
            <a:ln w="25400">
              <a:solidFill>
                <a:schemeClr val="bg1"/>
              </a:solidFill>
            </a:ln>
          </c:spPr>
          <c:invertIfNegative val="0"/>
          <c:dLbls>
            <c:numFmt formatCode="0%" sourceLinked="0"/>
            <c:txPr>
              <a:bodyPr/>
              <a:lstStyle/>
              <a:p>
                <a:pPr>
                  <a:defRPr sz="1400">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Sheet1!$E$2:$E$5</c:f>
              <c:numCache>
                <c:formatCode>General</c:formatCode>
                <c:ptCount val="4"/>
                <c:pt idx="0">
                  <c:v>8.0984532221483108E-2</c:v>
                </c:pt>
                <c:pt idx="1">
                  <c:v>6.900417741737315E-2</c:v>
                </c:pt>
                <c:pt idx="2">
                  <c:v>0.11157660081482049</c:v>
                </c:pt>
                <c:pt idx="3">
                  <c:v>0.12547421666432484</c:v>
                </c:pt>
              </c:numCache>
            </c:numRef>
          </c:val>
        </c:ser>
        <c:ser>
          <c:idx val="4"/>
          <c:order val="4"/>
          <c:tx>
            <c:strRef>
              <c:f>Sheet1!$F$1</c:f>
              <c:strCache>
                <c:ptCount val="1"/>
                <c:pt idx="0">
                  <c:v>Πολύ Εύκολα</c:v>
                </c:pt>
              </c:strCache>
            </c:strRef>
          </c:tx>
          <c:spPr>
            <a:solidFill>
              <a:schemeClr val="accent3">
                <a:lumMod val="75000"/>
              </a:schemeClr>
            </a:solidFill>
            <a:ln w="25400">
              <a:solidFill>
                <a:schemeClr val="bg1"/>
              </a:solidFill>
            </a:ln>
          </c:spPr>
          <c:invertIfNegative val="0"/>
          <c:dLbls>
            <c:numFmt formatCode="0%" sourceLinked="0"/>
            <c:txPr>
              <a:bodyPr/>
              <a:lstStyle/>
              <a:p>
                <a:pPr>
                  <a:defRPr sz="1400">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Sheet1!$F$2:$F$5</c:f>
              <c:numCache>
                <c:formatCode>General</c:formatCode>
                <c:ptCount val="4"/>
                <c:pt idx="0">
                  <c:v>2.3005243225972041E-2</c:v>
                </c:pt>
                <c:pt idx="1">
                  <c:v>7.2413687185157883E-3</c:v>
                </c:pt>
                <c:pt idx="2">
                  <c:v>6.0073795064955027E-2</c:v>
                </c:pt>
                <c:pt idx="3">
                  <c:v>6.6249824364198406E-2</c:v>
                </c:pt>
              </c:numCache>
            </c:numRef>
          </c:val>
        </c:ser>
        <c:ser>
          <c:idx val="5"/>
          <c:order val="5"/>
          <c:tx>
            <c:strRef>
              <c:f>Sheet1!$G$1</c:f>
              <c:strCache>
                <c:ptCount val="1"/>
                <c:pt idx="0">
                  <c:v>Δ/Α</c:v>
                </c:pt>
              </c:strCache>
            </c:strRef>
          </c:tx>
          <c:invertIfNegative val="0"/>
          <c:dLbls>
            <c:dLbl>
              <c:idx val="0"/>
              <c:layout>
                <c:manualLayout>
                  <c:x val="0"/>
                  <c:y val="-2.5034950988269324E-2"/>
                </c:manualLayout>
              </c:layout>
              <c:dLblPos val="ctr"/>
              <c:showLegendKey val="0"/>
              <c:showVal val="1"/>
              <c:showCatName val="0"/>
              <c:showSerName val="0"/>
              <c:showPercent val="0"/>
              <c:showBubbleSize val="0"/>
            </c:dLbl>
            <c:dLbl>
              <c:idx val="1"/>
              <c:layout>
                <c:manualLayout>
                  <c:x val="3.003003003003003E-3"/>
                  <c:y val="-2.2628555359151533E-2"/>
                </c:manualLayout>
              </c:layout>
              <c:dLblPos val="ctr"/>
              <c:showLegendKey val="0"/>
              <c:showVal val="1"/>
              <c:showCatName val="0"/>
              <c:showSerName val="0"/>
              <c:showPercent val="0"/>
              <c:showBubbleSize val="0"/>
            </c:dLbl>
            <c:dLbl>
              <c:idx val="2"/>
              <c:delete val="1"/>
            </c:dLbl>
            <c:numFmt formatCode="0%" sourceLinked="0"/>
            <c:txPr>
              <a:bodyPr/>
              <a:lstStyle/>
              <a:p>
                <a:pPr>
                  <a:defRPr sz="1400" b="1"/>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Sheet1!$G$2:$G$5</c:f>
              <c:numCache>
                <c:formatCode>General</c:formatCode>
                <c:ptCount val="4"/>
                <c:pt idx="0">
                  <c:v>1.2482125366004413E-2</c:v>
                </c:pt>
                <c:pt idx="1">
                  <c:v>6.2968423639267728E-3</c:v>
                </c:pt>
                <c:pt idx="2">
                  <c:v>0</c:v>
                </c:pt>
                <c:pt idx="3">
                  <c:v>5.4903751580722221E-2</c:v>
                </c:pt>
              </c:numCache>
            </c:numRef>
          </c:val>
        </c:ser>
        <c:dLbls>
          <c:showLegendKey val="0"/>
          <c:showVal val="0"/>
          <c:showCatName val="0"/>
          <c:showSerName val="0"/>
          <c:showPercent val="0"/>
          <c:showBubbleSize val="0"/>
        </c:dLbls>
        <c:gapWidth val="34"/>
        <c:overlap val="100"/>
        <c:axId val="612234240"/>
        <c:axId val="556806656"/>
      </c:barChart>
      <c:catAx>
        <c:axId val="612234240"/>
        <c:scaling>
          <c:orientation val="minMax"/>
        </c:scaling>
        <c:delete val="0"/>
        <c:axPos val="b"/>
        <c:majorTickMark val="out"/>
        <c:minorTickMark val="none"/>
        <c:tickLblPos val="nextTo"/>
        <c:spPr>
          <a:ln w="41275">
            <a:solidFill>
              <a:schemeClr val="bg1">
                <a:lumMod val="75000"/>
              </a:schemeClr>
            </a:solidFill>
          </a:ln>
        </c:spPr>
        <c:txPr>
          <a:bodyPr/>
          <a:lstStyle/>
          <a:p>
            <a:pPr>
              <a:defRPr sz="1400" b="1"/>
            </a:pPr>
            <a:endParaRPr lang="el-GR"/>
          </a:p>
        </c:txPr>
        <c:crossAx val="556806656"/>
        <c:crosses val="autoZero"/>
        <c:auto val="1"/>
        <c:lblAlgn val="ctr"/>
        <c:lblOffset val="100"/>
        <c:noMultiLvlLbl val="0"/>
      </c:catAx>
      <c:valAx>
        <c:axId val="556806656"/>
        <c:scaling>
          <c:orientation val="minMax"/>
        </c:scaling>
        <c:delete val="1"/>
        <c:axPos val="l"/>
        <c:numFmt formatCode="0%" sourceLinked="1"/>
        <c:majorTickMark val="out"/>
        <c:minorTickMark val="none"/>
        <c:tickLblPos val="nextTo"/>
        <c:crossAx val="612234240"/>
        <c:crosses val="autoZero"/>
        <c:crossBetween val="between"/>
      </c:valAx>
    </c:plotArea>
    <c:legend>
      <c:legendPos val="r"/>
      <c:layout/>
      <c:overlay val="0"/>
      <c:txPr>
        <a:bodyPr/>
        <a:lstStyle/>
        <a:p>
          <a:pPr>
            <a:defRPr sz="1400"/>
          </a:pPr>
          <a:endParaRPr lang="el-GR"/>
        </a:p>
      </c:txPr>
    </c:legend>
    <c:plotVisOnly val="1"/>
    <c:dispBlanksAs val="gap"/>
    <c:showDLblsOverMax val="0"/>
  </c:chart>
  <c:txPr>
    <a:bodyPr/>
    <a:lstStyle/>
    <a:p>
      <a:pPr>
        <a:defRPr sz="1800"/>
      </a:pPr>
      <a:endParaRPr lang="el-GR"/>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051051051051052E-2"/>
          <c:y val="7.1428571428571425E-2"/>
          <c:w val="0.67553155517722452"/>
          <c:h val="0.77818053993250846"/>
        </c:manualLayout>
      </c:layout>
      <c:barChart>
        <c:barDir val="col"/>
        <c:grouping val="percentStacked"/>
        <c:varyColors val="0"/>
        <c:ser>
          <c:idx val="0"/>
          <c:order val="0"/>
          <c:tx>
            <c:strRef>
              <c:f>Sheet1!$B$1</c:f>
              <c:strCache>
                <c:ptCount val="1"/>
                <c:pt idx="0">
                  <c:v>Πολύ Δύσκολα</c:v>
                </c:pt>
              </c:strCache>
            </c:strRef>
          </c:tx>
          <c:spPr>
            <a:solidFill>
              <a:srgbClr val="FFC000"/>
            </a:solidFill>
            <a:ln w="25400">
              <a:solidFill>
                <a:schemeClr val="bg1">
                  <a:lumMod val="95000"/>
                </a:schemeClr>
              </a:solidFill>
            </a:ln>
          </c:spPr>
          <c:invertIfNegative val="0"/>
          <c:dLbls>
            <c:numFmt formatCode="0%" sourceLinked="0"/>
            <c:txPr>
              <a:bodyPr/>
              <a:lstStyle/>
              <a:p>
                <a:pPr>
                  <a:defRPr sz="1400" b="1">
                    <a:solidFill>
                      <a:schemeClr val="bg1"/>
                    </a:solidFill>
                  </a:defRPr>
                </a:pPr>
                <a:endParaRPr lang="el-GR"/>
              </a:p>
            </c:txPr>
            <c:showLegendKey val="0"/>
            <c:showVal val="1"/>
            <c:showCatName val="0"/>
            <c:showSerName val="0"/>
            <c:showPercent val="0"/>
            <c:showBubbleSize val="0"/>
            <c:showLeaderLines val="0"/>
          </c:dLbls>
          <c:cat>
            <c:strRef>
              <c:f>Sheet1!$A$2:$A$5</c:f>
              <c:strCache>
                <c:ptCount val="4"/>
                <c:pt idx="0">
                  <c:v>Σύνολο</c:v>
                </c:pt>
                <c:pt idx="1">
                  <c:v>Μικρές</c:v>
                </c:pt>
                <c:pt idx="2">
                  <c:v>Μεσαίες</c:v>
                </c:pt>
                <c:pt idx="3">
                  <c:v>Μεγάλες</c:v>
                </c:pt>
              </c:strCache>
            </c:strRef>
          </c:cat>
          <c:val>
            <c:numRef>
              <c:f>Sheet1!$B$2:$B$5</c:f>
              <c:numCache>
                <c:formatCode>General</c:formatCode>
                <c:ptCount val="4"/>
                <c:pt idx="0">
                  <c:v>0.17759922058738808</c:v>
                </c:pt>
                <c:pt idx="1">
                  <c:v>0.21428571428571438</c:v>
                </c:pt>
                <c:pt idx="2">
                  <c:v>5.8823529411764691E-2</c:v>
                </c:pt>
                <c:pt idx="3">
                  <c:v>6.4516129032258063E-2</c:v>
                </c:pt>
              </c:numCache>
            </c:numRef>
          </c:val>
        </c:ser>
        <c:ser>
          <c:idx val="1"/>
          <c:order val="1"/>
          <c:tx>
            <c:strRef>
              <c:f>Sheet1!$C$1</c:f>
              <c:strCache>
                <c:ptCount val="1"/>
                <c:pt idx="0">
                  <c:v>Δύσκολα</c:v>
                </c:pt>
              </c:strCache>
            </c:strRef>
          </c:tx>
          <c:spPr>
            <a:solidFill>
              <a:srgbClr val="FFC000">
                <a:alpha val="66000"/>
              </a:srgbClr>
            </a:solidFill>
            <a:ln w="25400">
              <a:solidFill>
                <a:schemeClr val="bg1"/>
              </a:solidFill>
            </a:ln>
          </c:spPr>
          <c:invertIfNegative val="0"/>
          <c:dLbls>
            <c:numFmt formatCode="0%" sourceLinked="0"/>
            <c:txPr>
              <a:bodyPr/>
              <a:lstStyle/>
              <a:p>
                <a:pPr>
                  <a:defRPr sz="1400" b="1">
                    <a:solidFill>
                      <a:schemeClr val="tx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c:v>
                </c:pt>
                <c:pt idx="2">
                  <c:v>Μεσαίες</c:v>
                </c:pt>
                <c:pt idx="3">
                  <c:v>Μεγάλες</c:v>
                </c:pt>
              </c:strCache>
            </c:strRef>
          </c:cat>
          <c:val>
            <c:numRef>
              <c:f>Sheet1!$C$2:$C$5</c:f>
              <c:numCache>
                <c:formatCode>General</c:formatCode>
                <c:ptCount val="4"/>
                <c:pt idx="0">
                  <c:v>0.38812443364254912</c:v>
                </c:pt>
                <c:pt idx="1">
                  <c:v>0.43877551020408145</c:v>
                </c:pt>
                <c:pt idx="2">
                  <c:v>0.23529411764705882</c:v>
                </c:pt>
                <c:pt idx="3">
                  <c:v>0.19354838709677419</c:v>
                </c:pt>
              </c:numCache>
            </c:numRef>
          </c:val>
        </c:ser>
        <c:ser>
          <c:idx val="2"/>
          <c:order val="2"/>
          <c:tx>
            <c:strRef>
              <c:f>Sheet1!$D$1</c:f>
              <c:strCache>
                <c:ptCount val="1"/>
                <c:pt idx="0">
                  <c:v>Ούτε Εύκολα ούτε Δύσκολα</c:v>
                </c:pt>
              </c:strCache>
            </c:strRef>
          </c:tx>
          <c:spPr>
            <a:solidFill>
              <a:schemeClr val="bg1">
                <a:lumMod val="75000"/>
              </a:schemeClr>
            </a:solidFill>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c:v>
                </c:pt>
                <c:pt idx="2">
                  <c:v>Μεσαίες</c:v>
                </c:pt>
                <c:pt idx="3">
                  <c:v>Μεγάλες</c:v>
                </c:pt>
              </c:strCache>
            </c:strRef>
          </c:cat>
          <c:val>
            <c:numRef>
              <c:f>Sheet1!$D$2:$D$5</c:f>
              <c:numCache>
                <c:formatCode>General</c:formatCode>
                <c:ptCount val="4"/>
                <c:pt idx="0">
                  <c:v>0.33197844044145775</c:v>
                </c:pt>
                <c:pt idx="1">
                  <c:v>0.28571428571428575</c:v>
                </c:pt>
                <c:pt idx="2">
                  <c:v>0.49019607843137253</c:v>
                </c:pt>
                <c:pt idx="3">
                  <c:v>0.41935483870967738</c:v>
                </c:pt>
              </c:numCache>
            </c:numRef>
          </c:val>
        </c:ser>
        <c:ser>
          <c:idx val="3"/>
          <c:order val="3"/>
          <c:tx>
            <c:strRef>
              <c:f>Sheet1!$E$1</c:f>
              <c:strCache>
                <c:ptCount val="1"/>
                <c:pt idx="0">
                  <c:v>Εύκολα</c:v>
                </c:pt>
              </c:strCache>
            </c:strRef>
          </c:tx>
          <c:spPr>
            <a:solidFill>
              <a:srgbClr val="9BBB59"/>
            </a:solidFill>
            <a:ln w="25400">
              <a:solidFill>
                <a:schemeClr val="bg1"/>
              </a:solidFill>
            </a:ln>
          </c:spPr>
          <c:invertIfNegative val="0"/>
          <c:dLbls>
            <c:numFmt formatCode="0%" sourceLinked="0"/>
            <c:txPr>
              <a:bodyPr/>
              <a:lstStyle/>
              <a:p>
                <a:pPr>
                  <a:defRPr sz="1400">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c:v>
                </c:pt>
                <c:pt idx="2">
                  <c:v>Μεσαίες</c:v>
                </c:pt>
                <c:pt idx="3">
                  <c:v>Μεγάλες</c:v>
                </c:pt>
              </c:strCache>
            </c:strRef>
          </c:cat>
          <c:val>
            <c:numRef>
              <c:f>Sheet1!$E$2:$E$5</c:f>
              <c:numCache>
                <c:formatCode>General</c:formatCode>
                <c:ptCount val="4"/>
                <c:pt idx="0">
                  <c:v>7.1749959405593144E-2</c:v>
                </c:pt>
                <c:pt idx="1">
                  <c:v>4.0816326530612249E-2</c:v>
                </c:pt>
                <c:pt idx="2">
                  <c:v>0.15686274509803921</c:v>
                </c:pt>
                <c:pt idx="3">
                  <c:v>0.19354838709677419</c:v>
                </c:pt>
              </c:numCache>
            </c:numRef>
          </c:val>
        </c:ser>
        <c:ser>
          <c:idx val="4"/>
          <c:order val="4"/>
          <c:tx>
            <c:strRef>
              <c:f>Sheet1!$F$1</c:f>
              <c:strCache>
                <c:ptCount val="1"/>
                <c:pt idx="0">
                  <c:v>Πολύ Εύκολα</c:v>
                </c:pt>
              </c:strCache>
            </c:strRef>
          </c:tx>
          <c:spPr>
            <a:solidFill>
              <a:schemeClr val="accent3">
                <a:lumMod val="75000"/>
              </a:schemeClr>
            </a:solidFill>
            <a:ln w="25400">
              <a:solidFill>
                <a:schemeClr val="bg1"/>
              </a:solidFill>
            </a:ln>
          </c:spPr>
          <c:invertIfNegative val="0"/>
          <c:dLbls>
            <c:numFmt formatCode="0%" sourceLinked="0"/>
            <c:txPr>
              <a:bodyPr/>
              <a:lstStyle/>
              <a:p>
                <a:pPr>
                  <a:defRPr sz="1400">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c:v>
                </c:pt>
                <c:pt idx="2">
                  <c:v>Μεσαίες</c:v>
                </c:pt>
                <c:pt idx="3">
                  <c:v>Μεγάλες</c:v>
                </c:pt>
              </c:strCache>
            </c:strRef>
          </c:cat>
          <c:val>
            <c:numRef>
              <c:f>Sheet1!$F$2:$F$5</c:f>
              <c:numCache>
                <c:formatCode>General</c:formatCode>
                <c:ptCount val="4"/>
                <c:pt idx="0">
                  <c:v>3.0547945923012059E-2</c:v>
                </c:pt>
                <c:pt idx="1">
                  <c:v>2.0408163265306124E-2</c:v>
                </c:pt>
                <c:pt idx="2">
                  <c:v>5.8823529411764691E-2</c:v>
                </c:pt>
                <c:pt idx="3">
                  <c:v>0.12903225806451613</c:v>
                </c:pt>
              </c:numCache>
            </c:numRef>
          </c:val>
        </c:ser>
        <c:dLbls>
          <c:showLegendKey val="0"/>
          <c:showVal val="0"/>
          <c:showCatName val="0"/>
          <c:showSerName val="0"/>
          <c:showPercent val="0"/>
          <c:showBubbleSize val="0"/>
        </c:dLbls>
        <c:gapWidth val="34"/>
        <c:overlap val="100"/>
        <c:axId val="612148736"/>
        <c:axId val="556804928"/>
      </c:barChart>
      <c:catAx>
        <c:axId val="612148736"/>
        <c:scaling>
          <c:orientation val="minMax"/>
        </c:scaling>
        <c:delete val="0"/>
        <c:axPos val="b"/>
        <c:majorTickMark val="out"/>
        <c:minorTickMark val="none"/>
        <c:tickLblPos val="nextTo"/>
        <c:spPr>
          <a:ln w="41275">
            <a:solidFill>
              <a:schemeClr val="bg1">
                <a:lumMod val="75000"/>
              </a:schemeClr>
            </a:solidFill>
          </a:ln>
        </c:spPr>
        <c:txPr>
          <a:bodyPr/>
          <a:lstStyle/>
          <a:p>
            <a:pPr>
              <a:defRPr sz="1400" b="1"/>
            </a:pPr>
            <a:endParaRPr lang="el-GR"/>
          </a:p>
        </c:txPr>
        <c:crossAx val="556804928"/>
        <c:crosses val="autoZero"/>
        <c:auto val="1"/>
        <c:lblAlgn val="ctr"/>
        <c:lblOffset val="100"/>
        <c:noMultiLvlLbl val="0"/>
      </c:catAx>
      <c:valAx>
        <c:axId val="556804928"/>
        <c:scaling>
          <c:orientation val="minMax"/>
        </c:scaling>
        <c:delete val="1"/>
        <c:axPos val="l"/>
        <c:numFmt formatCode="0%" sourceLinked="1"/>
        <c:majorTickMark val="out"/>
        <c:minorTickMark val="none"/>
        <c:tickLblPos val="nextTo"/>
        <c:crossAx val="612148736"/>
        <c:crosses val="autoZero"/>
        <c:crossBetween val="between"/>
      </c:valAx>
    </c:plotArea>
    <c:legend>
      <c:legendPos val="r"/>
      <c:layout/>
      <c:overlay val="0"/>
      <c:txPr>
        <a:bodyPr/>
        <a:lstStyle/>
        <a:p>
          <a:pPr>
            <a:defRPr sz="1400"/>
          </a:pPr>
          <a:endParaRPr lang="el-GR"/>
        </a:p>
      </c:txPr>
    </c:legend>
    <c:plotVisOnly val="1"/>
    <c:dispBlanksAs val="gap"/>
    <c:showDLblsOverMax val="0"/>
  </c:chart>
  <c:txPr>
    <a:bodyPr/>
    <a:lstStyle/>
    <a:p>
      <a:pPr>
        <a:defRPr sz="1800"/>
      </a:pPr>
      <a:endParaRPr lang="el-GR"/>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051051051051052E-2"/>
          <c:y val="7.1428571428571425E-2"/>
          <c:w val="0.67553155517722452"/>
          <c:h val="0.77818053993250846"/>
        </c:manualLayout>
      </c:layout>
      <c:barChart>
        <c:barDir val="col"/>
        <c:grouping val="percentStacked"/>
        <c:varyColors val="0"/>
        <c:ser>
          <c:idx val="0"/>
          <c:order val="0"/>
          <c:tx>
            <c:strRef>
              <c:f>Sheet1!$B$1</c:f>
              <c:strCache>
                <c:ptCount val="1"/>
                <c:pt idx="0">
                  <c:v>Πολύ Δύσκολα</c:v>
                </c:pt>
              </c:strCache>
            </c:strRef>
          </c:tx>
          <c:spPr>
            <a:solidFill>
              <a:srgbClr val="FFC000"/>
            </a:solidFill>
            <a:ln w="25400">
              <a:solidFill>
                <a:schemeClr val="bg1">
                  <a:lumMod val="95000"/>
                </a:schemeClr>
              </a:solidFill>
            </a:ln>
          </c:spPr>
          <c:invertIfNegative val="0"/>
          <c:dLbls>
            <c:numFmt formatCode="0%" sourceLinked="0"/>
            <c:txPr>
              <a:bodyPr/>
              <a:lstStyle/>
              <a:p>
                <a:pPr>
                  <a:defRPr sz="1400" b="1">
                    <a:solidFill>
                      <a:schemeClr val="bg1"/>
                    </a:solidFill>
                  </a:defRPr>
                </a:pPr>
                <a:endParaRPr lang="el-GR"/>
              </a:p>
            </c:txPr>
            <c:showLegendKey val="0"/>
            <c:showVal val="1"/>
            <c:showCatName val="0"/>
            <c:showSerName val="0"/>
            <c:showPercent val="0"/>
            <c:showBubbleSize val="0"/>
            <c:showLeaderLines val="0"/>
          </c:dLbls>
          <c:cat>
            <c:strRef>
              <c:f>Sheet1!$A$2:$A$5</c:f>
              <c:strCache>
                <c:ptCount val="4"/>
                <c:pt idx="0">
                  <c:v>Σύνολο</c:v>
                </c:pt>
                <c:pt idx="1">
                  <c:v>Μικρές</c:v>
                </c:pt>
                <c:pt idx="2">
                  <c:v>Μεσαίες</c:v>
                </c:pt>
                <c:pt idx="3">
                  <c:v>Μεγάλες</c:v>
                </c:pt>
              </c:strCache>
            </c:strRef>
          </c:cat>
          <c:val>
            <c:numRef>
              <c:f>Sheet1!$B$2:$B$5</c:f>
              <c:numCache>
                <c:formatCode>General</c:formatCode>
                <c:ptCount val="4"/>
                <c:pt idx="0">
                  <c:v>0.21206518152247367</c:v>
                </c:pt>
                <c:pt idx="1">
                  <c:v>0.25510204081632665</c:v>
                </c:pt>
                <c:pt idx="2">
                  <c:v>7.8431372549019593E-2</c:v>
                </c:pt>
                <c:pt idx="3">
                  <c:v>6.4516129032258063E-2</c:v>
                </c:pt>
              </c:numCache>
            </c:numRef>
          </c:val>
        </c:ser>
        <c:ser>
          <c:idx val="1"/>
          <c:order val="1"/>
          <c:tx>
            <c:strRef>
              <c:f>Sheet1!$C$1</c:f>
              <c:strCache>
                <c:ptCount val="1"/>
                <c:pt idx="0">
                  <c:v>Δύσκολα</c:v>
                </c:pt>
              </c:strCache>
            </c:strRef>
          </c:tx>
          <c:spPr>
            <a:solidFill>
              <a:srgbClr val="FFC000">
                <a:alpha val="66000"/>
              </a:srgbClr>
            </a:solidFill>
            <a:ln w="25400">
              <a:solidFill>
                <a:schemeClr val="bg1"/>
              </a:solidFill>
            </a:ln>
          </c:spPr>
          <c:invertIfNegative val="0"/>
          <c:dLbls>
            <c:numFmt formatCode="0%" sourceLinked="0"/>
            <c:txPr>
              <a:bodyPr/>
              <a:lstStyle/>
              <a:p>
                <a:pPr>
                  <a:defRPr sz="1400" b="1">
                    <a:solidFill>
                      <a:schemeClr val="tx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c:v>
                </c:pt>
                <c:pt idx="2">
                  <c:v>Μεσαίες</c:v>
                </c:pt>
                <c:pt idx="3">
                  <c:v>Μεγάλες</c:v>
                </c:pt>
              </c:strCache>
            </c:strRef>
          </c:cat>
          <c:val>
            <c:numRef>
              <c:f>Sheet1!$C$2:$C$5</c:f>
              <c:numCache>
                <c:formatCode>General</c:formatCode>
                <c:ptCount val="4"/>
                <c:pt idx="0">
                  <c:v>0.31310073174692138</c:v>
                </c:pt>
                <c:pt idx="1">
                  <c:v>0.32653061224489793</c:v>
                </c:pt>
                <c:pt idx="2">
                  <c:v>0.27450980392156865</c:v>
                </c:pt>
                <c:pt idx="3">
                  <c:v>0.16129032258064516</c:v>
                </c:pt>
              </c:numCache>
            </c:numRef>
          </c:val>
        </c:ser>
        <c:ser>
          <c:idx val="2"/>
          <c:order val="2"/>
          <c:tx>
            <c:strRef>
              <c:f>Sheet1!$D$1</c:f>
              <c:strCache>
                <c:ptCount val="1"/>
                <c:pt idx="0">
                  <c:v>Ούτε Εύκολα ούτε Δύσκολα</c:v>
                </c:pt>
              </c:strCache>
            </c:strRef>
          </c:tx>
          <c:spPr>
            <a:solidFill>
              <a:schemeClr val="bg1">
                <a:lumMod val="75000"/>
              </a:schemeClr>
            </a:solidFill>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c:v>
                </c:pt>
                <c:pt idx="2">
                  <c:v>Μεσαίες</c:v>
                </c:pt>
                <c:pt idx="3">
                  <c:v>Μεγάλες</c:v>
                </c:pt>
              </c:strCache>
            </c:strRef>
          </c:cat>
          <c:val>
            <c:numRef>
              <c:f>Sheet1!$D$2:$D$5</c:f>
              <c:numCache>
                <c:formatCode>General</c:formatCode>
                <c:ptCount val="4"/>
                <c:pt idx="0">
                  <c:v>0.35836218591714547</c:v>
                </c:pt>
                <c:pt idx="1">
                  <c:v>0.3571428571428571</c:v>
                </c:pt>
                <c:pt idx="2">
                  <c:v>0.37254901960784315</c:v>
                </c:pt>
                <c:pt idx="3">
                  <c:v>0.38709677419354838</c:v>
                </c:pt>
              </c:numCache>
            </c:numRef>
          </c:val>
        </c:ser>
        <c:ser>
          <c:idx val="3"/>
          <c:order val="3"/>
          <c:tx>
            <c:strRef>
              <c:f>Sheet1!$E$1</c:f>
              <c:strCache>
                <c:ptCount val="1"/>
                <c:pt idx="0">
                  <c:v>Εύκολα</c:v>
                </c:pt>
              </c:strCache>
            </c:strRef>
          </c:tx>
          <c:spPr>
            <a:solidFill>
              <a:srgbClr val="9BBB59"/>
            </a:solidFill>
            <a:ln w="25400">
              <a:solidFill>
                <a:schemeClr val="bg1"/>
              </a:solidFill>
            </a:ln>
          </c:spPr>
          <c:invertIfNegative val="0"/>
          <c:dLbls>
            <c:numFmt formatCode="0%" sourceLinked="0"/>
            <c:txPr>
              <a:bodyPr/>
              <a:lstStyle/>
              <a:p>
                <a:pPr>
                  <a:defRPr sz="1400">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c:v>
                </c:pt>
                <c:pt idx="2">
                  <c:v>Μεσαίες</c:v>
                </c:pt>
                <c:pt idx="3">
                  <c:v>Μεγάλες</c:v>
                </c:pt>
              </c:strCache>
            </c:strRef>
          </c:cat>
          <c:val>
            <c:numRef>
              <c:f>Sheet1!$E$2:$E$5</c:f>
              <c:numCache>
                <c:formatCode>General</c:formatCode>
                <c:ptCount val="4"/>
                <c:pt idx="0">
                  <c:v>8.0984532221483108E-2</c:v>
                </c:pt>
                <c:pt idx="1">
                  <c:v>4.0816326530612249E-2</c:v>
                </c:pt>
                <c:pt idx="2">
                  <c:v>0.19607843137254902</c:v>
                </c:pt>
                <c:pt idx="3">
                  <c:v>0.22580645161290322</c:v>
                </c:pt>
              </c:numCache>
            </c:numRef>
          </c:val>
        </c:ser>
        <c:ser>
          <c:idx val="4"/>
          <c:order val="4"/>
          <c:tx>
            <c:strRef>
              <c:f>Sheet1!$F$1</c:f>
              <c:strCache>
                <c:ptCount val="1"/>
                <c:pt idx="0">
                  <c:v>Πολύ Εύκολα</c:v>
                </c:pt>
              </c:strCache>
            </c:strRef>
          </c:tx>
          <c:spPr>
            <a:solidFill>
              <a:schemeClr val="accent3">
                <a:lumMod val="75000"/>
              </a:schemeClr>
            </a:solidFill>
            <a:ln w="25400">
              <a:solidFill>
                <a:schemeClr val="bg1"/>
              </a:solidFill>
            </a:ln>
          </c:spPr>
          <c:invertIfNegative val="0"/>
          <c:dLbls>
            <c:numFmt formatCode="0%" sourceLinked="0"/>
            <c:txPr>
              <a:bodyPr/>
              <a:lstStyle/>
              <a:p>
                <a:pPr>
                  <a:defRPr sz="1400">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c:v>
                </c:pt>
                <c:pt idx="2">
                  <c:v>Μεσαίες</c:v>
                </c:pt>
                <c:pt idx="3">
                  <c:v>Μεγάλες</c:v>
                </c:pt>
              </c:strCache>
            </c:strRef>
          </c:cat>
          <c:val>
            <c:numRef>
              <c:f>Sheet1!$F$2:$F$5</c:f>
              <c:numCache>
                <c:formatCode>General</c:formatCode>
                <c:ptCount val="4"/>
                <c:pt idx="0">
                  <c:v>2.3005243225972038E-2</c:v>
                </c:pt>
                <c:pt idx="1">
                  <c:v>1.0204081632653062E-2</c:v>
                </c:pt>
                <c:pt idx="2">
                  <c:v>5.8823529411764691E-2</c:v>
                </c:pt>
                <c:pt idx="3">
                  <c:v>0.12903225806451613</c:v>
                </c:pt>
              </c:numCache>
            </c:numRef>
          </c:val>
        </c:ser>
        <c:ser>
          <c:idx val="5"/>
          <c:order val="5"/>
          <c:tx>
            <c:strRef>
              <c:f>Sheet1!$G$1</c:f>
              <c:strCache>
                <c:ptCount val="1"/>
                <c:pt idx="0">
                  <c:v>Δ/Α</c:v>
                </c:pt>
              </c:strCache>
            </c:strRef>
          </c:tx>
          <c:invertIfNegative val="0"/>
          <c:dLbls>
            <c:numFmt formatCode="0%" sourceLinked="0"/>
            <c:txPr>
              <a:bodyPr/>
              <a:lstStyle/>
              <a:p>
                <a:pPr>
                  <a:defRPr sz="1400" b="1"/>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c:v>
                </c:pt>
                <c:pt idx="2">
                  <c:v>Μεσαίες</c:v>
                </c:pt>
                <c:pt idx="3">
                  <c:v>Μεγάλες</c:v>
                </c:pt>
              </c:strCache>
            </c:strRef>
          </c:cat>
          <c:val>
            <c:numRef>
              <c:f>Sheet1!$G$2:$G$5</c:f>
              <c:numCache>
                <c:formatCode>General</c:formatCode>
                <c:ptCount val="4"/>
                <c:pt idx="0">
                  <c:v>1.2482125366004411E-2</c:v>
                </c:pt>
                <c:pt idx="1">
                  <c:v>1.0204081632653062E-2</c:v>
                </c:pt>
                <c:pt idx="2">
                  <c:v>1.9607843137254898E-2</c:v>
                </c:pt>
                <c:pt idx="3">
                  <c:v>3.2258064516129031E-2</c:v>
                </c:pt>
              </c:numCache>
            </c:numRef>
          </c:val>
        </c:ser>
        <c:dLbls>
          <c:showLegendKey val="0"/>
          <c:showVal val="0"/>
          <c:showCatName val="0"/>
          <c:showSerName val="0"/>
          <c:showPercent val="0"/>
          <c:showBubbleSize val="0"/>
        </c:dLbls>
        <c:gapWidth val="34"/>
        <c:overlap val="100"/>
        <c:axId val="612150784"/>
        <c:axId val="556809536"/>
      </c:barChart>
      <c:catAx>
        <c:axId val="612150784"/>
        <c:scaling>
          <c:orientation val="minMax"/>
        </c:scaling>
        <c:delete val="0"/>
        <c:axPos val="b"/>
        <c:majorTickMark val="out"/>
        <c:minorTickMark val="none"/>
        <c:tickLblPos val="nextTo"/>
        <c:spPr>
          <a:ln w="41275">
            <a:solidFill>
              <a:schemeClr val="bg1">
                <a:lumMod val="75000"/>
              </a:schemeClr>
            </a:solidFill>
          </a:ln>
        </c:spPr>
        <c:txPr>
          <a:bodyPr/>
          <a:lstStyle/>
          <a:p>
            <a:pPr>
              <a:defRPr sz="1400" b="1"/>
            </a:pPr>
            <a:endParaRPr lang="el-GR"/>
          </a:p>
        </c:txPr>
        <c:crossAx val="556809536"/>
        <c:crosses val="autoZero"/>
        <c:auto val="1"/>
        <c:lblAlgn val="ctr"/>
        <c:lblOffset val="100"/>
        <c:noMultiLvlLbl val="0"/>
      </c:catAx>
      <c:valAx>
        <c:axId val="556809536"/>
        <c:scaling>
          <c:orientation val="minMax"/>
        </c:scaling>
        <c:delete val="1"/>
        <c:axPos val="l"/>
        <c:numFmt formatCode="0%" sourceLinked="1"/>
        <c:majorTickMark val="out"/>
        <c:minorTickMark val="none"/>
        <c:tickLblPos val="nextTo"/>
        <c:crossAx val="612150784"/>
        <c:crosses val="autoZero"/>
        <c:crossBetween val="between"/>
      </c:valAx>
    </c:plotArea>
    <c:legend>
      <c:legendPos val="r"/>
      <c:layout/>
      <c:overlay val="0"/>
      <c:txPr>
        <a:bodyPr/>
        <a:lstStyle/>
        <a:p>
          <a:pPr>
            <a:defRPr sz="1400"/>
          </a:pPr>
          <a:endParaRPr lang="el-GR"/>
        </a:p>
      </c:txPr>
    </c:legend>
    <c:plotVisOnly val="1"/>
    <c:dispBlanksAs val="gap"/>
    <c:showDLblsOverMax val="0"/>
  </c:chart>
  <c:txPr>
    <a:bodyPr/>
    <a:lstStyle/>
    <a:p>
      <a:pPr>
        <a:defRPr sz="1800"/>
      </a:pPr>
      <a:endParaRPr lang="el-GR"/>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051051051051052E-2"/>
          <c:y val="7.1428571428571425E-2"/>
          <c:w val="0.67553155517722452"/>
          <c:h val="0.77818053993250846"/>
        </c:manualLayout>
      </c:layout>
      <c:barChart>
        <c:barDir val="col"/>
        <c:grouping val="percentStacked"/>
        <c:varyColors val="0"/>
        <c:ser>
          <c:idx val="0"/>
          <c:order val="0"/>
          <c:tx>
            <c:strRef>
              <c:f>Sheet1!$B$1</c:f>
              <c:strCache>
                <c:ptCount val="1"/>
                <c:pt idx="0">
                  <c:v>Πολύ Δύσκολα</c:v>
                </c:pt>
              </c:strCache>
            </c:strRef>
          </c:tx>
          <c:spPr>
            <a:solidFill>
              <a:srgbClr val="FFC000"/>
            </a:solidFill>
            <a:ln w="25400">
              <a:solidFill>
                <a:schemeClr val="bg1">
                  <a:lumMod val="95000"/>
                </a:schemeClr>
              </a:solidFill>
            </a:ln>
          </c:spPr>
          <c:invertIfNegative val="0"/>
          <c:dLbls>
            <c:numFmt formatCode="0%" sourceLinked="0"/>
            <c:txPr>
              <a:bodyPr/>
              <a:lstStyle/>
              <a:p>
                <a:pPr>
                  <a:defRPr sz="1400" b="1">
                    <a:solidFill>
                      <a:schemeClr val="bg1"/>
                    </a:solidFill>
                  </a:defRPr>
                </a:pPr>
                <a:endParaRPr lang="el-GR"/>
              </a:p>
            </c:txP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c:v>
                </c:pt>
              </c:strCache>
            </c:strRef>
          </c:cat>
          <c:val>
            <c:numRef>
              <c:f>Sheet1!$B$2:$B$6</c:f>
              <c:numCache>
                <c:formatCode>General</c:formatCode>
                <c:ptCount val="5"/>
                <c:pt idx="0">
                  <c:v>0.177599220587388</c:v>
                </c:pt>
                <c:pt idx="1">
                  <c:v>0.27498048399687752</c:v>
                </c:pt>
                <c:pt idx="2">
                  <c:v>7.4687121517965263E-2</c:v>
                </c:pt>
                <c:pt idx="3">
                  <c:v>4.3604651162790699E-2</c:v>
                </c:pt>
                <c:pt idx="4">
                  <c:v>2.620087336244541E-2</c:v>
                </c:pt>
              </c:numCache>
            </c:numRef>
          </c:val>
        </c:ser>
        <c:ser>
          <c:idx val="1"/>
          <c:order val="1"/>
          <c:tx>
            <c:strRef>
              <c:f>Sheet1!$C$1</c:f>
              <c:strCache>
                <c:ptCount val="1"/>
                <c:pt idx="0">
                  <c:v>Δύσκολα</c:v>
                </c:pt>
              </c:strCache>
            </c:strRef>
          </c:tx>
          <c:spPr>
            <a:solidFill>
              <a:srgbClr val="FFC000">
                <a:alpha val="66000"/>
              </a:srgbClr>
            </a:solidFill>
            <a:ln w="25400">
              <a:solidFill>
                <a:schemeClr val="bg1"/>
              </a:solidFill>
            </a:ln>
          </c:spPr>
          <c:invertIfNegative val="0"/>
          <c:dLbls>
            <c:numFmt formatCode="0%" sourceLinked="0"/>
            <c:txPr>
              <a:bodyPr/>
              <a:lstStyle/>
              <a:p>
                <a:pPr>
                  <a:defRPr sz="1400" b="1">
                    <a:solidFill>
                      <a:schemeClr val="tx1"/>
                    </a:solidFill>
                  </a:defRPr>
                </a:pPr>
                <a:endParaRPr lang="el-GR"/>
              </a:p>
            </c:txPr>
            <c:dLblPos val="ct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c:v>
                </c:pt>
              </c:strCache>
            </c:strRef>
          </c:cat>
          <c:val>
            <c:numRef>
              <c:f>Sheet1!$C$2:$C$6</c:f>
              <c:numCache>
                <c:formatCode>General</c:formatCode>
                <c:ptCount val="5"/>
                <c:pt idx="0">
                  <c:v>0.38812443364254912</c:v>
                </c:pt>
                <c:pt idx="1">
                  <c:v>0.4137392661982825</c:v>
                </c:pt>
                <c:pt idx="2">
                  <c:v>0.41501816713766654</c:v>
                </c:pt>
                <c:pt idx="3">
                  <c:v>0.28687270501835987</c:v>
                </c:pt>
                <c:pt idx="4">
                  <c:v>0.16593886462882093</c:v>
                </c:pt>
              </c:numCache>
            </c:numRef>
          </c:val>
        </c:ser>
        <c:ser>
          <c:idx val="2"/>
          <c:order val="2"/>
          <c:tx>
            <c:strRef>
              <c:f>Sheet1!$D$1</c:f>
              <c:strCache>
                <c:ptCount val="1"/>
                <c:pt idx="0">
                  <c:v>Ούτε Εύκολα ούτε Δύσκολα</c:v>
                </c:pt>
              </c:strCache>
            </c:strRef>
          </c:tx>
          <c:spPr>
            <a:solidFill>
              <a:schemeClr val="bg1">
                <a:lumMod val="75000"/>
              </a:schemeClr>
            </a:solidFill>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c:v>
                </c:pt>
              </c:strCache>
            </c:strRef>
          </c:cat>
          <c:val>
            <c:numRef>
              <c:f>Sheet1!$D$2:$D$6</c:f>
              <c:numCache>
                <c:formatCode>General</c:formatCode>
                <c:ptCount val="5"/>
                <c:pt idx="0">
                  <c:v>0.33197844044145769</c:v>
                </c:pt>
                <c:pt idx="1">
                  <c:v>0.24395003903200629</c:v>
                </c:pt>
                <c:pt idx="2">
                  <c:v>0.46467501009285428</c:v>
                </c:pt>
                <c:pt idx="3">
                  <c:v>0.33246634026927785</c:v>
                </c:pt>
                <c:pt idx="4">
                  <c:v>0.64192139737991272</c:v>
                </c:pt>
              </c:numCache>
            </c:numRef>
          </c:val>
        </c:ser>
        <c:ser>
          <c:idx val="3"/>
          <c:order val="3"/>
          <c:tx>
            <c:strRef>
              <c:f>Sheet1!$E$1</c:f>
              <c:strCache>
                <c:ptCount val="1"/>
                <c:pt idx="0">
                  <c:v>Εύκολα</c:v>
                </c:pt>
              </c:strCache>
            </c:strRef>
          </c:tx>
          <c:spPr>
            <a:solidFill>
              <a:srgbClr val="9BBB59"/>
            </a:solidFill>
            <a:ln w="25400">
              <a:solidFill>
                <a:schemeClr val="bg1"/>
              </a:solidFill>
            </a:ln>
          </c:spPr>
          <c:invertIfNegative val="0"/>
          <c:dLbls>
            <c:numFmt formatCode="0%" sourceLinked="0"/>
            <c:txPr>
              <a:bodyPr/>
              <a:lstStyle/>
              <a:p>
                <a:pPr>
                  <a:defRPr sz="1400">
                    <a:solidFill>
                      <a:schemeClr val="bg1"/>
                    </a:solidFill>
                  </a:defRPr>
                </a:pPr>
                <a:endParaRPr lang="el-GR"/>
              </a:p>
            </c:txPr>
            <c:dLblPos val="ct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c:v>
                </c:pt>
              </c:strCache>
            </c:strRef>
          </c:cat>
          <c:val>
            <c:numRef>
              <c:f>Sheet1!$E$2:$E$6</c:f>
              <c:numCache>
                <c:formatCode>General</c:formatCode>
                <c:ptCount val="5"/>
                <c:pt idx="0">
                  <c:v>7.1749959405593117E-2</c:v>
                </c:pt>
                <c:pt idx="1">
                  <c:v>4.5277127244340361E-2</c:v>
                </c:pt>
                <c:pt idx="2">
                  <c:v>1.6552280985062572E-2</c:v>
                </c:pt>
                <c:pt idx="3">
                  <c:v>0.26962209302325585</c:v>
                </c:pt>
                <c:pt idx="4">
                  <c:v>0.1266375545851528</c:v>
                </c:pt>
              </c:numCache>
            </c:numRef>
          </c:val>
        </c:ser>
        <c:ser>
          <c:idx val="4"/>
          <c:order val="4"/>
          <c:tx>
            <c:strRef>
              <c:f>Sheet1!$F$1</c:f>
              <c:strCache>
                <c:ptCount val="1"/>
                <c:pt idx="0">
                  <c:v>Πολύ Εύκολα</c:v>
                </c:pt>
              </c:strCache>
            </c:strRef>
          </c:tx>
          <c:spPr>
            <a:solidFill>
              <a:schemeClr val="accent3">
                <a:lumMod val="75000"/>
              </a:schemeClr>
            </a:solidFill>
            <a:ln w="25400">
              <a:solidFill>
                <a:schemeClr val="bg1"/>
              </a:solidFill>
            </a:ln>
          </c:spPr>
          <c:invertIfNegative val="0"/>
          <c:dLbls>
            <c:numFmt formatCode="0%" sourceLinked="0"/>
            <c:txPr>
              <a:bodyPr/>
              <a:lstStyle/>
              <a:p>
                <a:pPr>
                  <a:defRPr sz="1400">
                    <a:solidFill>
                      <a:schemeClr val="bg1"/>
                    </a:solidFill>
                  </a:defRPr>
                </a:pPr>
                <a:endParaRPr lang="el-GR"/>
              </a:p>
            </c:txPr>
            <c:dLblPos val="ct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c:v>
                </c:pt>
              </c:strCache>
            </c:strRef>
          </c:cat>
          <c:val>
            <c:numRef>
              <c:f>Sheet1!$F$2:$F$6</c:f>
              <c:numCache>
                <c:formatCode>General</c:formatCode>
                <c:ptCount val="5"/>
                <c:pt idx="0">
                  <c:v>3.0547945923012049E-2</c:v>
                </c:pt>
                <c:pt idx="1">
                  <c:v>2.2053083528493361E-2</c:v>
                </c:pt>
                <c:pt idx="2">
                  <c:v>2.9067420266451347E-2</c:v>
                </c:pt>
                <c:pt idx="3">
                  <c:v>6.7434210526315791E-2</c:v>
                </c:pt>
                <c:pt idx="4">
                  <c:v>3.9301310043668117E-2</c:v>
                </c:pt>
              </c:numCache>
            </c:numRef>
          </c:val>
        </c:ser>
        <c:dLbls>
          <c:showLegendKey val="0"/>
          <c:showVal val="0"/>
          <c:showCatName val="0"/>
          <c:showSerName val="0"/>
          <c:showPercent val="0"/>
          <c:showBubbleSize val="0"/>
        </c:dLbls>
        <c:gapWidth val="34"/>
        <c:overlap val="100"/>
        <c:axId val="612423680"/>
        <c:axId val="598325440"/>
      </c:barChart>
      <c:catAx>
        <c:axId val="612423680"/>
        <c:scaling>
          <c:orientation val="minMax"/>
        </c:scaling>
        <c:delete val="0"/>
        <c:axPos val="b"/>
        <c:majorTickMark val="out"/>
        <c:minorTickMark val="none"/>
        <c:tickLblPos val="nextTo"/>
        <c:spPr>
          <a:ln w="41275">
            <a:solidFill>
              <a:schemeClr val="bg1">
                <a:lumMod val="75000"/>
              </a:schemeClr>
            </a:solidFill>
          </a:ln>
        </c:spPr>
        <c:txPr>
          <a:bodyPr/>
          <a:lstStyle/>
          <a:p>
            <a:pPr>
              <a:defRPr sz="1400" b="1"/>
            </a:pPr>
            <a:endParaRPr lang="el-GR"/>
          </a:p>
        </c:txPr>
        <c:crossAx val="598325440"/>
        <c:crosses val="autoZero"/>
        <c:auto val="1"/>
        <c:lblAlgn val="ctr"/>
        <c:lblOffset val="100"/>
        <c:noMultiLvlLbl val="0"/>
      </c:catAx>
      <c:valAx>
        <c:axId val="598325440"/>
        <c:scaling>
          <c:orientation val="minMax"/>
        </c:scaling>
        <c:delete val="1"/>
        <c:axPos val="l"/>
        <c:numFmt formatCode="0%" sourceLinked="1"/>
        <c:majorTickMark val="out"/>
        <c:minorTickMark val="none"/>
        <c:tickLblPos val="nextTo"/>
        <c:crossAx val="612423680"/>
        <c:crosses val="autoZero"/>
        <c:crossBetween val="between"/>
      </c:valAx>
    </c:plotArea>
    <c:legend>
      <c:legendPos val="r"/>
      <c:layout/>
      <c:overlay val="0"/>
      <c:txPr>
        <a:bodyPr/>
        <a:lstStyle/>
        <a:p>
          <a:pPr>
            <a:defRPr sz="1400"/>
          </a:pPr>
          <a:endParaRPr lang="el-GR"/>
        </a:p>
      </c:txPr>
    </c:legend>
    <c:plotVisOnly val="1"/>
    <c:dispBlanksAs val="gap"/>
    <c:showDLblsOverMax val="0"/>
  </c:chart>
  <c:txPr>
    <a:bodyPr/>
    <a:lstStyle/>
    <a:p>
      <a:pPr>
        <a:defRPr sz="1800"/>
      </a:pPr>
      <a:endParaRPr lang="el-GR"/>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051051051051052E-2"/>
          <c:y val="7.1428571428571425E-2"/>
          <c:w val="0.67553155517722452"/>
          <c:h val="0.77818053993250846"/>
        </c:manualLayout>
      </c:layout>
      <c:barChart>
        <c:barDir val="col"/>
        <c:grouping val="percentStacked"/>
        <c:varyColors val="0"/>
        <c:ser>
          <c:idx val="0"/>
          <c:order val="0"/>
          <c:tx>
            <c:strRef>
              <c:f>Sheet1!$B$1</c:f>
              <c:strCache>
                <c:ptCount val="1"/>
                <c:pt idx="0">
                  <c:v>Πολύ Δύσκολα</c:v>
                </c:pt>
              </c:strCache>
            </c:strRef>
          </c:tx>
          <c:spPr>
            <a:solidFill>
              <a:srgbClr val="FFC000"/>
            </a:solidFill>
            <a:ln w="25400">
              <a:solidFill>
                <a:schemeClr val="bg1">
                  <a:lumMod val="95000"/>
                </a:schemeClr>
              </a:solidFill>
            </a:ln>
          </c:spPr>
          <c:invertIfNegative val="0"/>
          <c:dLbls>
            <c:numFmt formatCode="0%" sourceLinked="0"/>
            <c:txPr>
              <a:bodyPr/>
              <a:lstStyle/>
              <a:p>
                <a:pPr>
                  <a:defRPr sz="1400" b="1">
                    <a:solidFill>
                      <a:schemeClr val="bg1"/>
                    </a:solidFill>
                  </a:defRPr>
                </a:pPr>
                <a:endParaRPr lang="el-GR"/>
              </a:p>
            </c:txP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c:v>
                </c:pt>
              </c:strCache>
            </c:strRef>
          </c:cat>
          <c:val>
            <c:numRef>
              <c:f>Sheet1!$B$2:$B$6</c:f>
              <c:numCache>
                <c:formatCode>General</c:formatCode>
                <c:ptCount val="5"/>
                <c:pt idx="0">
                  <c:v>0.21206518152247364</c:v>
                </c:pt>
                <c:pt idx="1">
                  <c:v>0.28903200624512104</c:v>
                </c:pt>
                <c:pt idx="2">
                  <c:v>0.13282196205086799</c:v>
                </c:pt>
                <c:pt idx="3">
                  <c:v>7.4969400244798048E-2</c:v>
                </c:pt>
                <c:pt idx="4">
                  <c:v>2.620087336244541E-2</c:v>
                </c:pt>
              </c:numCache>
            </c:numRef>
          </c:val>
        </c:ser>
        <c:ser>
          <c:idx val="1"/>
          <c:order val="1"/>
          <c:tx>
            <c:strRef>
              <c:f>Sheet1!$C$1</c:f>
              <c:strCache>
                <c:ptCount val="1"/>
                <c:pt idx="0">
                  <c:v>Δύσκολα</c:v>
                </c:pt>
              </c:strCache>
            </c:strRef>
          </c:tx>
          <c:spPr>
            <a:solidFill>
              <a:srgbClr val="FFC000">
                <a:alpha val="66000"/>
              </a:srgbClr>
            </a:solidFill>
            <a:ln w="25400">
              <a:solidFill>
                <a:schemeClr val="bg1"/>
              </a:solidFill>
            </a:ln>
          </c:spPr>
          <c:invertIfNegative val="0"/>
          <c:dLbls>
            <c:numFmt formatCode="0%" sourceLinked="0"/>
            <c:txPr>
              <a:bodyPr/>
              <a:lstStyle/>
              <a:p>
                <a:pPr>
                  <a:defRPr sz="1400" b="1">
                    <a:solidFill>
                      <a:schemeClr val="tx1"/>
                    </a:solidFill>
                  </a:defRPr>
                </a:pPr>
                <a:endParaRPr lang="el-GR"/>
              </a:p>
            </c:txPr>
            <c:dLblPos val="ct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c:v>
                </c:pt>
              </c:strCache>
            </c:strRef>
          </c:cat>
          <c:val>
            <c:numRef>
              <c:f>Sheet1!$C$2:$C$6</c:f>
              <c:numCache>
                <c:formatCode>General</c:formatCode>
                <c:ptCount val="5"/>
                <c:pt idx="0">
                  <c:v>0.31310073174692138</c:v>
                </c:pt>
                <c:pt idx="1">
                  <c:v>0.33743169398907102</c:v>
                </c:pt>
                <c:pt idx="2">
                  <c:v>0.37747274929350022</c:v>
                </c:pt>
                <c:pt idx="3">
                  <c:v>0.16906364749082009</c:v>
                </c:pt>
                <c:pt idx="4">
                  <c:v>0.15283842794759822</c:v>
                </c:pt>
              </c:numCache>
            </c:numRef>
          </c:val>
        </c:ser>
        <c:ser>
          <c:idx val="2"/>
          <c:order val="2"/>
          <c:tx>
            <c:strRef>
              <c:f>Sheet1!$D$1</c:f>
              <c:strCache>
                <c:ptCount val="1"/>
                <c:pt idx="0">
                  <c:v>Ούτε Εύκολα ούτε Δύσκολα</c:v>
                </c:pt>
              </c:strCache>
            </c:strRef>
          </c:tx>
          <c:spPr>
            <a:solidFill>
              <a:schemeClr val="bg1">
                <a:lumMod val="75000"/>
              </a:schemeClr>
            </a:solidFill>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c:v>
                </c:pt>
              </c:strCache>
            </c:strRef>
          </c:cat>
          <c:val>
            <c:numRef>
              <c:f>Sheet1!$D$2:$D$6</c:f>
              <c:numCache>
                <c:formatCode>General</c:formatCode>
                <c:ptCount val="5"/>
                <c:pt idx="0">
                  <c:v>0.35836218591714553</c:v>
                </c:pt>
                <c:pt idx="1">
                  <c:v>0.27810304449648715</c:v>
                </c:pt>
                <c:pt idx="2">
                  <c:v>0.45660072668550666</c:v>
                </c:pt>
                <c:pt idx="3">
                  <c:v>0.43321603427172595</c:v>
                </c:pt>
                <c:pt idx="4">
                  <c:v>0.56768558951965065</c:v>
                </c:pt>
              </c:numCache>
            </c:numRef>
          </c:val>
        </c:ser>
        <c:ser>
          <c:idx val="3"/>
          <c:order val="3"/>
          <c:tx>
            <c:strRef>
              <c:f>Sheet1!$E$1</c:f>
              <c:strCache>
                <c:ptCount val="1"/>
                <c:pt idx="0">
                  <c:v>Εύκολα</c:v>
                </c:pt>
              </c:strCache>
            </c:strRef>
          </c:tx>
          <c:spPr>
            <a:solidFill>
              <a:srgbClr val="9BBB59"/>
            </a:solidFill>
            <a:ln w="25400">
              <a:solidFill>
                <a:schemeClr val="bg1"/>
              </a:solidFill>
            </a:ln>
          </c:spPr>
          <c:invertIfNegative val="0"/>
          <c:dLbls>
            <c:numFmt formatCode="0%" sourceLinked="0"/>
            <c:txPr>
              <a:bodyPr/>
              <a:lstStyle/>
              <a:p>
                <a:pPr>
                  <a:defRPr sz="1400">
                    <a:solidFill>
                      <a:schemeClr val="bg1"/>
                    </a:solidFill>
                  </a:defRPr>
                </a:pPr>
                <a:endParaRPr lang="el-GR"/>
              </a:p>
            </c:txPr>
            <c:dLblPos val="ct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c:v>
                </c:pt>
              </c:strCache>
            </c:strRef>
          </c:cat>
          <c:val>
            <c:numRef>
              <c:f>Sheet1!$E$2:$E$6</c:f>
              <c:numCache>
                <c:formatCode>General</c:formatCode>
                <c:ptCount val="5"/>
                <c:pt idx="0">
                  <c:v>8.098453222148308E-2</c:v>
                </c:pt>
                <c:pt idx="1">
                  <c:v>5.9328649492583908E-2</c:v>
                </c:pt>
                <c:pt idx="2">
                  <c:v>3.3104561970125151E-2</c:v>
                </c:pt>
                <c:pt idx="3">
                  <c:v>0.21924724602203186</c:v>
                </c:pt>
                <c:pt idx="4">
                  <c:v>0.21397379912663753</c:v>
                </c:pt>
              </c:numCache>
            </c:numRef>
          </c:val>
        </c:ser>
        <c:ser>
          <c:idx val="4"/>
          <c:order val="4"/>
          <c:tx>
            <c:strRef>
              <c:f>Sheet1!$F$1</c:f>
              <c:strCache>
                <c:ptCount val="1"/>
                <c:pt idx="0">
                  <c:v>Πολύ Εύκολα</c:v>
                </c:pt>
              </c:strCache>
            </c:strRef>
          </c:tx>
          <c:spPr>
            <a:solidFill>
              <a:schemeClr val="accent3">
                <a:lumMod val="75000"/>
              </a:schemeClr>
            </a:solidFill>
            <a:ln w="25400">
              <a:solidFill>
                <a:schemeClr val="bg1"/>
              </a:solidFill>
            </a:ln>
          </c:spPr>
          <c:invertIfNegative val="0"/>
          <c:dLbls>
            <c:numFmt formatCode="0%" sourceLinked="0"/>
            <c:txPr>
              <a:bodyPr/>
              <a:lstStyle/>
              <a:p>
                <a:pPr>
                  <a:defRPr sz="1400">
                    <a:solidFill>
                      <a:schemeClr val="bg1"/>
                    </a:solidFill>
                  </a:defRPr>
                </a:pPr>
                <a:endParaRPr lang="el-GR"/>
              </a:p>
            </c:txPr>
            <c:dLblPos val="ct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c:v>
                </c:pt>
              </c:strCache>
            </c:strRef>
          </c:cat>
          <c:val>
            <c:numRef>
              <c:f>Sheet1!$F$2:$F$6</c:f>
              <c:numCache>
                <c:formatCode>General</c:formatCode>
                <c:ptCount val="5"/>
                <c:pt idx="0">
                  <c:v>2.3005243225972034E-2</c:v>
                </c:pt>
                <c:pt idx="1">
                  <c:v>2.2053083528493358E-2</c:v>
                </c:pt>
                <c:pt idx="3">
                  <c:v>6.7434210526315791E-2</c:v>
                </c:pt>
                <c:pt idx="4">
                  <c:v>3.9301310043668117E-2</c:v>
                </c:pt>
              </c:numCache>
            </c:numRef>
          </c:val>
        </c:ser>
        <c:ser>
          <c:idx val="5"/>
          <c:order val="5"/>
          <c:tx>
            <c:strRef>
              <c:f>Sheet1!$G$1</c:f>
              <c:strCache>
                <c:ptCount val="1"/>
                <c:pt idx="0">
                  <c:v>Δ/Α</c:v>
                </c:pt>
              </c:strCache>
            </c:strRef>
          </c:tx>
          <c:invertIfNegative val="0"/>
          <c:dLbls>
            <c:numFmt formatCode="0%" sourceLinked="0"/>
            <c:txPr>
              <a:bodyPr/>
              <a:lstStyle/>
              <a:p>
                <a:pPr>
                  <a:defRPr sz="1400" b="1"/>
                </a:pPr>
                <a:endParaRPr lang="el-GR"/>
              </a:p>
            </c:txPr>
            <c:dLblPos val="ctr"/>
            <c:showLegendKey val="0"/>
            <c:showVal val="1"/>
            <c:showCatName val="0"/>
            <c:showSerName val="0"/>
            <c:showPercent val="0"/>
            <c:showBubbleSize val="0"/>
            <c:showLeaderLines val="0"/>
          </c:dLbls>
          <c:cat>
            <c:strRef>
              <c:f>Sheet1!$A$2:$A$6</c:f>
              <c:strCache>
                <c:ptCount val="5"/>
                <c:pt idx="0">
                  <c:v>Σύνολο</c:v>
                </c:pt>
                <c:pt idx="1">
                  <c:v>Λιγότερους από 10</c:v>
                </c:pt>
                <c:pt idx="2">
                  <c:v>10 έως 49</c:v>
                </c:pt>
                <c:pt idx="3">
                  <c:v>50 έως 249</c:v>
                </c:pt>
                <c:pt idx="4">
                  <c:v>250 και άνω*</c:v>
                </c:pt>
              </c:strCache>
            </c:strRef>
          </c:cat>
          <c:val>
            <c:numRef>
              <c:f>Sheet1!$G$2:$G$6</c:f>
              <c:numCache>
                <c:formatCode>General</c:formatCode>
                <c:ptCount val="5"/>
                <c:pt idx="0">
                  <c:v>1.2482125366004409E-2</c:v>
                </c:pt>
                <c:pt idx="1">
                  <c:v>1.4051522248243556E-2</c:v>
                </c:pt>
                <c:pt idx="3">
                  <c:v>3.6069461444308448E-2</c:v>
                </c:pt>
              </c:numCache>
            </c:numRef>
          </c:val>
        </c:ser>
        <c:dLbls>
          <c:showLegendKey val="0"/>
          <c:showVal val="0"/>
          <c:showCatName val="0"/>
          <c:showSerName val="0"/>
          <c:showPercent val="0"/>
          <c:showBubbleSize val="0"/>
        </c:dLbls>
        <c:gapWidth val="34"/>
        <c:overlap val="100"/>
        <c:axId val="611757056"/>
        <c:axId val="611803136"/>
      </c:barChart>
      <c:catAx>
        <c:axId val="611757056"/>
        <c:scaling>
          <c:orientation val="minMax"/>
        </c:scaling>
        <c:delete val="0"/>
        <c:axPos val="b"/>
        <c:majorTickMark val="out"/>
        <c:minorTickMark val="none"/>
        <c:tickLblPos val="nextTo"/>
        <c:spPr>
          <a:ln w="41275">
            <a:solidFill>
              <a:schemeClr val="bg1">
                <a:lumMod val="75000"/>
              </a:schemeClr>
            </a:solidFill>
          </a:ln>
        </c:spPr>
        <c:txPr>
          <a:bodyPr/>
          <a:lstStyle/>
          <a:p>
            <a:pPr>
              <a:defRPr sz="1400" b="1"/>
            </a:pPr>
            <a:endParaRPr lang="el-GR"/>
          </a:p>
        </c:txPr>
        <c:crossAx val="611803136"/>
        <c:crosses val="autoZero"/>
        <c:auto val="1"/>
        <c:lblAlgn val="ctr"/>
        <c:lblOffset val="100"/>
        <c:noMultiLvlLbl val="0"/>
      </c:catAx>
      <c:valAx>
        <c:axId val="611803136"/>
        <c:scaling>
          <c:orientation val="minMax"/>
        </c:scaling>
        <c:delete val="1"/>
        <c:axPos val="l"/>
        <c:numFmt formatCode="0%" sourceLinked="1"/>
        <c:majorTickMark val="out"/>
        <c:minorTickMark val="none"/>
        <c:tickLblPos val="nextTo"/>
        <c:crossAx val="611757056"/>
        <c:crosses val="autoZero"/>
        <c:crossBetween val="between"/>
      </c:valAx>
    </c:plotArea>
    <c:legend>
      <c:legendPos val="r"/>
      <c:layout/>
      <c:overlay val="0"/>
      <c:txPr>
        <a:bodyPr/>
        <a:lstStyle/>
        <a:p>
          <a:pPr>
            <a:defRPr sz="1400"/>
          </a:pPr>
          <a:endParaRPr lang="el-GR"/>
        </a:p>
      </c:txPr>
    </c:legend>
    <c:plotVisOnly val="1"/>
    <c:dispBlanksAs val="gap"/>
    <c:showDLblsOverMax val="0"/>
  </c:chart>
  <c:txPr>
    <a:bodyPr/>
    <a:lstStyle/>
    <a:p>
      <a:pPr>
        <a:defRPr sz="1800"/>
      </a:pPr>
      <a:endParaRPr lang="el-GR"/>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1529691215869989E-2"/>
          <c:y val="5.5858946351319515E-2"/>
          <c:w val="0.47240615927757662"/>
          <c:h val="0.63169645926592766"/>
        </c:manualLayout>
      </c:layout>
      <c:barChart>
        <c:barDir val="col"/>
        <c:grouping val="percentStacked"/>
        <c:varyColors val="0"/>
        <c:ser>
          <c:idx val="0"/>
          <c:order val="0"/>
          <c:tx>
            <c:strRef>
              <c:f>Tabelle1!$B$1</c:f>
              <c:strCache>
                <c:ptCount val="1"/>
                <c:pt idx="0">
                  <c:v>Πολύ Αρνητικά</c:v>
                </c:pt>
              </c:strCache>
            </c:strRef>
          </c:tx>
          <c:spPr>
            <a:solidFill>
              <a:schemeClr val="accent2">
                <a:lumMod val="50000"/>
              </a:schemeClr>
            </a:solidFill>
            <a:ln w="12700">
              <a:solidFill>
                <a:schemeClr val="bg1"/>
              </a:solidFill>
            </a:ln>
            <a:effectLst/>
          </c:spPr>
          <c:invertIfNegative val="0"/>
          <c:dPt>
            <c:idx val="0"/>
            <c:invertIfNegative val="0"/>
            <c:bubble3D val="0"/>
            <c:explosion val="14"/>
          </c:dPt>
          <c:dPt>
            <c:idx val="1"/>
            <c:invertIfNegative val="0"/>
            <c:bubble3D val="0"/>
          </c:dPt>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Tabelle1!$A$2:$A$3</c:f>
              <c:strCache>
                <c:ptCount val="2"/>
                <c:pt idx="0">
                  <c:v>Κλάδος</c:v>
                </c:pt>
                <c:pt idx="1">
                  <c:v>Επιχείρηση</c:v>
                </c:pt>
              </c:strCache>
            </c:strRef>
          </c:cat>
          <c:val>
            <c:numRef>
              <c:f>Tabelle1!$B$2:$B$3</c:f>
              <c:numCache>
                <c:formatCode>General</c:formatCode>
                <c:ptCount val="2"/>
                <c:pt idx="0" formatCode="0.00">
                  <c:v>0.4</c:v>
                </c:pt>
                <c:pt idx="1">
                  <c:v>0.2</c:v>
                </c:pt>
              </c:numCache>
            </c:numRef>
          </c:val>
        </c:ser>
        <c:ser>
          <c:idx val="1"/>
          <c:order val="1"/>
          <c:tx>
            <c:strRef>
              <c:f>Tabelle1!$C$1</c:f>
              <c:strCache>
                <c:ptCount val="1"/>
                <c:pt idx="0">
                  <c:v>Αρνητικά</c:v>
                </c:pt>
              </c:strCache>
            </c:strRef>
          </c:tx>
          <c:spPr>
            <a:solidFill>
              <a:schemeClr val="accent2"/>
            </a:solidFill>
            <a:ln w="127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Tabelle1!$A$2:$A$3</c:f>
              <c:strCache>
                <c:ptCount val="2"/>
                <c:pt idx="0">
                  <c:v>Κλάδος</c:v>
                </c:pt>
                <c:pt idx="1">
                  <c:v>Επιχείρηση</c:v>
                </c:pt>
              </c:strCache>
            </c:strRef>
          </c:cat>
          <c:val>
            <c:numRef>
              <c:f>Tabelle1!$C$2:$C$3</c:f>
              <c:numCache>
                <c:formatCode>General</c:formatCode>
                <c:ptCount val="2"/>
                <c:pt idx="0">
                  <c:v>0.43</c:v>
                </c:pt>
                <c:pt idx="1">
                  <c:v>0.53</c:v>
                </c:pt>
              </c:numCache>
            </c:numRef>
          </c:val>
        </c:ser>
        <c:ser>
          <c:idx val="2"/>
          <c:order val="2"/>
          <c:tx>
            <c:strRef>
              <c:f>Tabelle1!$D$1</c:f>
              <c:strCache>
                <c:ptCount val="1"/>
                <c:pt idx="0">
                  <c:v>Ούτε Αρνητικά Ούτε Θετικά</c:v>
                </c:pt>
              </c:strCache>
            </c:strRef>
          </c:tx>
          <c:spPr>
            <a:solidFill>
              <a:schemeClr val="bg1">
                <a:lumMod val="65000"/>
              </a:schemeClr>
            </a:solidFill>
            <a:ln w="12700">
              <a:solidFill>
                <a:schemeClr val="bg1"/>
              </a:solidFill>
            </a:ln>
          </c:spPr>
          <c:invertIfNegative val="0"/>
          <c:dLbls>
            <c:numFmt formatCode="0%" sourceLinked="0"/>
            <c:txPr>
              <a:bodyPr/>
              <a:lstStyle/>
              <a:p>
                <a:pPr>
                  <a:defRPr sz="1400" b="1">
                    <a:solidFill>
                      <a:schemeClr val="tx1"/>
                    </a:solidFill>
                  </a:defRPr>
                </a:pPr>
                <a:endParaRPr lang="el-GR"/>
              </a:p>
            </c:txPr>
            <c:dLblPos val="ctr"/>
            <c:showLegendKey val="0"/>
            <c:showVal val="1"/>
            <c:showCatName val="0"/>
            <c:showSerName val="0"/>
            <c:showPercent val="0"/>
            <c:showBubbleSize val="0"/>
            <c:showLeaderLines val="0"/>
          </c:dLbls>
          <c:cat>
            <c:strRef>
              <c:f>Tabelle1!$A$2:$A$3</c:f>
              <c:strCache>
                <c:ptCount val="2"/>
                <c:pt idx="0">
                  <c:v>Κλάδος</c:v>
                </c:pt>
                <c:pt idx="1">
                  <c:v>Επιχείρηση</c:v>
                </c:pt>
              </c:strCache>
            </c:strRef>
          </c:cat>
          <c:val>
            <c:numRef>
              <c:f>Tabelle1!$D$2:$D$3</c:f>
              <c:numCache>
                <c:formatCode>General</c:formatCode>
                <c:ptCount val="2"/>
                <c:pt idx="0">
                  <c:v>0.12</c:v>
                </c:pt>
                <c:pt idx="1">
                  <c:v>0.18</c:v>
                </c:pt>
              </c:numCache>
            </c:numRef>
          </c:val>
        </c:ser>
        <c:ser>
          <c:idx val="3"/>
          <c:order val="3"/>
          <c:tx>
            <c:strRef>
              <c:f>Tabelle1!$E$1</c:f>
              <c:strCache>
                <c:ptCount val="1"/>
                <c:pt idx="0">
                  <c:v>Θετικά</c:v>
                </c:pt>
              </c:strCache>
            </c:strRef>
          </c:tx>
          <c:spPr>
            <a:solidFill>
              <a:schemeClr val="accent3"/>
            </a:solidFill>
            <a:ln w="22225">
              <a:solidFill>
                <a:schemeClr val="bg1"/>
              </a:solidFill>
            </a:ln>
          </c:spPr>
          <c:invertIfNegative val="0"/>
          <c:dLbls>
            <c:numFmt formatCode="0%" sourceLinked="0"/>
            <c:txPr>
              <a:bodyPr/>
              <a:lstStyle/>
              <a:p>
                <a:pPr>
                  <a:defRPr sz="1400"/>
                </a:pPr>
                <a:endParaRPr lang="el-GR"/>
              </a:p>
            </c:txPr>
            <c:dLblPos val="ctr"/>
            <c:showLegendKey val="0"/>
            <c:showVal val="1"/>
            <c:showCatName val="0"/>
            <c:showSerName val="0"/>
            <c:showPercent val="0"/>
            <c:showBubbleSize val="0"/>
            <c:showLeaderLines val="0"/>
          </c:dLbls>
          <c:cat>
            <c:strRef>
              <c:f>Tabelle1!$A$2:$A$3</c:f>
              <c:strCache>
                <c:ptCount val="2"/>
                <c:pt idx="0">
                  <c:v>Κλάδος</c:v>
                </c:pt>
                <c:pt idx="1">
                  <c:v>Επιχείρηση</c:v>
                </c:pt>
              </c:strCache>
            </c:strRef>
          </c:cat>
          <c:val>
            <c:numRef>
              <c:f>Tabelle1!$E$2:$E$3</c:f>
              <c:numCache>
                <c:formatCode>General</c:formatCode>
                <c:ptCount val="2"/>
                <c:pt idx="0">
                  <c:v>0.04</c:v>
                </c:pt>
                <c:pt idx="1">
                  <c:v>0.08</c:v>
                </c:pt>
              </c:numCache>
            </c:numRef>
          </c:val>
        </c:ser>
        <c:ser>
          <c:idx val="4"/>
          <c:order val="4"/>
          <c:tx>
            <c:strRef>
              <c:f>Tabelle1!$F$1</c:f>
              <c:strCache>
                <c:ptCount val="1"/>
                <c:pt idx="0">
                  <c:v>Πολύ θετικα</c:v>
                </c:pt>
              </c:strCache>
            </c:strRef>
          </c:tx>
          <c:spPr>
            <a:solidFill>
              <a:schemeClr val="accent3">
                <a:lumMod val="50000"/>
              </a:schemeClr>
            </a:solidFill>
          </c:spPr>
          <c:invertIfNegative val="0"/>
          <c:cat>
            <c:strRef>
              <c:f>Tabelle1!$A$2:$A$3</c:f>
              <c:strCache>
                <c:ptCount val="2"/>
                <c:pt idx="0">
                  <c:v>Κλάδος</c:v>
                </c:pt>
                <c:pt idx="1">
                  <c:v>Επιχείρηση</c:v>
                </c:pt>
              </c:strCache>
            </c:strRef>
          </c:cat>
          <c:val>
            <c:numRef>
              <c:f>Tabelle1!$F$2:$F$3</c:f>
              <c:numCache>
                <c:formatCode>General</c:formatCode>
                <c:ptCount val="2"/>
                <c:pt idx="0">
                  <c:v>0.01</c:v>
                </c:pt>
              </c:numCache>
            </c:numRef>
          </c:val>
        </c:ser>
        <c:ser>
          <c:idx val="5"/>
          <c:order val="5"/>
          <c:tx>
            <c:strRef>
              <c:f>Tabelle1!$G$1</c:f>
              <c:strCache>
                <c:ptCount val="1"/>
                <c:pt idx="0">
                  <c:v>Δ/Α</c:v>
                </c:pt>
              </c:strCache>
            </c:strRef>
          </c:tx>
          <c:spPr>
            <a:ln w="19050">
              <a:solidFill>
                <a:schemeClr val="bg1"/>
              </a:solidFill>
            </a:ln>
          </c:spPr>
          <c:invertIfNegative val="0"/>
          <c:cat>
            <c:strRef>
              <c:f>Tabelle1!$A$2:$A$3</c:f>
              <c:strCache>
                <c:ptCount val="2"/>
                <c:pt idx="0">
                  <c:v>Κλάδος</c:v>
                </c:pt>
                <c:pt idx="1">
                  <c:v>Επιχείρηση</c:v>
                </c:pt>
              </c:strCache>
            </c:strRef>
          </c:cat>
          <c:val>
            <c:numRef>
              <c:f>Tabelle1!$G$2:$G$3</c:f>
              <c:numCache>
                <c:formatCode>General</c:formatCode>
                <c:ptCount val="2"/>
                <c:pt idx="1">
                  <c:v>0.01</c:v>
                </c:pt>
              </c:numCache>
            </c:numRef>
          </c:val>
        </c:ser>
        <c:dLbls>
          <c:showLegendKey val="0"/>
          <c:showVal val="0"/>
          <c:showCatName val="0"/>
          <c:showSerName val="0"/>
          <c:showPercent val="0"/>
          <c:showBubbleSize val="0"/>
        </c:dLbls>
        <c:gapWidth val="24"/>
        <c:overlap val="100"/>
        <c:axId val="34286080"/>
        <c:axId val="516552320"/>
      </c:barChart>
      <c:catAx>
        <c:axId val="34286080"/>
        <c:scaling>
          <c:orientation val="minMax"/>
        </c:scaling>
        <c:delete val="0"/>
        <c:axPos val="b"/>
        <c:majorTickMark val="out"/>
        <c:minorTickMark val="none"/>
        <c:tickLblPos val="nextTo"/>
        <c:spPr>
          <a:ln w="25400">
            <a:solidFill>
              <a:schemeClr val="bg1">
                <a:lumMod val="75000"/>
              </a:schemeClr>
            </a:solidFill>
          </a:ln>
        </c:spPr>
        <c:txPr>
          <a:bodyPr/>
          <a:lstStyle/>
          <a:p>
            <a:pPr>
              <a:defRPr sz="1400" b="1"/>
            </a:pPr>
            <a:endParaRPr lang="el-GR"/>
          </a:p>
        </c:txPr>
        <c:crossAx val="516552320"/>
        <c:crosses val="autoZero"/>
        <c:auto val="1"/>
        <c:lblAlgn val="ctr"/>
        <c:lblOffset val="100"/>
        <c:noMultiLvlLbl val="0"/>
      </c:catAx>
      <c:valAx>
        <c:axId val="516552320"/>
        <c:scaling>
          <c:orientation val="minMax"/>
        </c:scaling>
        <c:delete val="1"/>
        <c:axPos val="l"/>
        <c:numFmt formatCode="0%" sourceLinked="1"/>
        <c:majorTickMark val="out"/>
        <c:minorTickMark val="none"/>
        <c:tickLblPos val="nextTo"/>
        <c:crossAx val="34286080"/>
        <c:crosses val="autoZero"/>
        <c:crossBetween val="between"/>
      </c:valAx>
      <c:spPr>
        <a:effectLst/>
      </c:spPr>
    </c:plotArea>
    <c:legend>
      <c:legendPos val="r"/>
      <c:layout>
        <c:manualLayout>
          <c:xMode val="edge"/>
          <c:yMode val="edge"/>
          <c:x val="0.52114904576113241"/>
          <c:y val="5.3173807936972128E-2"/>
          <c:w val="0.40543008333942732"/>
          <c:h val="0.70737033366672197"/>
        </c:manualLayout>
      </c:layout>
      <c:overlay val="0"/>
      <c:txPr>
        <a:bodyPr/>
        <a:lstStyle/>
        <a:p>
          <a:pPr>
            <a:defRPr sz="1400"/>
          </a:pPr>
          <a:endParaRPr lang="el-GR"/>
        </a:p>
      </c:txPr>
    </c:legend>
    <c:plotVisOnly val="1"/>
    <c:dispBlanksAs val="zero"/>
    <c:showDLblsOverMax val="0"/>
  </c:chart>
  <c:txPr>
    <a:bodyPr/>
    <a:lstStyle/>
    <a:p>
      <a:pPr>
        <a:defRPr sz="1800"/>
      </a:pPr>
      <a:endParaRPr lang="el-GR"/>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Series 1</c:v>
                </c:pt>
              </c:strCache>
            </c:strRef>
          </c:tx>
          <c:spPr>
            <a:solidFill>
              <a:schemeClr val="accent3"/>
            </a:solidFill>
            <a:ln w="25400">
              <a:solidFill>
                <a:schemeClr val="bg1"/>
              </a:solidFill>
            </a:ln>
            <a:effectLst>
              <a:outerShdw blurRad="50800" dist="38100" dir="2700000" algn="tl" rotWithShape="0">
                <a:prstClr val="black">
                  <a:alpha val="40000"/>
                </a:prstClr>
              </a:outerShdw>
            </a:effectLst>
          </c:spPr>
          <c:invertIfNegative val="0"/>
          <c:dLbls>
            <c:txPr>
              <a:bodyPr/>
              <a:lstStyle/>
              <a:p>
                <a:pPr>
                  <a:defRPr sz="1400"/>
                </a:pPr>
                <a:endParaRPr lang="el-GR"/>
              </a:p>
            </c:txPr>
            <c:dLblPos val="outEnd"/>
            <c:showLegendKey val="0"/>
            <c:showVal val="1"/>
            <c:showCatName val="0"/>
            <c:showSerName val="0"/>
            <c:showPercent val="0"/>
            <c:showBubbleSize val="0"/>
            <c:showLeaderLines val="0"/>
          </c:dLbls>
          <c:cat>
            <c:strRef>
              <c:f>Sheet1!$A$2:$A$10</c:f>
              <c:strCache>
                <c:ptCount val="9"/>
                <c:pt idx="0">
                  <c:v>Πολιτική Αστάθεια</c:v>
                </c:pt>
                <c:pt idx="1">
                  <c:v>Φορολογία</c:v>
                </c:pt>
                <c:pt idx="2">
                  <c:v>Περιορισμοί Κεφαλαίων</c:v>
                </c:pt>
                <c:pt idx="3">
                  <c:v>Υψηλές Ασφαλιστικές Εισφορές</c:v>
                </c:pt>
                <c:pt idx="4">
                  <c:v>Έλλειψη Ρευστότητας από την τράπεζα</c:v>
                </c:pt>
                <c:pt idx="5">
                  <c:v>Γραφειοκρατία</c:v>
                </c:pt>
                <c:pt idx="6">
                  <c:v>Υψηλό Μισθολογικό Κόστος</c:v>
                </c:pt>
                <c:pt idx="7">
                  <c:v>Ενεργειακό Κόστος</c:v>
                </c:pt>
                <c:pt idx="8">
                  <c:v>Άλλο</c:v>
                </c:pt>
              </c:strCache>
            </c:strRef>
          </c:cat>
          <c:val>
            <c:numRef>
              <c:f>Sheet1!$B$2:$B$10</c:f>
              <c:numCache>
                <c:formatCode>0%</c:formatCode>
                <c:ptCount val="9"/>
                <c:pt idx="0">
                  <c:v>0.40216747942780212</c:v>
                </c:pt>
                <c:pt idx="1">
                  <c:v>0.26395269049252806</c:v>
                </c:pt>
                <c:pt idx="2">
                  <c:v>8.5426346031962211E-2</c:v>
                </c:pt>
                <c:pt idx="3">
                  <c:v>7.0623791989021176E-2</c:v>
                </c:pt>
                <c:pt idx="4">
                  <c:v>6.0556379083666394E-2</c:v>
                </c:pt>
                <c:pt idx="5">
                  <c:v>4.4329092309062249E-2</c:v>
                </c:pt>
                <c:pt idx="6">
                  <c:v>2.7970855834856721E-2</c:v>
                </c:pt>
                <c:pt idx="7">
                  <c:v>8.8312477411176833E-3</c:v>
                </c:pt>
                <c:pt idx="8">
                  <c:v>3.6142117089983404E-2</c:v>
                </c:pt>
              </c:numCache>
            </c:numRef>
          </c:val>
        </c:ser>
        <c:dLbls>
          <c:showLegendKey val="0"/>
          <c:showVal val="0"/>
          <c:showCatName val="0"/>
          <c:showSerName val="0"/>
          <c:showPercent val="0"/>
          <c:showBubbleSize val="0"/>
        </c:dLbls>
        <c:gapWidth val="26"/>
        <c:axId val="612462592"/>
        <c:axId val="611806016"/>
      </c:barChart>
      <c:catAx>
        <c:axId val="612462592"/>
        <c:scaling>
          <c:orientation val="maxMin"/>
        </c:scaling>
        <c:delete val="0"/>
        <c:axPos val="l"/>
        <c:majorTickMark val="out"/>
        <c:minorTickMark val="none"/>
        <c:tickLblPos val="nextTo"/>
        <c:txPr>
          <a:bodyPr/>
          <a:lstStyle/>
          <a:p>
            <a:pPr>
              <a:defRPr sz="1400" b="1"/>
            </a:pPr>
            <a:endParaRPr lang="el-GR"/>
          </a:p>
        </c:txPr>
        <c:crossAx val="611806016"/>
        <c:crosses val="autoZero"/>
        <c:auto val="1"/>
        <c:lblAlgn val="ctr"/>
        <c:lblOffset val="100"/>
        <c:noMultiLvlLbl val="0"/>
      </c:catAx>
      <c:valAx>
        <c:axId val="611806016"/>
        <c:scaling>
          <c:orientation val="minMax"/>
          <c:max val="0.60000000000000009"/>
        </c:scaling>
        <c:delete val="1"/>
        <c:axPos val="t"/>
        <c:numFmt formatCode="0%" sourceLinked="0"/>
        <c:majorTickMark val="out"/>
        <c:minorTickMark val="none"/>
        <c:tickLblPos val="nextTo"/>
        <c:crossAx val="612462592"/>
        <c:crosses val="autoZero"/>
        <c:crossBetween val="between"/>
      </c:valAx>
    </c:plotArea>
    <c:plotVisOnly val="1"/>
    <c:dispBlanksAs val="gap"/>
    <c:showDLblsOverMax val="0"/>
  </c:chart>
  <c:txPr>
    <a:bodyPr/>
    <a:lstStyle/>
    <a:p>
      <a:pPr>
        <a:defRPr sz="1800"/>
      </a:pPr>
      <a:endParaRPr lang="el-GR"/>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Series 1</c:v>
                </c:pt>
              </c:strCache>
            </c:strRef>
          </c:tx>
          <c:spPr>
            <a:solidFill>
              <a:schemeClr val="accent3"/>
            </a:solidFill>
            <a:ln w="25400">
              <a:solidFill>
                <a:schemeClr val="bg1"/>
              </a:solidFill>
            </a:ln>
            <a:effectLst>
              <a:outerShdw blurRad="50800" dist="38100" dir="2700000" algn="tl" rotWithShape="0">
                <a:prstClr val="black">
                  <a:alpha val="40000"/>
                </a:prstClr>
              </a:outerShdw>
            </a:effectLst>
          </c:spPr>
          <c:invertIfNegative val="0"/>
          <c:dLbls>
            <c:txPr>
              <a:bodyPr/>
              <a:lstStyle/>
              <a:p>
                <a:pPr>
                  <a:defRPr sz="1400"/>
                </a:pPr>
                <a:endParaRPr lang="el-GR"/>
              </a:p>
            </c:txPr>
            <c:dLblPos val="outEnd"/>
            <c:showLegendKey val="0"/>
            <c:showVal val="1"/>
            <c:showCatName val="0"/>
            <c:showSerName val="0"/>
            <c:showPercent val="0"/>
            <c:showBubbleSize val="0"/>
            <c:showLeaderLines val="0"/>
          </c:dLbls>
          <c:cat>
            <c:strRef>
              <c:f>Sheet1!$A$2:$A$9</c:f>
              <c:strCache>
                <c:ptCount val="8"/>
                <c:pt idx="0">
                  <c:v>Μισθοδοσία</c:v>
                </c:pt>
                <c:pt idx="1">
                  <c:v>Εφορία</c:v>
                </c:pt>
                <c:pt idx="2">
                  <c:v>Ασφαλιστικούς Οργανισμούς</c:v>
                </c:pt>
                <c:pt idx="3">
                  <c:v>Προμηθευτές</c:v>
                </c:pt>
                <c:pt idx="4">
                  <c:v>Λοιπά Λειτουργικά Έξοδα</c:v>
                </c:pt>
                <c:pt idx="5">
                  <c:v>Τράπεζες</c:v>
                </c:pt>
                <c:pt idx="6">
                  <c:v>Ενοίκιο</c:v>
                </c:pt>
                <c:pt idx="7">
                  <c:v>Άλλο </c:v>
                </c:pt>
              </c:strCache>
            </c:strRef>
          </c:cat>
          <c:val>
            <c:numRef>
              <c:f>Sheet1!$B$2:$B$9</c:f>
              <c:numCache>
                <c:formatCode>0%</c:formatCode>
                <c:ptCount val="8"/>
                <c:pt idx="0">
                  <c:v>0.36505807863466838</c:v>
                </c:pt>
                <c:pt idx="1">
                  <c:v>0.33836392386061132</c:v>
                </c:pt>
                <c:pt idx="2">
                  <c:v>0.14426586070468303</c:v>
                </c:pt>
                <c:pt idx="3">
                  <c:v>7.8654683986843082E-2</c:v>
                </c:pt>
                <c:pt idx="4">
                  <c:v>4.0564974013063533E-2</c:v>
                </c:pt>
                <c:pt idx="5">
                  <c:v>1.3877491109732262E-2</c:v>
                </c:pt>
                <c:pt idx="6">
                  <c:v>9.6074938451992577E-3</c:v>
                </c:pt>
                <c:pt idx="7">
                  <c:v>9.6074938451992577E-3</c:v>
                </c:pt>
              </c:numCache>
            </c:numRef>
          </c:val>
        </c:ser>
        <c:dLbls>
          <c:showLegendKey val="0"/>
          <c:showVal val="0"/>
          <c:showCatName val="0"/>
          <c:showSerName val="0"/>
          <c:showPercent val="0"/>
          <c:showBubbleSize val="0"/>
        </c:dLbls>
        <c:gapWidth val="26"/>
        <c:axId val="628385792"/>
        <c:axId val="556953536"/>
      </c:barChart>
      <c:catAx>
        <c:axId val="628385792"/>
        <c:scaling>
          <c:orientation val="maxMin"/>
        </c:scaling>
        <c:delete val="0"/>
        <c:axPos val="l"/>
        <c:majorTickMark val="out"/>
        <c:minorTickMark val="none"/>
        <c:tickLblPos val="nextTo"/>
        <c:txPr>
          <a:bodyPr/>
          <a:lstStyle/>
          <a:p>
            <a:pPr>
              <a:defRPr sz="1400" b="1"/>
            </a:pPr>
            <a:endParaRPr lang="el-GR"/>
          </a:p>
        </c:txPr>
        <c:crossAx val="556953536"/>
        <c:crosses val="autoZero"/>
        <c:auto val="1"/>
        <c:lblAlgn val="ctr"/>
        <c:lblOffset val="100"/>
        <c:noMultiLvlLbl val="0"/>
      </c:catAx>
      <c:valAx>
        <c:axId val="556953536"/>
        <c:scaling>
          <c:orientation val="minMax"/>
          <c:max val="0.60000000000000009"/>
        </c:scaling>
        <c:delete val="1"/>
        <c:axPos val="t"/>
        <c:numFmt formatCode="0%" sourceLinked="0"/>
        <c:majorTickMark val="out"/>
        <c:minorTickMark val="none"/>
        <c:tickLblPos val="nextTo"/>
        <c:crossAx val="628385792"/>
        <c:crosses val="autoZero"/>
        <c:crossBetween val="between"/>
      </c:valAx>
    </c:plotArea>
    <c:plotVisOnly val="1"/>
    <c:dispBlanksAs val="gap"/>
    <c:showDLblsOverMax val="0"/>
  </c:chart>
  <c:txPr>
    <a:bodyPr/>
    <a:lstStyle/>
    <a:p>
      <a:pPr>
        <a:defRPr sz="1800"/>
      </a:pPr>
      <a:endParaRPr lang="el-GR"/>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738059869962869E-4"/>
          <c:y val="6.7501574505027875E-2"/>
          <c:w val="0.47240615927757662"/>
          <c:h val="0.86454890349589331"/>
        </c:manualLayout>
      </c:layout>
      <c:doughnutChart>
        <c:varyColors val="1"/>
        <c:ser>
          <c:idx val="0"/>
          <c:order val="0"/>
          <c:tx>
            <c:strRef>
              <c:f>Tabelle1!$B$1</c:f>
              <c:strCache>
                <c:ptCount val="1"/>
                <c:pt idx="0">
                  <c:v>Σύνολο</c:v>
                </c:pt>
              </c:strCache>
            </c:strRef>
          </c:tx>
          <c:spPr>
            <a:gradFill flip="none" rotWithShape="1">
              <a:gsLst>
                <a:gs pos="0">
                  <a:schemeClr val="accent1">
                    <a:lumMod val="75000"/>
                  </a:schemeClr>
                </a:gs>
                <a:gs pos="100000">
                  <a:schemeClr val="accent1"/>
                </a:gs>
              </a:gsLst>
              <a:lin ang="16200000" scaled="1"/>
              <a:tileRect/>
            </a:gradFill>
            <a:ln>
              <a:solidFill>
                <a:schemeClr val="bg1">
                  <a:lumMod val="95000"/>
                </a:schemeClr>
              </a:solidFill>
            </a:ln>
            <a:effectLst>
              <a:outerShdw blurRad="50800" dist="38100" dir="2700000" algn="tl" rotWithShape="0">
                <a:prstClr val="black">
                  <a:alpha val="40000"/>
                </a:prstClr>
              </a:outerShdw>
            </a:effectLst>
          </c:spPr>
          <c:dPt>
            <c:idx val="0"/>
            <c:bubble3D val="0"/>
            <c:explosion val="14"/>
            <c:spPr>
              <a:solidFill>
                <a:schemeClr val="accent3">
                  <a:lumMod val="75000"/>
                </a:schemeClr>
              </a:solidFill>
              <a:ln>
                <a:solidFill>
                  <a:schemeClr val="bg1">
                    <a:lumMod val="95000"/>
                  </a:schemeClr>
                </a:solidFill>
              </a:ln>
              <a:effectLst>
                <a:outerShdw blurRad="50800" dist="38100" dir="2700000" algn="tl" rotWithShape="0">
                  <a:prstClr val="black">
                    <a:alpha val="40000"/>
                  </a:prstClr>
                </a:outerShdw>
              </a:effectLst>
            </c:spPr>
          </c:dPt>
          <c:dPt>
            <c:idx val="1"/>
            <c:bubble3D val="0"/>
            <c:spPr>
              <a:solidFill>
                <a:schemeClr val="accent2"/>
              </a:solidFill>
              <a:ln>
                <a:solidFill>
                  <a:schemeClr val="bg1">
                    <a:lumMod val="95000"/>
                  </a:schemeClr>
                </a:solidFill>
              </a:ln>
              <a:effectLst>
                <a:outerShdw blurRad="50800" dist="38100" dir="2700000" algn="tl" rotWithShape="0">
                  <a:prstClr val="black">
                    <a:alpha val="40000"/>
                  </a:prstClr>
                </a:outerShdw>
              </a:effectLst>
            </c:spPr>
          </c:dPt>
          <c:dLbls>
            <c:dLbl>
              <c:idx val="0"/>
              <c:layout>
                <c:manualLayout>
                  <c:x val="-7.9478994967685111E-4"/>
                  <c:y val="8.8365656424305977E-3"/>
                </c:manualLayout>
              </c:layout>
              <c:showLegendKey val="0"/>
              <c:showVal val="1"/>
              <c:showCatName val="0"/>
              <c:showSerName val="0"/>
              <c:showPercent val="0"/>
              <c:showBubbleSize val="0"/>
            </c:dLbl>
            <c:dLbl>
              <c:idx val="1"/>
              <c:layout>
                <c:manualLayout>
                  <c:x val="1.848481048903257E-3"/>
                  <c:y val="3.4630656191775806E-2"/>
                </c:manualLayout>
              </c:layout>
              <c:showLegendKey val="0"/>
              <c:showVal val="1"/>
              <c:showCatName val="0"/>
              <c:showSerName val="0"/>
              <c:showPercent val="0"/>
              <c:showBubbleSize val="0"/>
            </c:dLbl>
            <c:dLbl>
              <c:idx val="3"/>
              <c:numFmt formatCode="0%" sourceLinked="0"/>
              <c:spPr/>
              <c:txPr>
                <a:bodyPr/>
                <a:lstStyle/>
                <a:p>
                  <a:pPr>
                    <a:defRPr sz="1400" b="1">
                      <a:solidFill>
                        <a:schemeClr val="tx1"/>
                      </a:solidFill>
                    </a:defRPr>
                  </a:pPr>
                  <a:endParaRPr lang="el-GR"/>
                </a:p>
              </c:txPr>
              <c:showLegendKey val="0"/>
              <c:showVal val="1"/>
              <c:showCatName val="0"/>
              <c:showSerName val="0"/>
              <c:showPercent val="0"/>
              <c:showBubbleSize val="0"/>
            </c:dLbl>
            <c:numFmt formatCode="0%" sourceLinked="0"/>
            <c:txPr>
              <a:bodyPr/>
              <a:lstStyle/>
              <a:p>
                <a:pPr>
                  <a:defRPr sz="1400" b="1">
                    <a:solidFill>
                      <a:schemeClr val="bg1"/>
                    </a:solidFill>
                  </a:defRPr>
                </a:pPr>
                <a:endParaRPr lang="el-GR"/>
              </a:p>
            </c:txPr>
            <c:showLegendKey val="0"/>
            <c:showVal val="1"/>
            <c:showCatName val="0"/>
            <c:showSerName val="0"/>
            <c:showPercent val="0"/>
            <c:showBubbleSize val="0"/>
            <c:showLeaderLines val="1"/>
          </c:dLbls>
          <c:cat>
            <c:strRef>
              <c:f>Tabelle1!$A$2:$A$3</c:f>
              <c:strCache>
                <c:ptCount val="2"/>
                <c:pt idx="0">
                  <c:v>Ναι</c:v>
                </c:pt>
                <c:pt idx="1">
                  <c:v>Όχι</c:v>
                </c:pt>
              </c:strCache>
            </c:strRef>
          </c:cat>
          <c:val>
            <c:numRef>
              <c:f>Tabelle1!$B$2:$B$3</c:f>
              <c:numCache>
                <c:formatCode>General</c:formatCode>
                <c:ptCount val="2"/>
                <c:pt idx="0">
                  <c:v>0.78</c:v>
                </c:pt>
                <c:pt idx="1">
                  <c:v>0.22</c:v>
                </c:pt>
              </c:numCache>
            </c:numRef>
          </c:val>
        </c:ser>
        <c:dLbls>
          <c:showLegendKey val="0"/>
          <c:showVal val="0"/>
          <c:showCatName val="0"/>
          <c:showSerName val="0"/>
          <c:showPercent val="0"/>
          <c:showBubbleSize val="0"/>
          <c:showLeaderLines val="1"/>
        </c:dLbls>
        <c:firstSliceAng val="0"/>
        <c:holeSize val="50"/>
      </c:doughnutChart>
    </c:plotArea>
    <c:legend>
      <c:legendPos val="b"/>
      <c:layout/>
      <c:overlay val="0"/>
      <c:txPr>
        <a:bodyPr/>
        <a:lstStyle/>
        <a:p>
          <a:pPr>
            <a:defRPr sz="1400"/>
          </a:pPr>
          <a:endParaRPr lang="el-GR"/>
        </a:p>
      </c:txPr>
    </c:legend>
    <c:plotVisOnly val="1"/>
    <c:dispBlanksAs val="zero"/>
    <c:showDLblsOverMax val="0"/>
  </c:chart>
  <c:txPr>
    <a:bodyPr/>
    <a:lstStyle/>
    <a:p>
      <a:pPr>
        <a:defRPr sz="1800"/>
      </a:pPr>
      <a:endParaRPr lang="el-GR"/>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051051051051052E-2"/>
          <c:y val="7.1428571428571425E-2"/>
          <c:w val="0.67553155517722452"/>
          <c:h val="0.77818053993250846"/>
        </c:manualLayout>
      </c:layout>
      <c:barChart>
        <c:barDir val="col"/>
        <c:grouping val="percentStacked"/>
        <c:varyColors val="0"/>
        <c:ser>
          <c:idx val="0"/>
          <c:order val="0"/>
          <c:tx>
            <c:strRef>
              <c:f>Sheet1!$B$1</c:f>
              <c:strCache>
                <c:ptCount val="1"/>
                <c:pt idx="0">
                  <c:v>Πολύ Κακή</c:v>
                </c:pt>
              </c:strCache>
            </c:strRef>
          </c:tx>
          <c:spPr>
            <a:solidFill>
              <a:srgbClr val="FFC000"/>
            </a:solidFill>
            <a:ln w="25400">
              <a:solidFill>
                <a:schemeClr val="bg1">
                  <a:lumMod val="95000"/>
                </a:schemeClr>
              </a:solidFill>
            </a:ln>
          </c:spPr>
          <c:invertIfNegative val="0"/>
          <c:dLbls>
            <c:numFmt formatCode="0%" sourceLinked="0"/>
            <c:txPr>
              <a:bodyPr/>
              <a:lstStyle/>
              <a:p>
                <a:pPr>
                  <a:defRPr sz="1400" b="1">
                    <a:solidFill>
                      <a:schemeClr val="bg1"/>
                    </a:solidFill>
                  </a:defRPr>
                </a:pPr>
                <a:endParaRPr lang="el-GR"/>
              </a:p>
            </c:txPr>
            <c:showLegendKey val="0"/>
            <c:showVal val="1"/>
            <c:showCatName val="0"/>
            <c:showSerName val="0"/>
            <c:showPercent val="0"/>
            <c:showBubbleSize val="0"/>
            <c:showLeaderLines val="0"/>
          </c:dLbls>
          <c:cat>
            <c:strRef>
              <c:f>Sheet1!$A$2:$A$5</c:f>
              <c:strCache>
                <c:ptCount val="4"/>
                <c:pt idx="0">
                  <c:v>Σύνολο</c:v>
                </c:pt>
                <c:pt idx="1">
                  <c:v>Μικρές</c:v>
                </c:pt>
                <c:pt idx="2">
                  <c:v>Μεσαίες</c:v>
                </c:pt>
                <c:pt idx="3">
                  <c:v>Μεγάλες</c:v>
                </c:pt>
              </c:strCache>
            </c:strRef>
          </c:cat>
          <c:val>
            <c:numRef>
              <c:f>Sheet1!$B$2:$B$5</c:f>
              <c:numCache>
                <c:formatCode>General</c:formatCode>
                <c:ptCount val="4"/>
                <c:pt idx="0">
                  <c:v>6.736052547495458E-2</c:v>
                </c:pt>
                <c:pt idx="1">
                  <c:v>7.1428571428571438E-2</c:v>
                </c:pt>
                <c:pt idx="2">
                  <c:v>5.8823529411764691E-2</c:v>
                </c:pt>
                <c:pt idx="3">
                  <c:v>0</c:v>
                </c:pt>
              </c:numCache>
            </c:numRef>
          </c:val>
        </c:ser>
        <c:ser>
          <c:idx val="1"/>
          <c:order val="1"/>
          <c:tx>
            <c:strRef>
              <c:f>Sheet1!$C$1</c:f>
              <c:strCache>
                <c:ptCount val="1"/>
                <c:pt idx="0">
                  <c:v>Κακή</c:v>
                </c:pt>
              </c:strCache>
            </c:strRef>
          </c:tx>
          <c:spPr>
            <a:solidFill>
              <a:srgbClr val="FFC000">
                <a:alpha val="66000"/>
              </a:srgbClr>
            </a:solidFill>
            <a:ln w="25400">
              <a:solidFill>
                <a:schemeClr val="bg1"/>
              </a:solidFill>
            </a:ln>
          </c:spPr>
          <c:invertIfNegative val="0"/>
          <c:dLbls>
            <c:numFmt formatCode="0%" sourceLinked="0"/>
            <c:txPr>
              <a:bodyPr/>
              <a:lstStyle/>
              <a:p>
                <a:pPr>
                  <a:defRPr sz="1400" b="1">
                    <a:solidFill>
                      <a:schemeClr val="tx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c:v>
                </c:pt>
                <c:pt idx="2">
                  <c:v>Μεσαίες</c:v>
                </c:pt>
                <c:pt idx="3">
                  <c:v>Μεγάλες</c:v>
                </c:pt>
              </c:strCache>
            </c:strRef>
          </c:cat>
          <c:val>
            <c:numRef>
              <c:f>Sheet1!$C$2:$C$5</c:f>
              <c:numCache>
                <c:formatCode>General</c:formatCode>
                <c:ptCount val="4"/>
                <c:pt idx="0">
                  <c:v>0.11652428069330011</c:v>
                </c:pt>
                <c:pt idx="1">
                  <c:v>0.13265306122448983</c:v>
                </c:pt>
                <c:pt idx="2">
                  <c:v>7.8431372549019593E-2</c:v>
                </c:pt>
                <c:pt idx="3">
                  <c:v>6.4516129032258049E-2</c:v>
                </c:pt>
              </c:numCache>
            </c:numRef>
          </c:val>
        </c:ser>
        <c:ser>
          <c:idx val="2"/>
          <c:order val="2"/>
          <c:tx>
            <c:strRef>
              <c:f>Sheet1!$D$1</c:f>
              <c:strCache>
                <c:ptCount val="1"/>
                <c:pt idx="0">
                  <c:v>Ούτε Καλή ούτε Κακή</c:v>
                </c:pt>
              </c:strCache>
            </c:strRef>
          </c:tx>
          <c:spPr>
            <a:solidFill>
              <a:schemeClr val="bg1">
                <a:lumMod val="75000"/>
              </a:schemeClr>
            </a:solidFill>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c:v>
                </c:pt>
                <c:pt idx="2">
                  <c:v>Μεσαίες</c:v>
                </c:pt>
                <c:pt idx="3">
                  <c:v>Μεγάλες</c:v>
                </c:pt>
              </c:strCache>
            </c:strRef>
          </c:cat>
          <c:val>
            <c:numRef>
              <c:f>Sheet1!$D$2:$D$5</c:f>
              <c:numCache>
                <c:formatCode>General</c:formatCode>
                <c:ptCount val="4"/>
                <c:pt idx="0">
                  <c:v>0.43246923991556357</c:v>
                </c:pt>
                <c:pt idx="1">
                  <c:v>0.4795918367346938</c:v>
                </c:pt>
                <c:pt idx="2">
                  <c:v>0.29411764705882354</c:v>
                </c:pt>
                <c:pt idx="3">
                  <c:v>0.2580645161290322</c:v>
                </c:pt>
              </c:numCache>
            </c:numRef>
          </c:val>
        </c:ser>
        <c:ser>
          <c:idx val="3"/>
          <c:order val="3"/>
          <c:tx>
            <c:strRef>
              <c:f>Sheet1!$E$1</c:f>
              <c:strCache>
                <c:ptCount val="1"/>
                <c:pt idx="0">
                  <c:v>Καλή</c:v>
                </c:pt>
              </c:strCache>
            </c:strRef>
          </c:tx>
          <c:spPr>
            <a:solidFill>
              <a:srgbClr val="9BBB59"/>
            </a:solidFill>
            <a:ln w="25400">
              <a:solidFill>
                <a:schemeClr val="bg1"/>
              </a:solidFill>
            </a:ln>
          </c:spPr>
          <c:invertIfNegative val="0"/>
          <c:dLbls>
            <c:numFmt formatCode="0%" sourceLinked="0"/>
            <c:txPr>
              <a:bodyPr/>
              <a:lstStyle/>
              <a:p>
                <a:pPr>
                  <a:defRPr sz="1400">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c:v>
                </c:pt>
                <c:pt idx="2">
                  <c:v>Μεσαίες</c:v>
                </c:pt>
                <c:pt idx="3">
                  <c:v>Μεγάλες</c:v>
                </c:pt>
              </c:strCache>
            </c:strRef>
          </c:cat>
          <c:val>
            <c:numRef>
              <c:f>Sheet1!$E$2:$E$5</c:f>
              <c:numCache>
                <c:formatCode>General</c:formatCode>
                <c:ptCount val="4"/>
                <c:pt idx="0">
                  <c:v>0.31174933084703521</c:v>
                </c:pt>
                <c:pt idx="1">
                  <c:v>0.23469387755102059</c:v>
                </c:pt>
                <c:pt idx="2">
                  <c:v>0.52941176470588236</c:v>
                </c:pt>
                <c:pt idx="3">
                  <c:v>0.61290322580645173</c:v>
                </c:pt>
              </c:numCache>
            </c:numRef>
          </c:val>
        </c:ser>
        <c:ser>
          <c:idx val="4"/>
          <c:order val="4"/>
          <c:tx>
            <c:strRef>
              <c:f>Sheet1!$F$1</c:f>
              <c:strCache>
                <c:ptCount val="1"/>
                <c:pt idx="0">
                  <c:v>Εξαιρετική</c:v>
                </c:pt>
              </c:strCache>
            </c:strRef>
          </c:tx>
          <c:spPr>
            <a:solidFill>
              <a:schemeClr val="accent3">
                <a:lumMod val="75000"/>
              </a:schemeClr>
            </a:solidFill>
            <a:ln w="25400">
              <a:solidFill>
                <a:schemeClr val="bg1"/>
              </a:solidFill>
            </a:ln>
          </c:spPr>
          <c:invertIfNegative val="0"/>
          <c:dLbls>
            <c:numFmt formatCode="0%" sourceLinked="0"/>
            <c:txPr>
              <a:bodyPr/>
              <a:lstStyle/>
              <a:p>
                <a:pPr>
                  <a:defRPr sz="1400">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Μικρές</c:v>
                </c:pt>
                <c:pt idx="2">
                  <c:v>Μεσαίες</c:v>
                </c:pt>
                <c:pt idx="3">
                  <c:v>Μεγάλες</c:v>
                </c:pt>
              </c:strCache>
            </c:strRef>
          </c:cat>
          <c:val>
            <c:numRef>
              <c:f>Sheet1!$F$2:$F$5</c:f>
              <c:numCache>
                <c:formatCode>General</c:formatCode>
                <c:ptCount val="4"/>
                <c:pt idx="0">
                  <c:v>4.0049656126088858E-2</c:v>
                </c:pt>
                <c:pt idx="1">
                  <c:v>4.0816326530612256E-2</c:v>
                </c:pt>
                <c:pt idx="2">
                  <c:v>3.9215686274509796E-2</c:v>
                </c:pt>
                <c:pt idx="3">
                  <c:v>6.4516129032258049E-2</c:v>
                </c:pt>
              </c:numCache>
            </c:numRef>
          </c:val>
        </c:ser>
        <c:ser>
          <c:idx val="5"/>
          <c:order val="5"/>
          <c:tx>
            <c:strRef>
              <c:f>Sheet1!$G$1</c:f>
              <c:strCache>
                <c:ptCount val="1"/>
                <c:pt idx="0">
                  <c:v>Δ/Α</c:v>
                </c:pt>
              </c:strCache>
            </c:strRef>
          </c:tx>
          <c:invertIfNegative val="0"/>
          <c:cat>
            <c:strRef>
              <c:f>Sheet1!$A$2:$A$5</c:f>
              <c:strCache>
                <c:ptCount val="4"/>
                <c:pt idx="0">
                  <c:v>Σύνολο</c:v>
                </c:pt>
                <c:pt idx="1">
                  <c:v>Μικρές</c:v>
                </c:pt>
                <c:pt idx="2">
                  <c:v>Μεσαίες</c:v>
                </c:pt>
                <c:pt idx="3">
                  <c:v>Μεγάλες</c:v>
                </c:pt>
              </c:strCache>
            </c:strRef>
          </c:cat>
          <c:val>
            <c:numRef>
              <c:f>Sheet1!$G$2:$G$5</c:f>
              <c:numCache>
                <c:formatCode>General</c:formatCode>
                <c:ptCount val="4"/>
                <c:pt idx="0">
                  <c:v>3.1846966943057838E-2</c:v>
                </c:pt>
                <c:pt idx="1">
                  <c:v>4.0816326530612256E-2</c:v>
                </c:pt>
                <c:pt idx="2">
                  <c:v>0</c:v>
                </c:pt>
                <c:pt idx="3">
                  <c:v>0</c:v>
                </c:pt>
              </c:numCache>
            </c:numRef>
          </c:val>
        </c:ser>
        <c:dLbls>
          <c:showLegendKey val="0"/>
          <c:showVal val="0"/>
          <c:showCatName val="0"/>
          <c:showSerName val="0"/>
          <c:showPercent val="0"/>
          <c:showBubbleSize val="0"/>
        </c:dLbls>
        <c:gapWidth val="34"/>
        <c:overlap val="100"/>
        <c:axId val="612637184"/>
        <c:axId val="611807168"/>
      </c:barChart>
      <c:catAx>
        <c:axId val="612637184"/>
        <c:scaling>
          <c:orientation val="minMax"/>
        </c:scaling>
        <c:delete val="0"/>
        <c:axPos val="b"/>
        <c:majorTickMark val="out"/>
        <c:minorTickMark val="none"/>
        <c:tickLblPos val="nextTo"/>
        <c:spPr>
          <a:ln w="41275">
            <a:solidFill>
              <a:schemeClr val="bg1">
                <a:lumMod val="75000"/>
              </a:schemeClr>
            </a:solidFill>
          </a:ln>
        </c:spPr>
        <c:txPr>
          <a:bodyPr/>
          <a:lstStyle/>
          <a:p>
            <a:pPr>
              <a:defRPr sz="1400" b="1"/>
            </a:pPr>
            <a:endParaRPr lang="el-GR"/>
          </a:p>
        </c:txPr>
        <c:crossAx val="611807168"/>
        <c:crosses val="autoZero"/>
        <c:auto val="1"/>
        <c:lblAlgn val="ctr"/>
        <c:lblOffset val="100"/>
        <c:noMultiLvlLbl val="0"/>
      </c:catAx>
      <c:valAx>
        <c:axId val="611807168"/>
        <c:scaling>
          <c:orientation val="minMax"/>
        </c:scaling>
        <c:delete val="1"/>
        <c:axPos val="l"/>
        <c:numFmt formatCode="0%" sourceLinked="1"/>
        <c:majorTickMark val="out"/>
        <c:minorTickMark val="none"/>
        <c:tickLblPos val="nextTo"/>
        <c:crossAx val="612637184"/>
        <c:crosses val="autoZero"/>
        <c:crossBetween val="between"/>
      </c:valAx>
    </c:plotArea>
    <c:legend>
      <c:legendPos val="r"/>
      <c:layout/>
      <c:overlay val="0"/>
      <c:txPr>
        <a:bodyPr/>
        <a:lstStyle/>
        <a:p>
          <a:pPr>
            <a:defRPr sz="1400"/>
          </a:pPr>
          <a:endParaRPr lang="el-GR"/>
        </a:p>
      </c:txPr>
    </c:legend>
    <c:plotVisOnly val="1"/>
    <c:dispBlanksAs val="gap"/>
    <c:showDLblsOverMax val="0"/>
  </c:chart>
  <c:txPr>
    <a:bodyPr/>
    <a:lstStyle/>
    <a:p>
      <a:pPr>
        <a:defRPr sz="1800"/>
      </a:pPr>
      <a:endParaRPr lang="el-GR"/>
    </a:p>
  </c:tx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5200827685606646"/>
          <c:y val="5.6513590607982271E-2"/>
          <c:w val="0.41489149184125723"/>
          <c:h val="0.7224524218421422"/>
        </c:manualLayout>
      </c:layout>
      <c:pieChart>
        <c:varyColors val="1"/>
        <c:ser>
          <c:idx val="0"/>
          <c:order val="0"/>
          <c:tx>
            <c:strRef>
              <c:f>Tabelle1!$B$1</c:f>
              <c:strCache>
                <c:ptCount val="1"/>
                <c:pt idx="0">
                  <c:v>Age</c:v>
                </c:pt>
              </c:strCache>
            </c:strRef>
          </c:tx>
          <c:spPr>
            <a:gradFill flip="none" rotWithShape="1">
              <a:gsLst>
                <a:gs pos="0">
                  <a:schemeClr val="accent1">
                    <a:lumMod val="75000"/>
                  </a:schemeClr>
                </a:gs>
                <a:gs pos="100000">
                  <a:schemeClr val="accent1"/>
                </a:gs>
              </a:gsLst>
              <a:lin ang="16200000" scaled="1"/>
              <a:tileRect/>
            </a:gradFill>
            <a:effectLst>
              <a:outerShdw blurRad="76200" dist="25400" dir="2700000" algn="tl" rotWithShape="0">
                <a:prstClr val="black">
                  <a:alpha val="30000"/>
                </a:prstClr>
              </a:outerShdw>
            </a:effectLst>
          </c:spPr>
          <c:dPt>
            <c:idx val="0"/>
            <c:bubble3D val="0"/>
            <c:spPr>
              <a:solidFill>
                <a:schemeClr val="accent1"/>
              </a:solidFill>
              <a:effectLst>
                <a:outerShdw blurRad="76200" dist="25400" dir="2700000" algn="tl" rotWithShape="0">
                  <a:prstClr val="black">
                    <a:alpha val="30000"/>
                  </a:prstClr>
                </a:outerShdw>
              </a:effectLst>
            </c:spPr>
          </c:dPt>
          <c:dPt>
            <c:idx val="1"/>
            <c:bubble3D val="0"/>
            <c:spPr>
              <a:solidFill>
                <a:schemeClr val="accent1">
                  <a:lumMod val="60000"/>
                  <a:lumOff val="40000"/>
                </a:schemeClr>
              </a:solidFill>
              <a:effectLst>
                <a:outerShdw blurRad="76200" dist="25400" dir="2700000" algn="tl" rotWithShape="0">
                  <a:prstClr val="black">
                    <a:alpha val="30000"/>
                  </a:prstClr>
                </a:outerShdw>
              </a:effectLst>
            </c:spPr>
          </c:dPt>
          <c:dPt>
            <c:idx val="2"/>
            <c:bubble3D val="0"/>
            <c:spPr>
              <a:solidFill>
                <a:srgbClr val="C0C0C0"/>
              </a:solidFill>
              <a:effectLst>
                <a:outerShdw blurRad="76200" dist="25400" dir="2700000" algn="tl" rotWithShape="0">
                  <a:prstClr val="black">
                    <a:alpha val="30000"/>
                  </a:prstClr>
                </a:outerShdw>
              </a:effectLst>
            </c:spPr>
          </c:dPt>
          <c:dPt>
            <c:idx val="3"/>
            <c:bubble3D val="0"/>
            <c:spPr>
              <a:solidFill>
                <a:srgbClr val="D7D7D7"/>
              </a:solidFill>
              <a:effectLst>
                <a:outerShdw blurRad="76200" dist="25400" dir="2700000" algn="tl" rotWithShape="0">
                  <a:prstClr val="black">
                    <a:alpha val="30000"/>
                  </a:prstClr>
                </a:outerShdw>
              </a:effectLst>
            </c:spPr>
          </c:dPt>
          <c:dPt>
            <c:idx val="4"/>
            <c:bubble3D val="0"/>
            <c:spPr>
              <a:solidFill>
                <a:schemeClr val="bg1">
                  <a:lumMod val="95000"/>
                </a:schemeClr>
              </a:solidFill>
              <a:effectLst>
                <a:outerShdw blurRad="76200" dist="25400" dir="2700000" algn="tl" rotWithShape="0">
                  <a:prstClr val="black">
                    <a:alpha val="30000"/>
                  </a:prstClr>
                </a:outerShdw>
              </a:effectLst>
            </c:spPr>
          </c:dPt>
          <c:dLbls>
            <c:dLbl>
              <c:idx val="0"/>
              <c:layout>
                <c:manualLayout>
                  <c:x val="1.2109016573325431E-2"/>
                  <c:y val="0.1279405622888522"/>
                </c:manualLayout>
              </c:layout>
              <c:spPr/>
              <c:txPr>
                <a:bodyPr anchor="t" anchorCtr="1"/>
                <a:lstStyle/>
                <a:p>
                  <a:pPr>
                    <a:defRPr sz="1400" b="0">
                      <a:solidFill>
                        <a:schemeClr val="bg1"/>
                      </a:solidFill>
                    </a:defRPr>
                  </a:pPr>
                  <a:endParaRPr lang="el-GR"/>
                </a:p>
              </c:txPr>
              <c:dLblPos val="bestFit"/>
              <c:showLegendKey val="0"/>
              <c:showVal val="0"/>
              <c:showCatName val="0"/>
              <c:showSerName val="0"/>
              <c:showPercent val="1"/>
              <c:showBubbleSize val="0"/>
            </c:dLbl>
            <c:dLbl>
              <c:idx val="1"/>
              <c:layout>
                <c:manualLayout>
                  <c:x val="-4.7221564619149899E-2"/>
                  <c:y val="0.19694892756571683"/>
                </c:manualLayout>
              </c:layout>
              <c:dLblPos val="bestFit"/>
              <c:showLegendKey val="0"/>
              <c:showVal val="0"/>
              <c:showCatName val="0"/>
              <c:showSerName val="0"/>
              <c:showPercent val="1"/>
              <c:showBubbleSize val="0"/>
            </c:dLbl>
            <c:txPr>
              <a:bodyPr anchor="t" anchorCtr="1"/>
              <a:lstStyle/>
              <a:p>
                <a:pPr>
                  <a:defRPr sz="1400" b="0"/>
                </a:pPr>
                <a:endParaRPr lang="el-GR"/>
              </a:p>
            </c:txPr>
            <c:dLblPos val="ctr"/>
            <c:showLegendKey val="0"/>
            <c:showVal val="0"/>
            <c:showCatName val="0"/>
            <c:showSerName val="0"/>
            <c:showPercent val="1"/>
            <c:showBubbleSize val="0"/>
            <c:showLeaderLines val="1"/>
          </c:dLbls>
          <c:cat>
            <c:strRef>
              <c:f>Tabelle1!$A$2:$A$6</c:f>
              <c:strCache>
                <c:ptCount val="5"/>
                <c:pt idx="0">
                  <c:v>Πολύ Εύκολα</c:v>
                </c:pt>
                <c:pt idx="1">
                  <c:v>Εύκολα</c:v>
                </c:pt>
                <c:pt idx="2">
                  <c:v>Ούτε Εύκολα ούτε δύσκολα</c:v>
                </c:pt>
                <c:pt idx="3">
                  <c:v>Δύσκολα</c:v>
                </c:pt>
                <c:pt idx="4">
                  <c:v>Πολύ Δύσκολα</c:v>
                </c:pt>
              </c:strCache>
            </c:strRef>
          </c:cat>
          <c:val>
            <c:numRef>
              <c:f>Tabelle1!$B$2:$B$6</c:f>
              <c:numCache>
                <c:formatCode>General</c:formatCode>
                <c:ptCount val="5"/>
                <c:pt idx="0">
                  <c:v>0.02</c:v>
                </c:pt>
                <c:pt idx="1">
                  <c:v>0.08</c:v>
                </c:pt>
                <c:pt idx="2">
                  <c:v>0.36</c:v>
                </c:pt>
                <c:pt idx="3">
                  <c:v>0.31</c:v>
                </c:pt>
                <c:pt idx="4">
                  <c:v>0.21</c:v>
                </c:pt>
              </c:numCache>
            </c:numRef>
          </c:val>
        </c:ser>
        <c:dLbls>
          <c:showLegendKey val="0"/>
          <c:showVal val="0"/>
          <c:showCatName val="0"/>
          <c:showSerName val="0"/>
          <c:showPercent val="0"/>
          <c:showBubbleSize val="0"/>
          <c:showLeaderLines val="1"/>
        </c:dLbls>
        <c:firstSliceAng val="0"/>
      </c:pieChart>
    </c:plotArea>
    <c:legend>
      <c:legendPos val="l"/>
      <c:layout>
        <c:manualLayout>
          <c:xMode val="edge"/>
          <c:yMode val="edge"/>
          <c:x val="1.9171586199678362E-2"/>
          <c:y val="0.10348117902705734"/>
          <c:w val="0.52304060534445396"/>
          <c:h val="0.70975466968418244"/>
        </c:manualLayout>
      </c:layout>
      <c:overlay val="0"/>
      <c:txPr>
        <a:bodyPr/>
        <a:lstStyle/>
        <a:p>
          <a:pPr>
            <a:defRPr sz="1200"/>
          </a:pPr>
          <a:endParaRPr lang="el-GR"/>
        </a:p>
      </c:txPr>
    </c:legend>
    <c:plotVisOnly val="1"/>
    <c:dispBlanksAs val="zero"/>
    <c:showDLblsOverMax val="0"/>
  </c:chart>
  <c:txPr>
    <a:bodyPr/>
    <a:lstStyle/>
    <a:p>
      <a:pPr>
        <a:defRPr sz="1800"/>
      </a:pPr>
      <a:endParaRPr lang="el-GR"/>
    </a:p>
  </c:tx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Series 1</c:v>
                </c:pt>
              </c:strCache>
            </c:strRef>
          </c:tx>
          <c:spPr>
            <a:solidFill>
              <a:schemeClr val="accent1"/>
            </a:solidFill>
            <a:ln w="25400">
              <a:solidFill>
                <a:schemeClr val="bg1"/>
              </a:solidFill>
            </a:ln>
            <a:effectLst>
              <a:outerShdw blurRad="50800" dist="38100" dir="2700000" algn="tl" rotWithShape="0">
                <a:prstClr val="black">
                  <a:alpha val="40000"/>
                </a:prstClr>
              </a:outerShdw>
            </a:effectLst>
          </c:spPr>
          <c:invertIfNegative val="0"/>
          <c:dLbls>
            <c:txPr>
              <a:bodyPr/>
              <a:lstStyle/>
              <a:p>
                <a:pPr>
                  <a:defRPr sz="1400"/>
                </a:pPr>
                <a:endParaRPr lang="el-GR"/>
              </a:p>
            </c:txPr>
            <c:dLblPos val="outEnd"/>
            <c:showLegendKey val="0"/>
            <c:showVal val="1"/>
            <c:showCatName val="0"/>
            <c:showSerName val="0"/>
            <c:showPercent val="0"/>
            <c:showBubbleSize val="0"/>
            <c:showLeaderLines val="0"/>
          </c:dLbls>
          <c:cat>
            <c:strRef>
              <c:f>Sheet1!$A$2:$A$4</c:f>
              <c:strCache>
                <c:ptCount val="3"/>
                <c:pt idx="0">
                  <c:v>Μισθοδοσία</c:v>
                </c:pt>
                <c:pt idx="1">
                  <c:v>Εφορία</c:v>
                </c:pt>
                <c:pt idx="2">
                  <c:v>Ασφαλιστικούς Οργανισμούς</c:v>
                </c:pt>
              </c:strCache>
            </c:strRef>
          </c:cat>
          <c:val>
            <c:numRef>
              <c:f>Sheet1!$B$2:$B$4</c:f>
              <c:numCache>
                <c:formatCode>0%</c:formatCode>
                <c:ptCount val="3"/>
                <c:pt idx="0">
                  <c:v>0.36505807863466838</c:v>
                </c:pt>
                <c:pt idx="1">
                  <c:v>0.33836392386061132</c:v>
                </c:pt>
                <c:pt idx="2">
                  <c:v>0.14426586070468303</c:v>
                </c:pt>
              </c:numCache>
            </c:numRef>
          </c:val>
        </c:ser>
        <c:dLbls>
          <c:showLegendKey val="0"/>
          <c:showVal val="0"/>
          <c:showCatName val="0"/>
          <c:showSerName val="0"/>
          <c:showPercent val="0"/>
          <c:showBubbleSize val="0"/>
        </c:dLbls>
        <c:gapWidth val="26"/>
        <c:axId val="629325312"/>
        <c:axId val="556952960"/>
      </c:barChart>
      <c:catAx>
        <c:axId val="629325312"/>
        <c:scaling>
          <c:orientation val="maxMin"/>
        </c:scaling>
        <c:delete val="0"/>
        <c:axPos val="l"/>
        <c:majorTickMark val="out"/>
        <c:minorTickMark val="none"/>
        <c:tickLblPos val="nextTo"/>
        <c:txPr>
          <a:bodyPr/>
          <a:lstStyle/>
          <a:p>
            <a:pPr>
              <a:defRPr sz="1400" b="0"/>
            </a:pPr>
            <a:endParaRPr lang="el-GR"/>
          </a:p>
        </c:txPr>
        <c:crossAx val="556952960"/>
        <c:crosses val="autoZero"/>
        <c:auto val="1"/>
        <c:lblAlgn val="ctr"/>
        <c:lblOffset val="100"/>
        <c:noMultiLvlLbl val="0"/>
      </c:catAx>
      <c:valAx>
        <c:axId val="556952960"/>
        <c:scaling>
          <c:orientation val="minMax"/>
          <c:max val="0.60000000000000009"/>
        </c:scaling>
        <c:delete val="1"/>
        <c:axPos val="t"/>
        <c:numFmt formatCode="0%" sourceLinked="0"/>
        <c:majorTickMark val="out"/>
        <c:minorTickMark val="none"/>
        <c:tickLblPos val="nextTo"/>
        <c:crossAx val="629325312"/>
        <c:crosses val="autoZero"/>
        <c:crossBetween val="between"/>
      </c:valAx>
    </c:plotArea>
    <c:plotVisOnly val="1"/>
    <c:dispBlanksAs val="gap"/>
    <c:showDLblsOverMax val="0"/>
  </c:chart>
  <c:txPr>
    <a:bodyPr/>
    <a:lstStyle/>
    <a:p>
      <a:pPr>
        <a:defRPr sz="1800"/>
      </a:pPr>
      <a:endParaRPr lang="el-GR"/>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1529691215869989E-2"/>
          <c:y val="5.5858946351319515E-2"/>
          <c:w val="0.47240615927757662"/>
          <c:h val="0.63169645926592766"/>
        </c:manualLayout>
      </c:layout>
      <c:barChart>
        <c:barDir val="col"/>
        <c:grouping val="percentStacked"/>
        <c:varyColors val="0"/>
        <c:ser>
          <c:idx val="0"/>
          <c:order val="0"/>
          <c:tx>
            <c:strRef>
              <c:f>Tabelle1!$B$1</c:f>
              <c:strCache>
                <c:ptCount val="1"/>
                <c:pt idx="0">
                  <c:v>Πολύ Αρνητικά</c:v>
                </c:pt>
              </c:strCache>
            </c:strRef>
          </c:tx>
          <c:spPr>
            <a:solidFill>
              <a:schemeClr val="accent2">
                <a:lumMod val="50000"/>
              </a:schemeClr>
            </a:solidFill>
            <a:ln w="12700">
              <a:solidFill>
                <a:schemeClr val="bg1"/>
              </a:solidFill>
            </a:ln>
            <a:effectLst/>
          </c:spPr>
          <c:invertIfNegative val="0"/>
          <c:dPt>
            <c:idx val="0"/>
            <c:invertIfNegative val="0"/>
            <c:bubble3D val="0"/>
            <c:explosion val="14"/>
          </c:dPt>
          <c:dPt>
            <c:idx val="1"/>
            <c:invertIfNegative val="0"/>
            <c:bubble3D val="0"/>
          </c:dPt>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Tabelle1!$A$2:$A$5</c:f>
              <c:strCache>
                <c:ptCount val="4"/>
                <c:pt idx="0">
                  <c:v>Σύνολο</c:v>
                </c:pt>
                <c:pt idx="1">
                  <c:v>Υπηρεσίες</c:v>
                </c:pt>
                <c:pt idx="2">
                  <c:v>Εμπόριο</c:v>
                </c:pt>
                <c:pt idx="3">
                  <c:v>Μεταποίηση</c:v>
                </c:pt>
              </c:strCache>
            </c:strRef>
          </c:cat>
          <c:val>
            <c:numRef>
              <c:f>Tabelle1!$B$2:$B$5</c:f>
              <c:numCache>
                <c:formatCode>General</c:formatCode>
                <c:ptCount val="4"/>
                <c:pt idx="0" formatCode="0.00">
                  <c:v>0.4008632204197724</c:v>
                </c:pt>
                <c:pt idx="1">
                  <c:v>0.38430704017692591</c:v>
                </c:pt>
                <c:pt idx="2">
                  <c:v>0.44465370128372661</c:v>
                </c:pt>
                <c:pt idx="3">
                  <c:v>0.35661093157229173</c:v>
                </c:pt>
              </c:numCache>
            </c:numRef>
          </c:val>
        </c:ser>
        <c:ser>
          <c:idx val="1"/>
          <c:order val="1"/>
          <c:tx>
            <c:strRef>
              <c:f>Tabelle1!$C$1</c:f>
              <c:strCache>
                <c:ptCount val="1"/>
                <c:pt idx="0">
                  <c:v>Αρνητικά</c:v>
                </c:pt>
              </c:strCache>
            </c:strRef>
          </c:tx>
          <c:spPr>
            <a:solidFill>
              <a:schemeClr val="accent2"/>
            </a:solidFill>
            <a:ln w="127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Tabelle1!$A$2:$A$5</c:f>
              <c:strCache>
                <c:ptCount val="4"/>
                <c:pt idx="0">
                  <c:v>Σύνολο</c:v>
                </c:pt>
                <c:pt idx="1">
                  <c:v>Υπηρεσίες</c:v>
                </c:pt>
                <c:pt idx="2">
                  <c:v>Εμπόριο</c:v>
                </c:pt>
                <c:pt idx="3">
                  <c:v>Μεταποίηση</c:v>
                </c:pt>
              </c:strCache>
            </c:strRef>
          </c:cat>
          <c:val>
            <c:numRef>
              <c:f>Tabelle1!$C$2:$C$5</c:f>
              <c:numCache>
                <c:formatCode>General</c:formatCode>
                <c:ptCount val="4"/>
                <c:pt idx="0">
                  <c:v>0.43126450267923083</c:v>
                </c:pt>
                <c:pt idx="1">
                  <c:v>0.44813552033419335</c:v>
                </c:pt>
                <c:pt idx="2">
                  <c:v>0.43223921900222917</c:v>
                </c:pt>
                <c:pt idx="3">
                  <c:v>0.39658564001686103</c:v>
                </c:pt>
              </c:numCache>
            </c:numRef>
          </c:val>
        </c:ser>
        <c:ser>
          <c:idx val="2"/>
          <c:order val="2"/>
          <c:tx>
            <c:strRef>
              <c:f>Tabelle1!$D$1</c:f>
              <c:strCache>
                <c:ptCount val="1"/>
                <c:pt idx="0">
                  <c:v>Ούτε Αρνητικά Ούτε Θετικά</c:v>
                </c:pt>
              </c:strCache>
            </c:strRef>
          </c:tx>
          <c:spPr>
            <a:solidFill>
              <a:schemeClr val="bg1">
                <a:lumMod val="65000"/>
              </a:schemeClr>
            </a:solidFill>
            <a:ln w="12700">
              <a:solidFill>
                <a:schemeClr val="bg1"/>
              </a:solidFill>
            </a:ln>
          </c:spPr>
          <c:invertIfNegative val="0"/>
          <c:dLbls>
            <c:numFmt formatCode="0%" sourceLinked="0"/>
            <c:txPr>
              <a:bodyPr/>
              <a:lstStyle/>
              <a:p>
                <a:pPr>
                  <a:defRPr sz="1400" b="1">
                    <a:solidFill>
                      <a:schemeClr val="tx1"/>
                    </a:solidFill>
                  </a:defRPr>
                </a:pPr>
                <a:endParaRPr lang="el-GR"/>
              </a:p>
            </c:txPr>
            <c:dLblPos val="ctr"/>
            <c:showLegendKey val="0"/>
            <c:showVal val="1"/>
            <c:showCatName val="0"/>
            <c:showSerName val="0"/>
            <c:showPercent val="0"/>
            <c:showBubbleSize val="0"/>
            <c:showLeaderLines val="0"/>
          </c:dLbls>
          <c:cat>
            <c:strRef>
              <c:f>Tabelle1!$A$2:$A$5</c:f>
              <c:strCache>
                <c:ptCount val="4"/>
                <c:pt idx="0">
                  <c:v>Σύνολο</c:v>
                </c:pt>
                <c:pt idx="1">
                  <c:v>Υπηρεσίες</c:v>
                </c:pt>
                <c:pt idx="2">
                  <c:v>Εμπόριο</c:v>
                </c:pt>
                <c:pt idx="3">
                  <c:v>Μεταποίηση</c:v>
                </c:pt>
              </c:strCache>
            </c:strRef>
          </c:cat>
          <c:val>
            <c:numRef>
              <c:f>Tabelle1!$D$2:$D$5</c:f>
              <c:numCache>
                <c:formatCode>General</c:formatCode>
                <c:ptCount val="4"/>
                <c:pt idx="0">
                  <c:v>0.11727331297502004</c:v>
                </c:pt>
                <c:pt idx="1">
                  <c:v>0.12179014620960808</c:v>
                </c:pt>
                <c:pt idx="2">
                  <c:v>3.624413867322622E-2</c:v>
                </c:pt>
                <c:pt idx="3">
                  <c:v>0.19622031754952934</c:v>
                </c:pt>
              </c:numCache>
            </c:numRef>
          </c:val>
        </c:ser>
        <c:ser>
          <c:idx val="3"/>
          <c:order val="3"/>
          <c:tx>
            <c:strRef>
              <c:f>Tabelle1!$E$1</c:f>
              <c:strCache>
                <c:ptCount val="1"/>
                <c:pt idx="0">
                  <c:v>Θετικά</c:v>
                </c:pt>
              </c:strCache>
            </c:strRef>
          </c:tx>
          <c:spPr>
            <a:solidFill>
              <a:schemeClr val="accent3"/>
            </a:solidFill>
            <a:ln w="22225">
              <a:solidFill>
                <a:schemeClr val="bg1"/>
              </a:solidFill>
            </a:ln>
          </c:spPr>
          <c:invertIfNegative val="0"/>
          <c:dLbls>
            <c:numFmt formatCode="0%" sourceLinked="0"/>
            <c:txPr>
              <a:bodyPr/>
              <a:lstStyle/>
              <a:p>
                <a:pPr>
                  <a:defRPr sz="1400"/>
                </a:pPr>
                <a:endParaRPr lang="el-GR"/>
              </a:p>
            </c:txPr>
            <c:dLblPos val="ctr"/>
            <c:showLegendKey val="0"/>
            <c:showVal val="1"/>
            <c:showCatName val="0"/>
            <c:showSerName val="0"/>
            <c:showPercent val="0"/>
            <c:showBubbleSize val="0"/>
            <c:showLeaderLines val="0"/>
          </c:dLbls>
          <c:cat>
            <c:strRef>
              <c:f>Tabelle1!$A$2:$A$5</c:f>
              <c:strCache>
                <c:ptCount val="4"/>
                <c:pt idx="0">
                  <c:v>Σύνολο</c:v>
                </c:pt>
                <c:pt idx="1">
                  <c:v>Υπηρεσίες</c:v>
                </c:pt>
                <c:pt idx="2">
                  <c:v>Εμπόριο</c:v>
                </c:pt>
                <c:pt idx="3">
                  <c:v>Μεταποίηση</c:v>
                </c:pt>
              </c:strCache>
            </c:strRef>
          </c:cat>
          <c:val>
            <c:numRef>
              <c:f>Tabelle1!$E$2:$E$5</c:f>
              <c:numCache>
                <c:formatCode>General</c:formatCode>
                <c:ptCount val="4"/>
                <c:pt idx="0">
                  <c:v>4.3056261228936743E-2</c:v>
                </c:pt>
                <c:pt idx="1">
                  <c:v>4.5767293279272647E-2</c:v>
                </c:pt>
                <c:pt idx="2">
                  <c:v>3.1516642324544542E-2</c:v>
                </c:pt>
                <c:pt idx="3">
                  <c:v>5.0583110861317976E-2</c:v>
                </c:pt>
              </c:numCache>
            </c:numRef>
          </c:val>
        </c:ser>
        <c:ser>
          <c:idx val="4"/>
          <c:order val="4"/>
          <c:tx>
            <c:strRef>
              <c:f>Tabelle1!$F$1</c:f>
              <c:strCache>
                <c:ptCount val="1"/>
                <c:pt idx="0">
                  <c:v>Πολύ θετικα</c:v>
                </c:pt>
              </c:strCache>
            </c:strRef>
          </c:tx>
          <c:spPr>
            <a:solidFill>
              <a:schemeClr val="accent3">
                <a:lumMod val="50000"/>
              </a:schemeClr>
            </a:solidFill>
          </c:spPr>
          <c:invertIfNegative val="0"/>
          <c:dLbls>
            <c:dLbl>
              <c:idx val="2"/>
              <c:layout/>
              <c:dLblPos val="ctr"/>
              <c:showLegendKey val="0"/>
              <c:showVal val="1"/>
              <c:showCatName val="0"/>
              <c:showSerName val="0"/>
              <c:showPercent val="0"/>
              <c:showBubbleSize val="0"/>
            </c:dLbl>
            <c:numFmt formatCode="0%" sourceLinked="0"/>
            <c:txPr>
              <a:bodyPr/>
              <a:lstStyle/>
              <a:p>
                <a:pPr>
                  <a:defRPr sz="1400"/>
                </a:pPr>
                <a:endParaRPr lang="el-GR"/>
              </a:p>
            </c:txPr>
            <c:showLegendKey val="0"/>
            <c:showVal val="0"/>
            <c:showCatName val="0"/>
            <c:showSerName val="0"/>
            <c:showPercent val="0"/>
            <c:showBubbleSize val="0"/>
          </c:dLbls>
          <c:cat>
            <c:strRef>
              <c:f>Tabelle1!$A$2:$A$5</c:f>
              <c:strCache>
                <c:ptCount val="4"/>
                <c:pt idx="0">
                  <c:v>Σύνολο</c:v>
                </c:pt>
                <c:pt idx="1">
                  <c:v>Υπηρεσίες</c:v>
                </c:pt>
                <c:pt idx="2">
                  <c:v>Εμπόριο</c:v>
                </c:pt>
                <c:pt idx="3">
                  <c:v>Μεταποίηση</c:v>
                </c:pt>
              </c:strCache>
            </c:strRef>
          </c:cat>
          <c:val>
            <c:numRef>
              <c:f>Tabelle1!$F$2:$F$5</c:f>
              <c:numCache>
                <c:formatCode>General</c:formatCode>
                <c:ptCount val="4"/>
                <c:pt idx="0">
                  <c:v>7.5427026970400143E-3</c:v>
                </c:pt>
                <c:pt idx="1">
                  <c:v>0</c:v>
                </c:pt>
                <c:pt idx="2">
                  <c:v>5.5346298716273341E-2</c:v>
                </c:pt>
                <c:pt idx="3">
                  <c:v>0</c:v>
                </c:pt>
              </c:numCache>
            </c:numRef>
          </c:val>
        </c:ser>
        <c:dLbls>
          <c:showLegendKey val="0"/>
          <c:showVal val="0"/>
          <c:showCatName val="0"/>
          <c:showSerName val="0"/>
          <c:showPercent val="0"/>
          <c:showBubbleSize val="0"/>
        </c:dLbls>
        <c:gapWidth val="24"/>
        <c:overlap val="100"/>
        <c:axId val="65299456"/>
        <c:axId val="516703360"/>
      </c:barChart>
      <c:catAx>
        <c:axId val="65299456"/>
        <c:scaling>
          <c:orientation val="minMax"/>
        </c:scaling>
        <c:delete val="0"/>
        <c:axPos val="b"/>
        <c:majorTickMark val="out"/>
        <c:minorTickMark val="none"/>
        <c:tickLblPos val="nextTo"/>
        <c:spPr>
          <a:ln w="25400">
            <a:solidFill>
              <a:schemeClr val="bg1">
                <a:lumMod val="75000"/>
              </a:schemeClr>
            </a:solidFill>
          </a:ln>
        </c:spPr>
        <c:txPr>
          <a:bodyPr/>
          <a:lstStyle/>
          <a:p>
            <a:pPr>
              <a:defRPr sz="1400" b="1"/>
            </a:pPr>
            <a:endParaRPr lang="el-GR"/>
          </a:p>
        </c:txPr>
        <c:crossAx val="516703360"/>
        <c:crosses val="autoZero"/>
        <c:auto val="1"/>
        <c:lblAlgn val="ctr"/>
        <c:lblOffset val="100"/>
        <c:noMultiLvlLbl val="0"/>
      </c:catAx>
      <c:valAx>
        <c:axId val="516703360"/>
        <c:scaling>
          <c:orientation val="minMax"/>
        </c:scaling>
        <c:delete val="1"/>
        <c:axPos val="l"/>
        <c:numFmt formatCode="0%" sourceLinked="1"/>
        <c:majorTickMark val="out"/>
        <c:minorTickMark val="none"/>
        <c:tickLblPos val="nextTo"/>
        <c:crossAx val="65299456"/>
        <c:crosses val="autoZero"/>
        <c:crossBetween val="between"/>
      </c:valAx>
      <c:spPr>
        <a:effectLst/>
      </c:spPr>
    </c:plotArea>
    <c:legend>
      <c:legendPos val="r"/>
      <c:layout>
        <c:manualLayout>
          <c:xMode val="edge"/>
          <c:yMode val="edge"/>
          <c:x val="0.52114904576113241"/>
          <c:y val="5.3173807936972128E-2"/>
          <c:w val="0.40543008333942732"/>
          <c:h val="0.70737033366672197"/>
        </c:manualLayout>
      </c:layout>
      <c:overlay val="0"/>
      <c:txPr>
        <a:bodyPr/>
        <a:lstStyle/>
        <a:p>
          <a:pPr>
            <a:defRPr sz="1400"/>
          </a:pPr>
          <a:endParaRPr lang="el-GR"/>
        </a:p>
      </c:txPr>
    </c:legend>
    <c:plotVisOnly val="1"/>
    <c:dispBlanksAs val="zero"/>
    <c:showDLblsOverMax val="0"/>
  </c:chart>
  <c:txPr>
    <a:bodyPr/>
    <a:lstStyle/>
    <a:p>
      <a:pPr>
        <a:defRPr sz="1800"/>
      </a:pPr>
      <a:endParaRPr lang="el-GR"/>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1529691215869989E-2"/>
          <c:y val="5.5858946351319515E-2"/>
          <c:w val="0.47240615927757662"/>
          <c:h val="0.63169645926592766"/>
        </c:manualLayout>
      </c:layout>
      <c:barChart>
        <c:barDir val="col"/>
        <c:grouping val="percentStacked"/>
        <c:varyColors val="0"/>
        <c:ser>
          <c:idx val="0"/>
          <c:order val="0"/>
          <c:tx>
            <c:strRef>
              <c:f>Tabelle1!$B$1</c:f>
              <c:strCache>
                <c:ptCount val="1"/>
                <c:pt idx="0">
                  <c:v>Πολύ Αρνητικά</c:v>
                </c:pt>
              </c:strCache>
            </c:strRef>
          </c:tx>
          <c:spPr>
            <a:solidFill>
              <a:schemeClr val="accent2">
                <a:lumMod val="50000"/>
              </a:schemeClr>
            </a:solidFill>
            <a:ln w="12700">
              <a:solidFill>
                <a:schemeClr val="bg1"/>
              </a:solidFill>
            </a:ln>
            <a:effectLst/>
          </c:spPr>
          <c:invertIfNegative val="0"/>
          <c:dPt>
            <c:idx val="0"/>
            <c:invertIfNegative val="0"/>
            <c:bubble3D val="0"/>
            <c:explosion val="14"/>
          </c:dPt>
          <c:dPt>
            <c:idx val="1"/>
            <c:invertIfNegative val="0"/>
            <c:bubble3D val="0"/>
          </c:dPt>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Tabelle1!$A$2:$A$5</c:f>
              <c:strCache>
                <c:ptCount val="4"/>
                <c:pt idx="0">
                  <c:v>Σύνολο</c:v>
                </c:pt>
                <c:pt idx="1">
                  <c:v>Μικρές</c:v>
                </c:pt>
                <c:pt idx="2">
                  <c:v>Μεσαίες</c:v>
                </c:pt>
                <c:pt idx="3">
                  <c:v>Μεγάλες</c:v>
                </c:pt>
              </c:strCache>
            </c:strRef>
          </c:cat>
          <c:val>
            <c:numRef>
              <c:f>Tabelle1!$B$2:$B$5</c:f>
              <c:numCache>
                <c:formatCode>General</c:formatCode>
                <c:ptCount val="4"/>
                <c:pt idx="0" formatCode="0.00">
                  <c:v>0.4008632204197724</c:v>
                </c:pt>
                <c:pt idx="1">
                  <c:v>0.39795918367346939</c:v>
                </c:pt>
                <c:pt idx="2">
                  <c:v>0.41176470588235292</c:v>
                </c:pt>
                <c:pt idx="3">
                  <c:v>0.32258064516129031</c:v>
                </c:pt>
              </c:numCache>
            </c:numRef>
          </c:val>
        </c:ser>
        <c:ser>
          <c:idx val="1"/>
          <c:order val="1"/>
          <c:tx>
            <c:strRef>
              <c:f>Tabelle1!$C$1</c:f>
              <c:strCache>
                <c:ptCount val="1"/>
                <c:pt idx="0">
                  <c:v>Αρνητικά</c:v>
                </c:pt>
              </c:strCache>
            </c:strRef>
          </c:tx>
          <c:spPr>
            <a:solidFill>
              <a:schemeClr val="accent2"/>
            </a:solidFill>
            <a:ln w="127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Tabelle1!$A$2:$A$5</c:f>
              <c:strCache>
                <c:ptCount val="4"/>
                <c:pt idx="0">
                  <c:v>Σύνολο</c:v>
                </c:pt>
                <c:pt idx="1">
                  <c:v>Μικρές</c:v>
                </c:pt>
                <c:pt idx="2">
                  <c:v>Μεσαίες</c:v>
                </c:pt>
                <c:pt idx="3">
                  <c:v>Μεγάλες</c:v>
                </c:pt>
              </c:strCache>
            </c:strRef>
          </c:cat>
          <c:val>
            <c:numRef>
              <c:f>Tabelle1!$C$2:$C$5</c:f>
              <c:numCache>
                <c:formatCode>General</c:formatCode>
                <c:ptCount val="4"/>
                <c:pt idx="0">
                  <c:v>0.43126450267923083</c:v>
                </c:pt>
                <c:pt idx="1">
                  <c:v>0.4285714285714286</c:v>
                </c:pt>
                <c:pt idx="2">
                  <c:v>0.43137254901960781</c:v>
                </c:pt>
                <c:pt idx="3">
                  <c:v>0.58064516129032262</c:v>
                </c:pt>
              </c:numCache>
            </c:numRef>
          </c:val>
        </c:ser>
        <c:ser>
          <c:idx val="2"/>
          <c:order val="2"/>
          <c:tx>
            <c:strRef>
              <c:f>Tabelle1!$D$1</c:f>
              <c:strCache>
                <c:ptCount val="1"/>
                <c:pt idx="0">
                  <c:v>Ούτε Αρνητικά Ούτε Θετικά</c:v>
                </c:pt>
              </c:strCache>
            </c:strRef>
          </c:tx>
          <c:spPr>
            <a:solidFill>
              <a:schemeClr val="bg1">
                <a:lumMod val="65000"/>
              </a:schemeClr>
            </a:solidFill>
            <a:ln w="12700">
              <a:solidFill>
                <a:schemeClr val="bg1"/>
              </a:solidFill>
            </a:ln>
          </c:spPr>
          <c:invertIfNegative val="0"/>
          <c:dLbls>
            <c:numFmt formatCode="0%" sourceLinked="0"/>
            <c:txPr>
              <a:bodyPr/>
              <a:lstStyle/>
              <a:p>
                <a:pPr>
                  <a:defRPr sz="1400" b="1">
                    <a:solidFill>
                      <a:schemeClr val="tx1"/>
                    </a:solidFill>
                  </a:defRPr>
                </a:pPr>
                <a:endParaRPr lang="el-GR"/>
              </a:p>
            </c:txPr>
            <c:dLblPos val="ctr"/>
            <c:showLegendKey val="0"/>
            <c:showVal val="1"/>
            <c:showCatName val="0"/>
            <c:showSerName val="0"/>
            <c:showPercent val="0"/>
            <c:showBubbleSize val="0"/>
            <c:showLeaderLines val="0"/>
          </c:dLbls>
          <c:cat>
            <c:strRef>
              <c:f>Tabelle1!$A$2:$A$5</c:f>
              <c:strCache>
                <c:ptCount val="4"/>
                <c:pt idx="0">
                  <c:v>Σύνολο</c:v>
                </c:pt>
                <c:pt idx="1">
                  <c:v>Μικρές</c:v>
                </c:pt>
                <c:pt idx="2">
                  <c:v>Μεσαίες</c:v>
                </c:pt>
                <c:pt idx="3">
                  <c:v>Μεγάλες</c:v>
                </c:pt>
              </c:strCache>
            </c:strRef>
          </c:cat>
          <c:val>
            <c:numRef>
              <c:f>Tabelle1!$D$2:$D$5</c:f>
              <c:numCache>
                <c:formatCode>General</c:formatCode>
                <c:ptCount val="4"/>
                <c:pt idx="0">
                  <c:v>0.11727331297502004</c:v>
                </c:pt>
                <c:pt idx="1">
                  <c:v>0.12244897959183676</c:v>
                </c:pt>
                <c:pt idx="2">
                  <c:v>9.8039215686274481E-2</c:v>
                </c:pt>
                <c:pt idx="3">
                  <c:v>9.6774193548387094E-2</c:v>
                </c:pt>
              </c:numCache>
            </c:numRef>
          </c:val>
        </c:ser>
        <c:ser>
          <c:idx val="3"/>
          <c:order val="3"/>
          <c:tx>
            <c:strRef>
              <c:f>Tabelle1!$E$1</c:f>
              <c:strCache>
                <c:ptCount val="1"/>
                <c:pt idx="0">
                  <c:v>Θετικά</c:v>
                </c:pt>
              </c:strCache>
            </c:strRef>
          </c:tx>
          <c:spPr>
            <a:solidFill>
              <a:schemeClr val="accent3"/>
            </a:solidFill>
            <a:ln w="22225">
              <a:solidFill>
                <a:schemeClr val="bg1"/>
              </a:solidFill>
            </a:ln>
          </c:spPr>
          <c:invertIfNegative val="0"/>
          <c:dLbls>
            <c:numFmt formatCode="0%" sourceLinked="0"/>
            <c:txPr>
              <a:bodyPr/>
              <a:lstStyle/>
              <a:p>
                <a:pPr>
                  <a:defRPr sz="1400"/>
                </a:pPr>
                <a:endParaRPr lang="el-GR"/>
              </a:p>
            </c:txPr>
            <c:dLblPos val="ctr"/>
            <c:showLegendKey val="0"/>
            <c:showVal val="1"/>
            <c:showCatName val="0"/>
            <c:showSerName val="0"/>
            <c:showPercent val="0"/>
            <c:showBubbleSize val="0"/>
            <c:showLeaderLines val="0"/>
          </c:dLbls>
          <c:cat>
            <c:strRef>
              <c:f>Tabelle1!$A$2:$A$5</c:f>
              <c:strCache>
                <c:ptCount val="4"/>
                <c:pt idx="0">
                  <c:v>Σύνολο</c:v>
                </c:pt>
                <c:pt idx="1">
                  <c:v>Μικρές</c:v>
                </c:pt>
                <c:pt idx="2">
                  <c:v>Μεσαίες</c:v>
                </c:pt>
                <c:pt idx="3">
                  <c:v>Μεγάλες</c:v>
                </c:pt>
              </c:strCache>
            </c:strRef>
          </c:cat>
          <c:val>
            <c:numRef>
              <c:f>Tabelle1!$E$2:$E$5</c:f>
              <c:numCache>
                <c:formatCode>General</c:formatCode>
                <c:ptCount val="4"/>
                <c:pt idx="0">
                  <c:v>4.3056261228936743E-2</c:v>
                </c:pt>
                <c:pt idx="1">
                  <c:v>4.0816326530612256E-2</c:v>
                </c:pt>
                <c:pt idx="2">
                  <c:v>5.8823529411764691E-2</c:v>
                </c:pt>
              </c:numCache>
            </c:numRef>
          </c:val>
        </c:ser>
        <c:ser>
          <c:idx val="4"/>
          <c:order val="4"/>
          <c:tx>
            <c:strRef>
              <c:f>Tabelle1!$F$1</c:f>
              <c:strCache>
                <c:ptCount val="1"/>
                <c:pt idx="0">
                  <c:v>Πολύ θετικα</c:v>
                </c:pt>
              </c:strCache>
            </c:strRef>
          </c:tx>
          <c:spPr>
            <a:solidFill>
              <a:schemeClr val="accent3">
                <a:lumMod val="50000"/>
              </a:schemeClr>
            </a:solidFill>
          </c:spPr>
          <c:invertIfNegative val="0"/>
          <c:dLbls>
            <c:dLbl>
              <c:idx val="2"/>
              <c:layout/>
              <c:dLblPos val="ctr"/>
              <c:showLegendKey val="0"/>
              <c:showVal val="1"/>
              <c:showCatName val="0"/>
              <c:showSerName val="0"/>
              <c:showPercent val="0"/>
              <c:showBubbleSize val="0"/>
            </c:dLbl>
            <c:numFmt formatCode="0%" sourceLinked="0"/>
            <c:txPr>
              <a:bodyPr/>
              <a:lstStyle/>
              <a:p>
                <a:pPr>
                  <a:defRPr sz="1400"/>
                </a:pPr>
                <a:endParaRPr lang="el-GR"/>
              </a:p>
            </c:txPr>
            <c:showLegendKey val="0"/>
            <c:showVal val="0"/>
            <c:showCatName val="0"/>
            <c:showSerName val="0"/>
            <c:showPercent val="0"/>
            <c:showBubbleSize val="0"/>
          </c:dLbls>
          <c:cat>
            <c:strRef>
              <c:f>Tabelle1!$A$2:$A$5</c:f>
              <c:strCache>
                <c:ptCount val="4"/>
                <c:pt idx="0">
                  <c:v>Σύνολο</c:v>
                </c:pt>
                <c:pt idx="1">
                  <c:v>Μικρές</c:v>
                </c:pt>
                <c:pt idx="2">
                  <c:v>Μεσαίες</c:v>
                </c:pt>
                <c:pt idx="3">
                  <c:v>Μεγάλες</c:v>
                </c:pt>
              </c:strCache>
            </c:strRef>
          </c:cat>
          <c:val>
            <c:numRef>
              <c:f>Tabelle1!$F$2:$F$5</c:f>
              <c:numCache>
                <c:formatCode>General</c:formatCode>
                <c:ptCount val="4"/>
                <c:pt idx="0">
                  <c:v>7.5427026970400143E-3</c:v>
                </c:pt>
                <c:pt idx="1">
                  <c:v>1.0204081632653064E-2</c:v>
                </c:pt>
              </c:numCache>
            </c:numRef>
          </c:val>
        </c:ser>
        <c:dLbls>
          <c:showLegendKey val="0"/>
          <c:showVal val="0"/>
          <c:showCatName val="0"/>
          <c:showSerName val="0"/>
          <c:showPercent val="0"/>
          <c:showBubbleSize val="0"/>
        </c:dLbls>
        <c:gapWidth val="24"/>
        <c:overlap val="100"/>
        <c:axId val="504226304"/>
        <c:axId val="516704512"/>
      </c:barChart>
      <c:catAx>
        <c:axId val="504226304"/>
        <c:scaling>
          <c:orientation val="minMax"/>
        </c:scaling>
        <c:delete val="0"/>
        <c:axPos val="b"/>
        <c:numFmt formatCode="mmm\-yy" sourceLinked="1"/>
        <c:majorTickMark val="out"/>
        <c:minorTickMark val="none"/>
        <c:tickLblPos val="nextTo"/>
        <c:spPr>
          <a:ln w="25400">
            <a:solidFill>
              <a:schemeClr val="bg1">
                <a:lumMod val="75000"/>
              </a:schemeClr>
            </a:solidFill>
          </a:ln>
        </c:spPr>
        <c:txPr>
          <a:bodyPr/>
          <a:lstStyle/>
          <a:p>
            <a:pPr>
              <a:defRPr sz="1400" b="1"/>
            </a:pPr>
            <a:endParaRPr lang="el-GR"/>
          </a:p>
        </c:txPr>
        <c:crossAx val="516704512"/>
        <c:crosses val="autoZero"/>
        <c:auto val="1"/>
        <c:lblAlgn val="ctr"/>
        <c:lblOffset val="100"/>
        <c:noMultiLvlLbl val="0"/>
      </c:catAx>
      <c:valAx>
        <c:axId val="516704512"/>
        <c:scaling>
          <c:orientation val="minMax"/>
        </c:scaling>
        <c:delete val="1"/>
        <c:axPos val="l"/>
        <c:numFmt formatCode="0%" sourceLinked="1"/>
        <c:majorTickMark val="out"/>
        <c:minorTickMark val="none"/>
        <c:tickLblPos val="nextTo"/>
        <c:crossAx val="504226304"/>
        <c:crosses val="autoZero"/>
        <c:crossBetween val="between"/>
      </c:valAx>
      <c:spPr>
        <a:effectLst/>
      </c:spPr>
    </c:plotArea>
    <c:plotVisOnly val="1"/>
    <c:dispBlanksAs val="zero"/>
    <c:showDLblsOverMax val="0"/>
  </c:chart>
  <c:txPr>
    <a:bodyPr/>
    <a:lstStyle/>
    <a:p>
      <a:pPr>
        <a:defRPr sz="1800"/>
      </a:pPr>
      <a:endParaRPr lang="el-GR"/>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1529691215869989E-2"/>
          <c:y val="5.5858946351319515E-2"/>
          <c:w val="0.47240615927757662"/>
          <c:h val="0.86454890349589331"/>
        </c:manualLayout>
      </c:layout>
      <c:pieChart>
        <c:varyColors val="1"/>
        <c:ser>
          <c:idx val="0"/>
          <c:order val="0"/>
          <c:tx>
            <c:strRef>
              <c:f>Tabelle1!$B$1</c:f>
              <c:strCache>
                <c:ptCount val="1"/>
                <c:pt idx="0">
                  <c:v>Σύνολο</c:v>
                </c:pt>
              </c:strCache>
            </c:strRef>
          </c:tx>
          <c:spPr>
            <a:gradFill flip="none" rotWithShape="1">
              <a:gsLst>
                <a:gs pos="0">
                  <a:schemeClr val="accent1">
                    <a:lumMod val="75000"/>
                  </a:schemeClr>
                </a:gs>
                <a:gs pos="100000">
                  <a:schemeClr val="accent1"/>
                </a:gs>
              </a:gsLst>
              <a:lin ang="16200000" scaled="1"/>
              <a:tileRect/>
            </a:gradFill>
            <a:ln>
              <a:solidFill>
                <a:schemeClr val="bg1">
                  <a:lumMod val="95000"/>
                </a:schemeClr>
              </a:solidFill>
            </a:ln>
            <a:effectLst>
              <a:outerShdw blurRad="50800" dist="38100" dir="2700000" algn="tl" rotWithShape="0">
                <a:prstClr val="black">
                  <a:alpha val="40000"/>
                </a:prstClr>
              </a:outerShdw>
            </a:effectLst>
          </c:spPr>
          <c:dPt>
            <c:idx val="0"/>
            <c:bubble3D val="0"/>
            <c:explosion val="14"/>
            <c:spPr>
              <a:solidFill>
                <a:schemeClr val="accent3">
                  <a:lumMod val="75000"/>
                </a:schemeClr>
              </a:solidFill>
              <a:ln>
                <a:solidFill>
                  <a:schemeClr val="bg1">
                    <a:lumMod val="95000"/>
                  </a:schemeClr>
                </a:solidFill>
              </a:ln>
              <a:effectLst>
                <a:outerShdw blurRad="50800" dist="38100" dir="2700000" algn="tl" rotWithShape="0">
                  <a:prstClr val="black">
                    <a:alpha val="40000"/>
                  </a:prstClr>
                </a:outerShdw>
              </a:effectLst>
            </c:spPr>
          </c:dPt>
          <c:dPt>
            <c:idx val="1"/>
            <c:bubble3D val="0"/>
            <c:spPr>
              <a:solidFill>
                <a:srgbClr val="9BBB59"/>
              </a:solidFill>
              <a:ln>
                <a:solidFill>
                  <a:schemeClr val="bg1">
                    <a:lumMod val="95000"/>
                  </a:schemeClr>
                </a:solidFill>
              </a:ln>
              <a:effectLst>
                <a:outerShdw blurRad="50800" dist="38100" dir="2700000" algn="tl" rotWithShape="0">
                  <a:prstClr val="black">
                    <a:alpha val="40000"/>
                  </a:prstClr>
                </a:outerShdw>
              </a:effectLst>
            </c:spPr>
          </c:dPt>
          <c:dPt>
            <c:idx val="2"/>
            <c:bubble3D val="0"/>
            <c:spPr>
              <a:solidFill>
                <a:schemeClr val="bg1">
                  <a:lumMod val="65000"/>
                </a:schemeClr>
              </a:solidFill>
              <a:ln>
                <a:solidFill>
                  <a:schemeClr val="bg1">
                    <a:lumMod val="95000"/>
                  </a:schemeClr>
                </a:solidFill>
              </a:ln>
              <a:effectLst>
                <a:outerShdw blurRad="50800" dist="38100" dir="2700000" algn="tl" rotWithShape="0">
                  <a:prstClr val="black">
                    <a:alpha val="40000"/>
                  </a:prstClr>
                </a:outerShdw>
              </a:effectLst>
            </c:spPr>
          </c:dPt>
          <c:dPt>
            <c:idx val="3"/>
            <c:bubble3D val="0"/>
            <c:spPr>
              <a:solidFill>
                <a:schemeClr val="accent1"/>
              </a:solidFill>
              <a:ln>
                <a:solidFill>
                  <a:schemeClr val="bg1">
                    <a:lumMod val="95000"/>
                  </a:schemeClr>
                </a:solidFill>
              </a:ln>
              <a:effectLst>
                <a:outerShdw blurRad="50800" dist="38100" dir="2700000" algn="tl" rotWithShape="0">
                  <a:prstClr val="black">
                    <a:alpha val="40000"/>
                  </a:prstClr>
                </a:outerShdw>
              </a:effectLst>
            </c:spPr>
          </c:dPt>
          <c:dPt>
            <c:idx val="4"/>
            <c:bubble3D val="0"/>
            <c:spPr>
              <a:solidFill>
                <a:schemeClr val="accent1">
                  <a:lumMod val="75000"/>
                </a:schemeClr>
              </a:solidFill>
              <a:ln>
                <a:solidFill>
                  <a:schemeClr val="bg1">
                    <a:lumMod val="95000"/>
                  </a:schemeClr>
                </a:solidFill>
              </a:ln>
              <a:effectLst>
                <a:outerShdw blurRad="50800" dist="38100" dir="2700000" algn="tl" rotWithShape="0">
                  <a:prstClr val="black">
                    <a:alpha val="40000"/>
                  </a:prstClr>
                </a:outerShdw>
              </a:effectLst>
            </c:spPr>
          </c:dPt>
          <c:dPt>
            <c:idx val="5"/>
            <c:bubble3D val="0"/>
            <c:spPr>
              <a:solidFill>
                <a:schemeClr val="accent6">
                  <a:lumMod val="75000"/>
                </a:schemeClr>
              </a:solidFill>
              <a:ln>
                <a:solidFill>
                  <a:schemeClr val="bg1">
                    <a:lumMod val="95000"/>
                  </a:schemeClr>
                </a:solidFill>
              </a:ln>
              <a:effectLst>
                <a:outerShdw blurRad="50800" dist="38100" dir="2700000" algn="tl" rotWithShape="0">
                  <a:prstClr val="black">
                    <a:alpha val="40000"/>
                  </a:prstClr>
                </a:outerShdw>
              </a:effectLst>
            </c:spPr>
          </c:dPt>
          <c:dLbls>
            <c:dLbl>
              <c:idx val="0"/>
              <c:layout>
                <c:manualLayout>
                  <c:x val="4.5895862928996512E-3"/>
                  <c:y val="5.8861277627177383E-2"/>
                </c:manualLayout>
              </c:layout>
              <c:dLblPos val="bestFit"/>
              <c:showLegendKey val="0"/>
              <c:showVal val="1"/>
              <c:showCatName val="0"/>
              <c:showSerName val="0"/>
              <c:showPercent val="0"/>
              <c:showBubbleSize val="0"/>
            </c:dLbl>
            <c:dLbl>
              <c:idx val="1"/>
              <c:layout>
                <c:manualLayout>
                  <c:x val="-0.1053671845403112"/>
                  <c:y val="0.18648556726643009"/>
                </c:manualLayout>
              </c:layout>
              <c:dLblPos val="bestFit"/>
              <c:showLegendKey val="0"/>
              <c:showVal val="1"/>
              <c:showCatName val="0"/>
              <c:showSerName val="0"/>
              <c:showPercent val="0"/>
              <c:showBubbleSize val="0"/>
            </c:dLbl>
            <c:dLbl>
              <c:idx val="5"/>
              <c:layout>
                <c:manualLayout>
                  <c:x val="-3.551832318899233E-3"/>
                  <c:y val="8.7319711152812701E-2"/>
                </c:manualLayout>
              </c:layout>
              <c:dLblPos val="bestFit"/>
              <c:showLegendKey val="0"/>
              <c:showVal val="1"/>
              <c:showCatName val="0"/>
              <c:showSerName val="0"/>
              <c:showPercent val="0"/>
              <c:showBubbleSize val="0"/>
            </c:dLbl>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1"/>
          </c:dLbls>
          <c:cat>
            <c:strRef>
              <c:f>Tabelle1!$A$2:$A$7</c:f>
              <c:strCache>
                <c:ptCount val="6"/>
                <c:pt idx="0">
                  <c:v>Θα αυξήθει Σημαντικά</c:v>
                </c:pt>
                <c:pt idx="1">
                  <c:v>Θα αυξηθεί</c:v>
                </c:pt>
                <c:pt idx="2">
                  <c:v>Θα παραμείνει Σταθερός</c:v>
                </c:pt>
                <c:pt idx="3">
                  <c:v>Θα μειωθεί</c:v>
                </c:pt>
                <c:pt idx="4">
                  <c:v>Θα μειωθεί Σημαντικά</c:v>
                </c:pt>
                <c:pt idx="5">
                  <c:v>Δ/Α</c:v>
                </c:pt>
              </c:strCache>
            </c:strRef>
          </c:cat>
          <c:val>
            <c:numRef>
              <c:f>Tabelle1!$B$2:$B$7</c:f>
              <c:numCache>
                <c:formatCode>General</c:formatCode>
                <c:ptCount val="6"/>
                <c:pt idx="0">
                  <c:v>0.02</c:v>
                </c:pt>
                <c:pt idx="1">
                  <c:v>0.27</c:v>
                </c:pt>
                <c:pt idx="2">
                  <c:v>0.42</c:v>
                </c:pt>
                <c:pt idx="3">
                  <c:v>0.22</c:v>
                </c:pt>
                <c:pt idx="4">
                  <c:v>0.05</c:v>
                </c:pt>
                <c:pt idx="5">
                  <c:v>0.02</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51829990831174388"/>
          <c:y val="5.6034044144812285E-2"/>
          <c:w val="0.48170009168825617"/>
          <c:h val="0.83918230247181247"/>
        </c:manualLayout>
      </c:layout>
      <c:overlay val="0"/>
      <c:txPr>
        <a:bodyPr/>
        <a:lstStyle/>
        <a:p>
          <a:pPr>
            <a:defRPr sz="1400"/>
          </a:pPr>
          <a:endParaRPr lang="el-GR"/>
        </a:p>
      </c:txPr>
    </c:legend>
    <c:plotVisOnly val="1"/>
    <c:dispBlanksAs val="zero"/>
    <c:showDLblsOverMax val="0"/>
  </c:chart>
  <c:txPr>
    <a:bodyPr/>
    <a:lstStyle/>
    <a:p>
      <a:pPr>
        <a:defRPr sz="1800"/>
      </a:pPr>
      <a:endParaRPr lang="el-GR"/>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9042697787776529E-2"/>
          <c:y val="6.7501574505027875E-2"/>
          <c:w val="0.47240615927757662"/>
          <c:h val="0.86454890349589331"/>
        </c:manualLayout>
      </c:layout>
      <c:pieChart>
        <c:varyColors val="1"/>
        <c:ser>
          <c:idx val="0"/>
          <c:order val="0"/>
          <c:tx>
            <c:strRef>
              <c:f>Tabelle1!$B$1</c:f>
              <c:strCache>
                <c:ptCount val="1"/>
                <c:pt idx="0">
                  <c:v>Σύνολο</c:v>
                </c:pt>
              </c:strCache>
            </c:strRef>
          </c:tx>
          <c:spPr>
            <a:gradFill flip="none" rotWithShape="1">
              <a:gsLst>
                <a:gs pos="0">
                  <a:schemeClr val="accent1">
                    <a:lumMod val="75000"/>
                  </a:schemeClr>
                </a:gs>
                <a:gs pos="100000">
                  <a:schemeClr val="accent1"/>
                </a:gs>
              </a:gsLst>
              <a:lin ang="16200000" scaled="1"/>
              <a:tileRect/>
            </a:gradFill>
            <a:ln>
              <a:solidFill>
                <a:schemeClr val="bg1">
                  <a:lumMod val="95000"/>
                </a:schemeClr>
              </a:solidFill>
            </a:ln>
            <a:effectLst>
              <a:outerShdw blurRad="50800" dist="38100" dir="2700000" algn="tl" rotWithShape="0">
                <a:prstClr val="black">
                  <a:alpha val="40000"/>
                </a:prstClr>
              </a:outerShdw>
            </a:effectLst>
          </c:spPr>
          <c:dPt>
            <c:idx val="0"/>
            <c:bubble3D val="0"/>
            <c:explosion val="14"/>
            <c:spPr>
              <a:solidFill>
                <a:schemeClr val="accent3">
                  <a:lumMod val="75000"/>
                </a:schemeClr>
              </a:solidFill>
              <a:ln>
                <a:solidFill>
                  <a:schemeClr val="bg1">
                    <a:lumMod val="95000"/>
                  </a:schemeClr>
                </a:solidFill>
              </a:ln>
              <a:effectLst>
                <a:outerShdw blurRad="50800" dist="38100" dir="2700000" algn="tl" rotWithShape="0">
                  <a:prstClr val="black">
                    <a:alpha val="40000"/>
                  </a:prstClr>
                </a:outerShdw>
              </a:effectLst>
            </c:spPr>
          </c:dPt>
          <c:dPt>
            <c:idx val="1"/>
            <c:bubble3D val="0"/>
            <c:spPr>
              <a:solidFill>
                <a:srgbClr val="9BBB59"/>
              </a:solidFill>
              <a:ln>
                <a:solidFill>
                  <a:schemeClr val="bg1">
                    <a:lumMod val="95000"/>
                  </a:schemeClr>
                </a:solidFill>
              </a:ln>
              <a:effectLst>
                <a:outerShdw blurRad="50800" dist="38100" dir="2700000" algn="tl" rotWithShape="0">
                  <a:prstClr val="black">
                    <a:alpha val="40000"/>
                  </a:prstClr>
                </a:outerShdw>
              </a:effectLst>
            </c:spPr>
          </c:dPt>
          <c:dPt>
            <c:idx val="2"/>
            <c:bubble3D val="0"/>
            <c:spPr>
              <a:solidFill>
                <a:schemeClr val="bg1">
                  <a:lumMod val="65000"/>
                </a:schemeClr>
              </a:solidFill>
              <a:ln>
                <a:solidFill>
                  <a:schemeClr val="bg1">
                    <a:lumMod val="95000"/>
                  </a:schemeClr>
                </a:solidFill>
              </a:ln>
              <a:effectLst>
                <a:outerShdw blurRad="50800" dist="38100" dir="2700000" algn="tl" rotWithShape="0">
                  <a:prstClr val="black">
                    <a:alpha val="40000"/>
                  </a:prstClr>
                </a:outerShdw>
              </a:effectLst>
            </c:spPr>
          </c:dPt>
          <c:dPt>
            <c:idx val="3"/>
            <c:bubble3D val="0"/>
            <c:spPr>
              <a:solidFill>
                <a:schemeClr val="accent1"/>
              </a:solidFill>
              <a:ln>
                <a:solidFill>
                  <a:schemeClr val="bg1">
                    <a:lumMod val="95000"/>
                  </a:schemeClr>
                </a:solidFill>
              </a:ln>
              <a:effectLst>
                <a:outerShdw blurRad="50800" dist="38100" dir="2700000" algn="tl" rotWithShape="0">
                  <a:prstClr val="black">
                    <a:alpha val="40000"/>
                  </a:prstClr>
                </a:outerShdw>
              </a:effectLst>
            </c:spPr>
          </c:dPt>
          <c:dPt>
            <c:idx val="4"/>
            <c:bubble3D val="0"/>
            <c:spPr>
              <a:solidFill>
                <a:schemeClr val="accent1">
                  <a:lumMod val="75000"/>
                </a:schemeClr>
              </a:solidFill>
              <a:ln>
                <a:solidFill>
                  <a:schemeClr val="bg1">
                    <a:lumMod val="95000"/>
                  </a:schemeClr>
                </a:solidFill>
              </a:ln>
              <a:effectLst>
                <a:outerShdw blurRad="50800" dist="38100" dir="2700000" algn="tl" rotWithShape="0">
                  <a:prstClr val="black">
                    <a:alpha val="40000"/>
                  </a:prstClr>
                </a:outerShdw>
              </a:effectLst>
            </c:spPr>
          </c:dPt>
          <c:dPt>
            <c:idx val="5"/>
            <c:bubble3D val="0"/>
            <c:spPr>
              <a:solidFill>
                <a:schemeClr val="accent6">
                  <a:lumMod val="75000"/>
                </a:schemeClr>
              </a:solidFill>
              <a:ln>
                <a:solidFill>
                  <a:schemeClr val="bg1">
                    <a:lumMod val="95000"/>
                  </a:schemeClr>
                </a:solidFill>
              </a:ln>
              <a:effectLst>
                <a:outerShdw blurRad="50800" dist="38100" dir="2700000" algn="tl" rotWithShape="0">
                  <a:prstClr val="black">
                    <a:alpha val="40000"/>
                  </a:prstClr>
                </a:outerShdw>
              </a:effectLst>
            </c:spPr>
          </c:dPt>
          <c:dLbls>
            <c:dLbl>
              <c:idx val="0"/>
              <c:layout>
                <c:manualLayout>
                  <c:x val="-3.362443330947268E-3"/>
                  <c:y val="1.8112079089198128E-2"/>
                </c:manualLayout>
              </c:layout>
              <c:dLblPos val="bestFit"/>
              <c:showLegendKey val="0"/>
              <c:showVal val="1"/>
              <c:showCatName val="0"/>
              <c:showSerName val="0"/>
              <c:showPercent val="0"/>
              <c:showBubbleSize val="0"/>
            </c:dLbl>
            <c:dLbl>
              <c:idx val="1"/>
              <c:layout>
                <c:manualLayout>
                  <c:x val="-7.7131233595800527E-2"/>
                  <c:y val="0.17484293911272172"/>
                </c:manualLayout>
              </c:layout>
              <c:dLblPos val="bestFit"/>
              <c:showLegendKey val="0"/>
              <c:showVal val="1"/>
              <c:showCatName val="0"/>
              <c:showSerName val="0"/>
              <c:showPercent val="0"/>
              <c:showBubbleSize val="0"/>
            </c:dLbl>
            <c:dLbl>
              <c:idx val="5"/>
              <c:layout>
                <c:manualLayout>
                  <c:x val="-7.9365306609400828E-3"/>
                  <c:y val="7.9735501490164729E-2"/>
                </c:manualLayout>
              </c:layout>
              <c:dLblPos val="bestFit"/>
              <c:showLegendKey val="0"/>
              <c:showVal val="1"/>
              <c:showCatName val="0"/>
              <c:showSerName val="0"/>
              <c:showPercent val="0"/>
              <c:showBubbleSize val="0"/>
            </c:dLbl>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1"/>
          </c:dLbls>
          <c:cat>
            <c:strRef>
              <c:f>Tabelle1!$A$2:$A$7</c:f>
              <c:strCache>
                <c:ptCount val="6"/>
                <c:pt idx="0">
                  <c:v>Αυξήθηκε Σημαντικά</c:v>
                </c:pt>
                <c:pt idx="1">
                  <c:v>Αυξήθηκε  </c:v>
                </c:pt>
                <c:pt idx="2">
                  <c:v>Παρέμεινε Σταθερός</c:v>
                </c:pt>
                <c:pt idx="3">
                  <c:v>Μειώθηκε</c:v>
                </c:pt>
                <c:pt idx="4">
                  <c:v>Μειώθηκε Σημαντικά</c:v>
                </c:pt>
                <c:pt idx="5">
                  <c:v>Δ/Α</c:v>
                </c:pt>
              </c:strCache>
            </c:strRef>
          </c:cat>
          <c:val>
            <c:numRef>
              <c:f>Tabelle1!$B$2:$B$7</c:f>
              <c:numCache>
                <c:formatCode>General</c:formatCode>
                <c:ptCount val="6"/>
                <c:pt idx="0">
                  <c:v>0.03</c:v>
                </c:pt>
                <c:pt idx="1">
                  <c:v>0.16</c:v>
                </c:pt>
                <c:pt idx="2">
                  <c:v>0.38</c:v>
                </c:pt>
                <c:pt idx="3">
                  <c:v>0.28999999999999998</c:v>
                </c:pt>
                <c:pt idx="4">
                  <c:v>0.14000000000000001</c:v>
                </c:pt>
                <c:pt idx="5">
                  <c:v>0.01</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48544833874011406"/>
          <c:y val="0.16081769752818753"/>
          <c:w val="0.48142326548804043"/>
          <c:h val="0.67836460494362494"/>
        </c:manualLayout>
      </c:layout>
      <c:overlay val="0"/>
      <c:txPr>
        <a:bodyPr/>
        <a:lstStyle/>
        <a:p>
          <a:pPr>
            <a:defRPr sz="1400"/>
          </a:pPr>
          <a:endParaRPr lang="el-GR"/>
        </a:p>
      </c:txPr>
    </c:legend>
    <c:plotVisOnly val="1"/>
    <c:dispBlanksAs val="zero"/>
    <c:showDLblsOverMax val="0"/>
  </c:chart>
  <c:txPr>
    <a:bodyPr/>
    <a:lstStyle/>
    <a:p>
      <a:pPr>
        <a:defRPr sz="1800"/>
      </a:pPr>
      <a:endParaRPr lang="el-GR"/>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051051051051052E-2"/>
          <c:y val="7.1428571428571425E-2"/>
          <c:w val="0.72958560923127858"/>
          <c:h val="0.77818053993250846"/>
        </c:manualLayout>
      </c:layout>
      <c:barChart>
        <c:barDir val="col"/>
        <c:grouping val="percentStacked"/>
        <c:varyColors val="0"/>
        <c:ser>
          <c:idx val="0"/>
          <c:order val="0"/>
          <c:tx>
            <c:strRef>
              <c:f>Sheet1!$B$1</c:f>
              <c:strCache>
                <c:ptCount val="1"/>
                <c:pt idx="0">
                  <c:v>Μειώθηκε</c:v>
                </c:pt>
              </c:strCache>
            </c:strRef>
          </c:tx>
          <c:spPr>
            <a:ln w="25400">
              <a:solidFill>
                <a:schemeClr val="bg1">
                  <a:lumMod val="95000"/>
                </a:schemeClr>
              </a:solidFill>
            </a:ln>
          </c:spPr>
          <c:invertIfNegative val="0"/>
          <c:dLbls>
            <c:numFmt formatCode="0%" sourceLinked="0"/>
            <c:txPr>
              <a:bodyPr/>
              <a:lstStyle/>
              <a:p>
                <a:pPr>
                  <a:defRPr sz="1400" b="1">
                    <a:solidFill>
                      <a:schemeClr val="bg1"/>
                    </a:solidFill>
                  </a:defRPr>
                </a:pPr>
                <a:endParaRPr lang="el-GR"/>
              </a:p>
            </c:txP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Sheet1!$B$2:$B$5</c:f>
              <c:numCache>
                <c:formatCode>General</c:formatCode>
                <c:ptCount val="4"/>
                <c:pt idx="0">
                  <c:v>0.42843075117985685</c:v>
                </c:pt>
                <c:pt idx="1">
                  <c:v>0.44038733259614204</c:v>
                </c:pt>
                <c:pt idx="2">
                  <c:v>0.39776308709355068</c:v>
                </c:pt>
                <c:pt idx="3">
                  <c:v>0.38271041169031894</c:v>
                </c:pt>
              </c:numCache>
            </c:numRef>
          </c:val>
        </c:ser>
        <c:ser>
          <c:idx val="1"/>
          <c:order val="1"/>
          <c:tx>
            <c:strRef>
              <c:f>Sheet1!$C$1</c:f>
              <c:strCache>
                <c:ptCount val="1"/>
                <c:pt idx="0">
                  <c:v>Παρέμεινε Σταθερό</c:v>
                </c:pt>
              </c:strCache>
            </c:strRef>
          </c:tx>
          <c:spPr>
            <a:solidFill>
              <a:schemeClr val="bg1">
                <a:lumMod val="75000"/>
              </a:schemeClr>
            </a:solidFill>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Sheet1!$C$2:$C$5</c:f>
              <c:numCache>
                <c:formatCode>General</c:formatCode>
                <c:ptCount val="4"/>
                <c:pt idx="0">
                  <c:v>0.37651705226988208</c:v>
                </c:pt>
                <c:pt idx="1">
                  <c:v>0.35144059466764954</c:v>
                </c:pt>
                <c:pt idx="2">
                  <c:v>0.46387116611576606</c:v>
                </c:pt>
                <c:pt idx="3">
                  <c:v>0.43852746943937054</c:v>
                </c:pt>
              </c:numCache>
            </c:numRef>
          </c:val>
        </c:ser>
        <c:ser>
          <c:idx val="2"/>
          <c:order val="2"/>
          <c:tx>
            <c:strRef>
              <c:f>Sheet1!$D$1</c:f>
              <c:strCache>
                <c:ptCount val="1"/>
                <c:pt idx="0">
                  <c:v>Αυξήθηκε</c:v>
                </c:pt>
              </c:strCache>
            </c:strRef>
          </c:tx>
          <c:spPr>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Sheet1!$D$2:$D$5</c:f>
              <c:numCache>
                <c:formatCode>General</c:formatCode>
                <c:ptCount val="4"/>
                <c:pt idx="0">
                  <c:v>0.18750949385322113</c:v>
                </c:pt>
                <c:pt idx="1">
                  <c:v>0.19711420321906872</c:v>
                </c:pt>
                <c:pt idx="2">
                  <c:v>0.13836574679068336</c:v>
                </c:pt>
                <c:pt idx="3">
                  <c:v>0.17876211887031052</c:v>
                </c:pt>
              </c:numCache>
            </c:numRef>
          </c:val>
        </c:ser>
        <c:ser>
          <c:idx val="3"/>
          <c:order val="3"/>
          <c:tx>
            <c:strRef>
              <c:f>Sheet1!$E$1</c:f>
              <c:strCache>
                <c:ptCount val="1"/>
                <c:pt idx="0">
                  <c:v>Δ/Α</c:v>
                </c:pt>
              </c:strCache>
            </c:strRef>
          </c:tx>
          <c:spPr>
            <a:solidFill>
              <a:schemeClr val="accent6">
                <a:lumMod val="75000"/>
              </a:schemeClr>
            </a:solidFill>
            <a:ln w="22225">
              <a:solidFill>
                <a:schemeClr val="bg1"/>
              </a:solidFill>
            </a:ln>
          </c:spPr>
          <c:invertIfNegative val="0"/>
          <c:cat>
            <c:strRef>
              <c:f>Sheet1!$A$2:$A$5</c:f>
              <c:strCache>
                <c:ptCount val="4"/>
                <c:pt idx="0">
                  <c:v>Σύνολο</c:v>
                </c:pt>
                <c:pt idx="1">
                  <c:v>Υπηρεσίες</c:v>
                </c:pt>
                <c:pt idx="2">
                  <c:v>Εμπόριο</c:v>
                </c:pt>
                <c:pt idx="3">
                  <c:v>Μεταποίηση</c:v>
                </c:pt>
              </c:strCache>
            </c:strRef>
          </c:cat>
          <c:val>
            <c:numRef>
              <c:f>Sheet1!$E$2:$E$5</c:f>
              <c:numCache>
                <c:formatCode>General</c:formatCode>
                <c:ptCount val="4"/>
                <c:pt idx="0">
                  <c:v>7.5427026970400135E-3</c:v>
                </c:pt>
                <c:pt idx="1">
                  <c:v>1.1057869517139699E-2</c:v>
                </c:pt>
                <c:pt idx="2">
                  <c:v>0</c:v>
                </c:pt>
                <c:pt idx="3">
                  <c:v>0</c:v>
                </c:pt>
              </c:numCache>
            </c:numRef>
          </c:val>
        </c:ser>
        <c:dLbls>
          <c:showLegendKey val="0"/>
          <c:showVal val="0"/>
          <c:showCatName val="0"/>
          <c:showSerName val="0"/>
          <c:showPercent val="0"/>
          <c:showBubbleSize val="0"/>
        </c:dLbls>
        <c:gapWidth val="34"/>
        <c:overlap val="100"/>
        <c:axId val="555426304"/>
        <c:axId val="44072256"/>
      </c:barChart>
      <c:catAx>
        <c:axId val="555426304"/>
        <c:scaling>
          <c:orientation val="minMax"/>
        </c:scaling>
        <c:delete val="0"/>
        <c:axPos val="b"/>
        <c:majorTickMark val="out"/>
        <c:minorTickMark val="none"/>
        <c:tickLblPos val="nextTo"/>
        <c:spPr>
          <a:ln w="41275">
            <a:solidFill>
              <a:schemeClr val="bg1">
                <a:lumMod val="75000"/>
              </a:schemeClr>
            </a:solidFill>
          </a:ln>
        </c:spPr>
        <c:txPr>
          <a:bodyPr/>
          <a:lstStyle/>
          <a:p>
            <a:pPr>
              <a:defRPr sz="1400" b="1"/>
            </a:pPr>
            <a:endParaRPr lang="el-GR"/>
          </a:p>
        </c:txPr>
        <c:crossAx val="44072256"/>
        <c:crosses val="autoZero"/>
        <c:auto val="1"/>
        <c:lblAlgn val="ctr"/>
        <c:lblOffset val="100"/>
        <c:noMultiLvlLbl val="0"/>
      </c:catAx>
      <c:valAx>
        <c:axId val="44072256"/>
        <c:scaling>
          <c:orientation val="minMax"/>
        </c:scaling>
        <c:delete val="1"/>
        <c:axPos val="l"/>
        <c:numFmt formatCode="0%" sourceLinked="1"/>
        <c:majorTickMark val="out"/>
        <c:minorTickMark val="none"/>
        <c:tickLblPos val="nextTo"/>
        <c:crossAx val="555426304"/>
        <c:crosses val="autoZero"/>
        <c:crossBetween val="between"/>
      </c:valAx>
    </c:plotArea>
    <c:legend>
      <c:legendPos val="r"/>
      <c:layout/>
      <c:overlay val="0"/>
      <c:txPr>
        <a:bodyPr/>
        <a:lstStyle/>
        <a:p>
          <a:pPr>
            <a:defRPr sz="1400"/>
          </a:pPr>
          <a:endParaRPr lang="el-GR"/>
        </a:p>
      </c:txPr>
    </c:legend>
    <c:plotVisOnly val="1"/>
    <c:dispBlanksAs val="gap"/>
    <c:showDLblsOverMax val="0"/>
  </c:chart>
  <c:txPr>
    <a:bodyPr/>
    <a:lstStyle/>
    <a:p>
      <a:pPr>
        <a:defRPr sz="1800"/>
      </a:pPr>
      <a:endParaRPr lang="el-GR"/>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051051051051052E-2"/>
          <c:y val="6.1224489795918366E-2"/>
          <c:w val="0.72104206568773499"/>
          <c:h val="0.77818053993250846"/>
        </c:manualLayout>
      </c:layout>
      <c:barChart>
        <c:barDir val="col"/>
        <c:grouping val="percentStacked"/>
        <c:varyColors val="0"/>
        <c:ser>
          <c:idx val="0"/>
          <c:order val="0"/>
          <c:tx>
            <c:strRef>
              <c:f>Sheet1!$B$1</c:f>
              <c:strCache>
                <c:ptCount val="1"/>
                <c:pt idx="0">
                  <c:v>Θα μειωθεί</c:v>
                </c:pt>
              </c:strCache>
            </c:strRef>
          </c:tx>
          <c:spPr>
            <a:ln w="25400">
              <a:solidFill>
                <a:schemeClr val="bg1">
                  <a:lumMod val="95000"/>
                </a:schemeClr>
              </a:solidFill>
            </a:ln>
          </c:spPr>
          <c:invertIfNegative val="0"/>
          <c:dLbls>
            <c:numFmt formatCode="0%" sourceLinked="0"/>
            <c:txPr>
              <a:bodyPr/>
              <a:lstStyle/>
              <a:p>
                <a:pPr>
                  <a:defRPr sz="1400" b="1">
                    <a:solidFill>
                      <a:schemeClr val="bg1"/>
                    </a:solidFill>
                  </a:defRPr>
                </a:pPr>
                <a:endParaRPr lang="el-GR"/>
              </a:p>
            </c:txP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Sheet1!$B$2:$B$5</c:f>
              <c:numCache>
                <c:formatCode>General</c:formatCode>
                <c:ptCount val="4"/>
                <c:pt idx="0">
                  <c:v>0.27724146600807703</c:v>
                </c:pt>
                <c:pt idx="1">
                  <c:v>0.25468423639267729</c:v>
                </c:pt>
                <c:pt idx="2">
                  <c:v>0.26531631947113532</c:v>
                </c:pt>
                <c:pt idx="3">
                  <c:v>0.28874525783335669</c:v>
                </c:pt>
              </c:numCache>
            </c:numRef>
          </c:val>
        </c:ser>
        <c:ser>
          <c:idx val="1"/>
          <c:order val="1"/>
          <c:tx>
            <c:strRef>
              <c:f>Sheet1!$C$1</c:f>
              <c:strCache>
                <c:ptCount val="1"/>
                <c:pt idx="0">
                  <c:v>Θα παραμείνει Σταθερό</c:v>
                </c:pt>
              </c:strCache>
            </c:strRef>
          </c:tx>
          <c:spPr>
            <a:solidFill>
              <a:schemeClr val="bg1">
                <a:lumMod val="75000"/>
              </a:schemeClr>
            </a:solidFill>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Sheet1!$C$2:$C$5</c:f>
              <c:numCache>
                <c:formatCode>General</c:formatCode>
                <c:ptCount val="4"/>
                <c:pt idx="0">
                  <c:v>0.41623147716499126</c:v>
                </c:pt>
                <c:pt idx="1">
                  <c:v>0.41346449195232815</c:v>
                </c:pt>
                <c:pt idx="2">
                  <c:v>0.50000000000000011</c:v>
                </c:pt>
                <c:pt idx="3">
                  <c:v>0.39244063509905852</c:v>
                </c:pt>
              </c:numCache>
            </c:numRef>
          </c:val>
        </c:ser>
        <c:ser>
          <c:idx val="2"/>
          <c:order val="2"/>
          <c:tx>
            <c:strRef>
              <c:f>Sheet1!$D$1</c:f>
              <c:strCache>
                <c:ptCount val="1"/>
                <c:pt idx="0">
                  <c:v>Θα αυξηθεί</c:v>
                </c:pt>
              </c:strCache>
            </c:strRef>
          </c:tx>
          <c:spPr>
            <a:ln w="25400">
              <a:solidFill>
                <a:schemeClr val="bg1"/>
              </a:solidFill>
            </a:ln>
          </c:spPr>
          <c:invertIfNegative val="0"/>
          <c:dLbls>
            <c:numFmt formatCode="0%" sourceLinked="0"/>
            <c:txPr>
              <a:bodyPr/>
              <a:lstStyle/>
              <a:p>
                <a:pPr>
                  <a:defRPr sz="1400" b="1">
                    <a:solidFill>
                      <a:schemeClr val="bg1"/>
                    </a:solidFill>
                  </a:defRPr>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Sheet1!$D$2:$D$5</c:f>
              <c:numCache>
                <c:formatCode>General</c:formatCode>
                <c:ptCount val="4"/>
                <c:pt idx="0">
                  <c:v>0.28314991645409165</c:v>
                </c:pt>
                <c:pt idx="1">
                  <c:v>0.30727822828357299</c:v>
                </c:pt>
                <c:pt idx="2">
                  <c:v>0.19086786071181491</c:v>
                </c:pt>
                <c:pt idx="3">
                  <c:v>0.31449346634818043</c:v>
                </c:pt>
              </c:numCache>
            </c:numRef>
          </c:val>
        </c:ser>
        <c:ser>
          <c:idx val="3"/>
          <c:order val="3"/>
          <c:tx>
            <c:strRef>
              <c:f>Sheet1!$E$1</c:f>
              <c:strCache>
                <c:ptCount val="1"/>
                <c:pt idx="0">
                  <c:v>Δ/Α</c:v>
                </c:pt>
              </c:strCache>
            </c:strRef>
          </c:tx>
          <c:spPr>
            <a:solidFill>
              <a:schemeClr val="accent6">
                <a:lumMod val="75000"/>
              </a:schemeClr>
            </a:solidFill>
            <a:ln w="22225">
              <a:solidFill>
                <a:schemeClr val="bg1"/>
              </a:solidFill>
            </a:ln>
          </c:spPr>
          <c:invertIfNegative val="0"/>
          <c:dLbls>
            <c:dLbl>
              <c:idx val="3"/>
              <c:delete val="1"/>
            </c:dLbl>
            <c:numFmt formatCode="0%" sourceLinked="0"/>
            <c:txPr>
              <a:bodyPr/>
              <a:lstStyle/>
              <a:p>
                <a:pPr>
                  <a:defRPr sz="1400"/>
                </a:pPr>
                <a:endParaRPr lang="el-GR"/>
              </a:p>
            </c:txPr>
            <c:dLblPos val="ctr"/>
            <c:showLegendKey val="0"/>
            <c:showVal val="1"/>
            <c:showCatName val="0"/>
            <c:showSerName val="0"/>
            <c:showPercent val="0"/>
            <c:showBubbleSize val="0"/>
            <c:showLeaderLines val="0"/>
          </c:dLbls>
          <c:cat>
            <c:strRef>
              <c:f>Sheet1!$A$2:$A$5</c:f>
              <c:strCache>
                <c:ptCount val="4"/>
                <c:pt idx="0">
                  <c:v>Σύνολο</c:v>
                </c:pt>
                <c:pt idx="1">
                  <c:v>Υπηρεσίες</c:v>
                </c:pt>
                <c:pt idx="2">
                  <c:v>Εμπόριο</c:v>
                </c:pt>
                <c:pt idx="3">
                  <c:v>Μεταποίηση</c:v>
                </c:pt>
              </c:strCache>
            </c:strRef>
          </c:cat>
          <c:val>
            <c:numRef>
              <c:f>Sheet1!$E$2:$E$5</c:f>
              <c:numCache>
                <c:formatCode>General</c:formatCode>
                <c:ptCount val="4"/>
                <c:pt idx="0">
                  <c:v>2.3377140372839986E-2</c:v>
                </c:pt>
                <c:pt idx="1">
                  <c:v>2.4573043371421553E-2</c:v>
                </c:pt>
                <c:pt idx="2">
                  <c:v>4.3815819817049732E-2</c:v>
                </c:pt>
                <c:pt idx="3">
                  <c:v>4.3206407194042425E-3</c:v>
                </c:pt>
              </c:numCache>
            </c:numRef>
          </c:val>
        </c:ser>
        <c:dLbls>
          <c:showLegendKey val="0"/>
          <c:showVal val="0"/>
          <c:showCatName val="0"/>
          <c:showSerName val="0"/>
          <c:showPercent val="0"/>
          <c:showBubbleSize val="0"/>
        </c:dLbls>
        <c:gapWidth val="34"/>
        <c:overlap val="100"/>
        <c:axId val="557609472"/>
        <c:axId val="44066496"/>
      </c:barChart>
      <c:catAx>
        <c:axId val="557609472"/>
        <c:scaling>
          <c:orientation val="minMax"/>
        </c:scaling>
        <c:delete val="0"/>
        <c:axPos val="b"/>
        <c:majorTickMark val="out"/>
        <c:minorTickMark val="none"/>
        <c:tickLblPos val="nextTo"/>
        <c:spPr>
          <a:ln w="41275">
            <a:solidFill>
              <a:schemeClr val="bg1">
                <a:lumMod val="75000"/>
              </a:schemeClr>
            </a:solidFill>
          </a:ln>
        </c:spPr>
        <c:txPr>
          <a:bodyPr/>
          <a:lstStyle/>
          <a:p>
            <a:pPr>
              <a:defRPr sz="1400" b="1"/>
            </a:pPr>
            <a:endParaRPr lang="el-GR"/>
          </a:p>
        </c:txPr>
        <c:crossAx val="44066496"/>
        <c:crosses val="autoZero"/>
        <c:auto val="1"/>
        <c:lblAlgn val="ctr"/>
        <c:lblOffset val="100"/>
        <c:noMultiLvlLbl val="0"/>
      </c:catAx>
      <c:valAx>
        <c:axId val="44066496"/>
        <c:scaling>
          <c:orientation val="minMax"/>
        </c:scaling>
        <c:delete val="1"/>
        <c:axPos val="l"/>
        <c:numFmt formatCode="0%" sourceLinked="1"/>
        <c:majorTickMark val="out"/>
        <c:minorTickMark val="none"/>
        <c:tickLblPos val="nextTo"/>
        <c:crossAx val="557609472"/>
        <c:crosses val="autoZero"/>
        <c:crossBetween val="between"/>
      </c:valAx>
    </c:plotArea>
    <c:legend>
      <c:legendPos val="r"/>
      <c:layout/>
      <c:overlay val="0"/>
      <c:txPr>
        <a:bodyPr/>
        <a:lstStyle/>
        <a:p>
          <a:pPr>
            <a:defRPr sz="1400"/>
          </a:pPr>
          <a:endParaRPr lang="el-GR"/>
        </a:p>
      </c:txPr>
    </c:legend>
    <c:plotVisOnly val="1"/>
    <c:dispBlanksAs val="gap"/>
    <c:showDLblsOverMax val="0"/>
  </c:chart>
  <c:txPr>
    <a:bodyPr/>
    <a:lstStyle/>
    <a:p>
      <a:pPr>
        <a:defRPr sz="1800"/>
      </a:pPr>
      <a:endParaRPr lang="el-GR"/>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89FEF6-0859-4BA9-8B0C-D1B0B451B229}" type="datetimeFigureOut">
              <a:rPr lang="en-US" smtClean="0"/>
              <a:t>12/24/2015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D24C50-2E31-416B-B481-79258EE09243}" type="slidenum">
              <a:rPr lang="en-US" smtClean="0"/>
              <a:t>‹#›</a:t>
            </a:fld>
            <a:endParaRPr lang="en-US"/>
          </a:p>
        </p:txBody>
      </p:sp>
    </p:spTree>
    <p:extLst>
      <p:ext uri="{BB962C8B-B14F-4D97-AF65-F5344CB8AC3E}">
        <p14:creationId xmlns:p14="http://schemas.microsoft.com/office/powerpoint/2010/main" val="36474459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userDrawn="1"/>
        </p:nvSpPr>
        <p:spPr>
          <a:xfrm>
            <a:off x="0" y="0"/>
            <a:ext cx="9144000"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07190" y="126199"/>
            <a:ext cx="8747764" cy="4750601"/>
          </a:xfrm>
          <a:prstGeom prst="rect">
            <a:avLst/>
          </a:prstGeom>
        </p:spPr>
      </p:pic>
      <p:sp>
        <p:nvSpPr>
          <p:cNvPr id="8" name="Rectangle 7"/>
          <p:cNvSpPr/>
          <p:nvPr userDrawn="1"/>
        </p:nvSpPr>
        <p:spPr>
          <a:xfrm>
            <a:off x="184778" y="4365105"/>
            <a:ext cx="8770175" cy="2333666"/>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184778" y="4124541"/>
            <a:ext cx="8770175" cy="904659"/>
          </a:xfrm>
          <a:prstGeom prst="rect">
            <a:avLst/>
          </a:prstGeom>
          <a:solidFill>
            <a:schemeClr val="accent6">
              <a:lumMod val="20000"/>
              <a:lumOff val="80000"/>
              <a:alpha val="2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8600" y="4953000"/>
            <a:ext cx="7772400" cy="1470025"/>
          </a:xfrm>
        </p:spPr>
        <p:txBody>
          <a:bodyPr>
            <a:normAutofit/>
          </a:bodyPr>
          <a:lstStyle>
            <a:lvl1pPr algn="l">
              <a:defRPr sz="3200">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28600" y="4495800"/>
            <a:ext cx="6400800" cy="609600"/>
          </a:xfrm>
        </p:spPr>
        <p:txBody>
          <a:bodyPr>
            <a:normAutofit/>
          </a:bodyPr>
          <a:lstStyle>
            <a:lvl1pPr marL="0" indent="0" algn="l">
              <a:buNone/>
              <a:defRPr sz="2000" b="1">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09282" y="3503816"/>
            <a:ext cx="2761906" cy="647619"/>
          </a:xfrm>
          <a:prstGeom prst="rect">
            <a:avLst/>
          </a:prstGeom>
        </p:spPr>
      </p:pic>
    </p:spTree>
    <p:extLst>
      <p:ext uri="{BB962C8B-B14F-4D97-AF65-F5344CB8AC3E}">
        <p14:creationId xmlns:p14="http://schemas.microsoft.com/office/powerpoint/2010/main" val="3698969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C3F8CCB-3252-4F41-901F-64A54D24CCBC}" type="datetimeFigureOut">
              <a:rPr lang="en-US" smtClean="0"/>
              <a:t>12/24/2015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DA668AF-D123-4643-905C-BC8DA94D2042}" type="slidenum">
              <a:rPr lang="en-US" smtClean="0"/>
              <a:t>‹#›</a:t>
            </a:fld>
            <a:endParaRPr lang="en-US"/>
          </a:p>
        </p:txBody>
      </p:sp>
    </p:spTree>
    <p:extLst>
      <p:ext uri="{BB962C8B-B14F-4D97-AF65-F5344CB8AC3E}">
        <p14:creationId xmlns:p14="http://schemas.microsoft.com/office/powerpoint/2010/main" val="4137840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C3F8CCB-3252-4F41-901F-64A54D24CCBC}" type="datetimeFigureOut">
              <a:rPr lang="en-US" smtClean="0"/>
              <a:t>12/24/2015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DA668AF-D123-4643-905C-BC8DA94D2042}" type="slidenum">
              <a:rPr lang="en-US" smtClean="0"/>
              <a:t>‹#›</a:t>
            </a:fld>
            <a:endParaRPr lang="en-US"/>
          </a:p>
        </p:txBody>
      </p:sp>
    </p:spTree>
    <p:extLst>
      <p:ext uri="{BB962C8B-B14F-4D97-AF65-F5344CB8AC3E}">
        <p14:creationId xmlns:p14="http://schemas.microsoft.com/office/powerpoint/2010/main" val="540335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C3F8CCB-3252-4F41-901F-64A54D24CCBC}" type="datetimeFigureOut">
              <a:rPr lang="en-US" smtClean="0"/>
              <a:t>12/24/2015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DA668AF-D123-4643-905C-BC8DA94D2042}" type="slidenum">
              <a:rPr lang="en-US" smtClean="0"/>
              <a:t>‹#›</a:t>
            </a:fld>
            <a:endParaRPr lang="en-US"/>
          </a:p>
        </p:txBody>
      </p:sp>
    </p:spTree>
    <p:extLst>
      <p:ext uri="{BB962C8B-B14F-4D97-AF65-F5344CB8AC3E}">
        <p14:creationId xmlns:p14="http://schemas.microsoft.com/office/powerpoint/2010/main" val="3820754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C3F8CCB-3252-4F41-901F-64A54D24CCBC}" type="datetimeFigureOut">
              <a:rPr lang="en-US" smtClean="0"/>
              <a:t>12/24/2015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DA668AF-D123-4643-905C-BC8DA94D2042}" type="slidenum">
              <a:rPr lang="en-US" smtClean="0"/>
              <a:t>‹#›</a:t>
            </a:fld>
            <a:endParaRPr lang="en-US"/>
          </a:p>
        </p:txBody>
      </p:sp>
    </p:spTree>
    <p:extLst>
      <p:ext uri="{BB962C8B-B14F-4D97-AF65-F5344CB8AC3E}">
        <p14:creationId xmlns:p14="http://schemas.microsoft.com/office/powerpoint/2010/main" val="4236600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7C3F8CCB-3252-4F41-901F-64A54D24CCBC}" type="datetimeFigureOut">
              <a:rPr lang="en-US" smtClean="0"/>
              <a:t>12/24/2015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DA668AF-D123-4643-905C-BC8DA94D2042}" type="slidenum">
              <a:rPr lang="en-US" smtClean="0"/>
              <a:t>‹#›</a:t>
            </a:fld>
            <a:endParaRPr lang="en-US"/>
          </a:p>
        </p:txBody>
      </p:sp>
    </p:spTree>
    <p:extLst>
      <p:ext uri="{BB962C8B-B14F-4D97-AF65-F5344CB8AC3E}">
        <p14:creationId xmlns:p14="http://schemas.microsoft.com/office/powerpoint/2010/main" val="4169630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7C3F8CCB-3252-4F41-901F-64A54D24CCBC}" type="datetimeFigureOut">
              <a:rPr lang="en-US" smtClean="0"/>
              <a:t>12/24/2015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CDA668AF-D123-4643-905C-BC8DA94D2042}" type="slidenum">
              <a:rPr lang="en-US" smtClean="0"/>
              <a:t>‹#›</a:t>
            </a:fld>
            <a:endParaRPr lang="en-US"/>
          </a:p>
        </p:txBody>
      </p:sp>
    </p:spTree>
    <p:extLst>
      <p:ext uri="{BB962C8B-B14F-4D97-AF65-F5344CB8AC3E}">
        <p14:creationId xmlns:p14="http://schemas.microsoft.com/office/powerpoint/2010/main" val="1296188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7C3F8CCB-3252-4F41-901F-64A54D24CCBC}" type="datetimeFigureOut">
              <a:rPr lang="en-US" smtClean="0"/>
              <a:t>12/24/2015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CDA668AF-D123-4643-905C-BC8DA94D2042}" type="slidenum">
              <a:rPr lang="en-US" smtClean="0"/>
              <a:t>‹#›</a:t>
            </a:fld>
            <a:endParaRPr lang="en-US"/>
          </a:p>
        </p:txBody>
      </p:sp>
    </p:spTree>
    <p:extLst>
      <p:ext uri="{BB962C8B-B14F-4D97-AF65-F5344CB8AC3E}">
        <p14:creationId xmlns:p14="http://schemas.microsoft.com/office/powerpoint/2010/main" val="1532090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7C3F8CCB-3252-4F41-901F-64A54D24CCBC}" type="datetimeFigureOut">
              <a:rPr lang="en-US" smtClean="0"/>
              <a:t>12/24/2015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CDA668AF-D123-4643-905C-BC8DA94D2042}" type="slidenum">
              <a:rPr lang="en-US" smtClean="0"/>
              <a:t>‹#›</a:t>
            </a:fld>
            <a:endParaRPr lang="en-US"/>
          </a:p>
        </p:txBody>
      </p:sp>
    </p:spTree>
    <p:extLst>
      <p:ext uri="{BB962C8B-B14F-4D97-AF65-F5344CB8AC3E}">
        <p14:creationId xmlns:p14="http://schemas.microsoft.com/office/powerpoint/2010/main" val="2042984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7C3F8CCB-3252-4F41-901F-64A54D24CCBC}" type="datetimeFigureOut">
              <a:rPr lang="en-US" smtClean="0"/>
              <a:t>12/24/2015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DA668AF-D123-4643-905C-BC8DA94D2042}" type="slidenum">
              <a:rPr lang="en-US" smtClean="0"/>
              <a:t>‹#›</a:t>
            </a:fld>
            <a:endParaRPr lang="en-US"/>
          </a:p>
        </p:txBody>
      </p:sp>
    </p:spTree>
    <p:extLst>
      <p:ext uri="{BB962C8B-B14F-4D97-AF65-F5344CB8AC3E}">
        <p14:creationId xmlns:p14="http://schemas.microsoft.com/office/powerpoint/2010/main" val="2635275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7C3F8CCB-3252-4F41-901F-64A54D24CCBC}" type="datetimeFigureOut">
              <a:rPr lang="en-US" smtClean="0"/>
              <a:t>12/24/2015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DA668AF-D123-4643-905C-BC8DA94D2042}" type="slidenum">
              <a:rPr lang="en-US" smtClean="0"/>
              <a:t>‹#›</a:t>
            </a:fld>
            <a:endParaRPr lang="en-US"/>
          </a:p>
        </p:txBody>
      </p:sp>
    </p:spTree>
    <p:extLst>
      <p:ext uri="{BB962C8B-B14F-4D97-AF65-F5344CB8AC3E}">
        <p14:creationId xmlns:p14="http://schemas.microsoft.com/office/powerpoint/2010/main" val="1220784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19200"/>
            <a:ext cx="8229600" cy="4906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3124200" y="6356350"/>
            <a:ext cx="3581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dirty="0" smtClean="0"/>
              <a:t>Έρευνα Οικονομικού Κλίματος &amp; Προσδοκιών</a:t>
            </a:r>
            <a:endParaRPr lang="en-US" dirty="0"/>
          </a:p>
        </p:txBody>
      </p:sp>
      <p:sp>
        <p:nvSpPr>
          <p:cNvPr id="13" name="Rounded Rectangle 12"/>
          <p:cNvSpPr/>
          <p:nvPr userDrawn="1"/>
        </p:nvSpPr>
        <p:spPr>
          <a:xfrm>
            <a:off x="533908" y="332657"/>
            <a:ext cx="2232248" cy="782988"/>
          </a:xfrm>
          <a:prstGeom prst="roundRect">
            <a:avLst/>
          </a:prstGeom>
          <a:solidFill>
            <a:schemeClr val="bg1">
              <a:lumMod val="6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 Same Side Corner Rectangle 13"/>
          <p:cNvSpPr/>
          <p:nvPr userDrawn="1"/>
        </p:nvSpPr>
        <p:spPr>
          <a:xfrm rot="16200000">
            <a:off x="4404338" y="-3429762"/>
            <a:ext cx="972108" cy="8280920"/>
          </a:xfrm>
          <a:prstGeom prst="round2Same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32329" y="390817"/>
            <a:ext cx="8229600" cy="639762"/>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7" name="Slide Number Placeholder 5"/>
          <p:cNvSpPr txBox="1">
            <a:spLocks/>
          </p:cNvSpPr>
          <p:nvPr userDrawn="1"/>
        </p:nvSpPr>
        <p:spPr>
          <a:xfrm>
            <a:off x="8534400" y="6416675"/>
            <a:ext cx="5334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4BEA0C4B-528B-4218-9164-656737466226}" type="slidenum">
              <a:rPr lang="en-US" sz="1400" smtClean="0">
                <a:solidFill>
                  <a:schemeClr val="bg1">
                    <a:lumMod val="75000"/>
                  </a:schemeClr>
                </a:solidFill>
              </a:rPr>
              <a:pPr algn="ctr"/>
              <a:t>‹#›</a:t>
            </a:fld>
            <a:endParaRPr lang="en-US" sz="1400" dirty="0">
              <a:solidFill>
                <a:schemeClr val="bg1">
                  <a:lumMod val="75000"/>
                </a:schemeClr>
              </a:solidFill>
            </a:endParaRPr>
          </a:p>
        </p:txBody>
      </p:sp>
      <p:pic>
        <p:nvPicPr>
          <p:cNvPr id="4" name="Picture 3"/>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09895" y="6379598"/>
            <a:ext cx="1390305" cy="326002"/>
          </a:xfrm>
          <a:prstGeom prst="rect">
            <a:avLst/>
          </a:prstGeom>
        </p:spPr>
      </p:pic>
    </p:spTree>
    <p:extLst>
      <p:ext uri="{BB962C8B-B14F-4D97-AF65-F5344CB8AC3E}">
        <p14:creationId xmlns:p14="http://schemas.microsoft.com/office/powerpoint/2010/main" val="35732655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2800" b="1"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chart" Target="../charts/chart2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chart" Target="../charts/chart2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chart" Target="../charts/chart2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chart" Target="../charts/chart2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chart" Target="../charts/chart2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3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chart" Target="../charts/chart3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3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chart" Target="../charts/chart35.xml"/><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chart" Target="../charts/chart34.xml"/><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4953000"/>
            <a:ext cx="7772400" cy="990600"/>
          </a:xfrm>
        </p:spPr>
        <p:txBody>
          <a:bodyPr/>
          <a:lstStyle/>
          <a:p>
            <a:r>
              <a:rPr lang="el-GR" dirty="0" smtClean="0"/>
              <a:t>Οικονομικού Κλίματος &amp; Προσδοκιών</a:t>
            </a:r>
            <a:endParaRPr lang="en-US" dirty="0"/>
          </a:p>
        </p:txBody>
      </p:sp>
      <p:sp>
        <p:nvSpPr>
          <p:cNvPr id="3" name="Subtitle 2"/>
          <p:cNvSpPr>
            <a:spLocks noGrp="1"/>
          </p:cNvSpPr>
          <p:nvPr>
            <p:ph type="subTitle" idx="1"/>
          </p:nvPr>
        </p:nvSpPr>
        <p:spPr/>
        <p:txBody>
          <a:bodyPr/>
          <a:lstStyle/>
          <a:p>
            <a:r>
              <a:rPr lang="el-GR" dirty="0" smtClean="0"/>
              <a:t>Αποτελέσματα Έρευνας</a:t>
            </a:r>
            <a:r>
              <a:rPr lang="en-US" dirty="0" smtClean="0"/>
              <a:t>:</a:t>
            </a:r>
            <a:endParaRPr lang="en-US" dirty="0"/>
          </a:p>
        </p:txBody>
      </p:sp>
      <p:sp>
        <p:nvSpPr>
          <p:cNvPr id="4" name="Title 1"/>
          <p:cNvSpPr txBox="1">
            <a:spLocks/>
          </p:cNvSpPr>
          <p:nvPr/>
        </p:nvSpPr>
        <p:spPr>
          <a:xfrm>
            <a:off x="685800" y="5638800"/>
            <a:ext cx="7772400" cy="9906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200" b="1" kern="1200">
                <a:solidFill>
                  <a:schemeClr val="bg1"/>
                </a:solidFill>
                <a:latin typeface="+mj-lt"/>
                <a:ea typeface="+mj-ea"/>
                <a:cs typeface="+mj-cs"/>
              </a:defRPr>
            </a:lvl1pPr>
          </a:lstStyle>
          <a:p>
            <a:pPr algn="ctr"/>
            <a:r>
              <a:rPr lang="el-GR" sz="2000" dirty="0" smtClean="0"/>
              <a:t>Δεκέμβριος 2015</a:t>
            </a:r>
            <a:endParaRPr lang="en-US" sz="2000" dirty="0">
              <a:solidFill>
                <a:schemeClr val="accent6"/>
              </a:solidFill>
            </a:endParaRPr>
          </a:p>
        </p:txBody>
      </p:sp>
    </p:spTree>
    <p:extLst>
      <p:ext uri="{BB962C8B-B14F-4D97-AF65-F5344CB8AC3E}">
        <p14:creationId xmlns:p14="http://schemas.microsoft.com/office/powerpoint/2010/main" val="12878983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46038"/>
            <a:ext cx="8610600" cy="868362"/>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smtClean="0">
                <a:solidFill>
                  <a:schemeClr val="tx2">
                    <a:lumMod val="60000"/>
                    <a:lumOff val="40000"/>
                  </a:schemeClr>
                </a:solidFill>
              </a:rPr>
              <a:t>Πορεία Κύκλου Εργασιών</a:t>
            </a:r>
            <a:r>
              <a:rPr lang="el-GR" dirty="0"/>
              <a:t> </a:t>
            </a:r>
            <a:r>
              <a:rPr lang="el-GR" dirty="0" smtClean="0">
                <a:solidFill>
                  <a:schemeClr val="tx2">
                    <a:lumMod val="60000"/>
                    <a:lumOff val="40000"/>
                  </a:schemeClr>
                </a:solidFill>
              </a:rPr>
              <a:t>ανά Μέγεθος Επιχείρησης (2)</a:t>
            </a:r>
            <a:endParaRPr lang="en-US" dirty="0"/>
          </a:p>
        </p:txBody>
      </p:sp>
      <p:sp>
        <p:nvSpPr>
          <p:cNvPr id="24" name="Rechteck 206"/>
          <p:cNvSpPr/>
          <p:nvPr/>
        </p:nvSpPr>
        <p:spPr bwMode="gray">
          <a:xfrm>
            <a:off x="533400" y="838200"/>
            <a:ext cx="5791200" cy="721609"/>
          </a:xfrm>
          <a:prstGeom prst="rect">
            <a:avLst/>
          </a:prstGeom>
        </p:spPr>
        <p:txBody>
          <a:bodyPr wrap="square" lIns="72000" tIns="0" rIns="180000" bIns="0">
            <a:noAutofit/>
          </a:bodyPr>
          <a:lstStyle/>
          <a:p>
            <a:pPr lvl="0">
              <a:spcAft>
                <a:spcPts val="300"/>
              </a:spcAft>
            </a:pPr>
            <a:r>
              <a:rPr lang="el-GR" sz="1400" b="1" dirty="0" smtClean="0"/>
              <a:t>«Ο κύκλος εργασιών της επιχείρησής σας, σε σχέση με το προηγούμενο έτος, θα λέγατε ότι αυξήθηκε, μειώθηκε ή παρέμεινε σταθερός;»</a:t>
            </a:r>
            <a:endParaRPr lang="de-DE" sz="1600" b="1" dirty="0">
              <a:solidFill>
                <a:srgbClr val="000000"/>
              </a:solidFill>
            </a:endParaRPr>
          </a:p>
        </p:txBody>
      </p:sp>
      <p:graphicFrame>
        <p:nvGraphicFramePr>
          <p:cNvPr id="3" name="Chart 2"/>
          <p:cNvGraphicFramePr/>
          <p:nvPr>
            <p:extLst>
              <p:ext uri="{D42A27DB-BD31-4B8C-83A1-F6EECF244321}">
                <p14:modId xmlns:p14="http://schemas.microsoft.com/office/powerpoint/2010/main" val="3983858651"/>
              </p:ext>
            </p:extLst>
          </p:nvPr>
        </p:nvGraphicFramePr>
        <p:xfrm>
          <a:off x="557981" y="1371600"/>
          <a:ext cx="8458200" cy="2489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5" name="Chart 24"/>
          <p:cNvGraphicFramePr/>
          <p:nvPr>
            <p:extLst>
              <p:ext uri="{D42A27DB-BD31-4B8C-83A1-F6EECF244321}">
                <p14:modId xmlns:p14="http://schemas.microsoft.com/office/powerpoint/2010/main" val="1170391132"/>
              </p:ext>
            </p:extLst>
          </p:nvPr>
        </p:nvGraphicFramePr>
        <p:xfrm>
          <a:off x="557981" y="3886200"/>
          <a:ext cx="8458200" cy="2489200"/>
        </p:xfrm>
        <a:graphic>
          <a:graphicData uri="http://schemas.openxmlformats.org/drawingml/2006/chart">
            <c:chart xmlns:c="http://schemas.openxmlformats.org/drawingml/2006/chart" xmlns:r="http://schemas.openxmlformats.org/officeDocument/2006/relationships" r:id="rId3"/>
          </a:graphicData>
        </a:graphic>
      </p:graphicFrame>
      <p:sp>
        <p:nvSpPr>
          <p:cNvPr id="27" name="Pentagon 26"/>
          <p:cNvSpPr/>
          <p:nvPr/>
        </p:nvSpPr>
        <p:spPr>
          <a:xfrm>
            <a:off x="457200" y="1752600"/>
            <a:ext cx="415742" cy="1104899"/>
          </a:xfrm>
          <a:prstGeom prst="homePlate">
            <a:avLst/>
          </a:prstGeom>
          <a:solidFill>
            <a:schemeClr val="bg1">
              <a:lumMod val="75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Pentagon 28"/>
          <p:cNvSpPr/>
          <p:nvPr/>
        </p:nvSpPr>
        <p:spPr>
          <a:xfrm>
            <a:off x="457200" y="4343400"/>
            <a:ext cx="415742" cy="1104899"/>
          </a:xfrm>
          <a:prstGeom prst="homePlate">
            <a:avLst/>
          </a:prstGeom>
          <a:solidFill>
            <a:schemeClr val="bg1">
              <a:lumMod val="75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p:cNvSpPr txBox="1"/>
          <p:nvPr/>
        </p:nvSpPr>
        <p:spPr>
          <a:xfrm rot="16200000">
            <a:off x="-16877" y="1872734"/>
            <a:ext cx="1219200" cy="369332"/>
          </a:xfrm>
          <a:prstGeom prst="rect">
            <a:avLst/>
          </a:prstGeom>
          <a:noFill/>
        </p:spPr>
        <p:txBody>
          <a:bodyPr wrap="square" rtlCol="0">
            <a:spAutoFit/>
          </a:bodyPr>
          <a:lstStyle/>
          <a:p>
            <a:r>
              <a:rPr lang="el-GR" b="1" dirty="0" smtClean="0">
                <a:solidFill>
                  <a:schemeClr val="bg1"/>
                </a:solidFill>
              </a:rPr>
              <a:t>2015</a:t>
            </a:r>
            <a:endParaRPr lang="en-US" b="1" dirty="0">
              <a:solidFill>
                <a:schemeClr val="bg1"/>
              </a:solidFill>
            </a:endParaRPr>
          </a:p>
        </p:txBody>
      </p:sp>
      <p:sp>
        <p:nvSpPr>
          <p:cNvPr id="30" name="TextBox 29"/>
          <p:cNvSpPr txBox="1"/>
          <p:nvPr/>
        </p:nvSpPr>
        <p:spPr>
          <a:xfrm rot="16200000">
            <a:off x="-16877" y="4463534"/>
            <a:ext cx="1219200" cy="369332"/>
          </a:xfrm>
          <a:prstGeom prst="rect">
            <a:avLst/>
          </a:prstGeom>
          <a:noFill/>
        </p:spPr>
        <p:txBody>
          <a:bodyPr wrap="square" rtlCol="0">
            <a:spAutoFit/>
          </a:bodyPr>
          <a:lstStyle/>
          <a:p>
            <a:r>
              <a:rPr lang="el-GR" b="1" dirty="0" smtClean="0">
                <a:solidFill>
                  <a:schemeClr val="bg1"/>
                </a:solidFill>
              </a:rPr>
              <a:t>2016</a:t>
            </a:r>
            <a:endParaRPr lang="en-US" b="1" dirty="0">
              <a:solidFill>
                <a:schemeClr val="bg1"/>
              </a:solidFill>
            </a:endParaRPr>
          </a:p>
        </p:txBody>
      </p:sp>
      <p:sp>
        <p:nvSpPr>
          <p:cNvPr id="15" name="Oval 14"/>
          <p:cNvSpPr/>
          <p:nvPr/>
        </p:nvSpPr>
        <p:spPr>
          <a:xfrm>
            <a:off x="6248400" y="4516078"/>
            <a:ext cx="457200" cy="3810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6"/>
          <p:cNvSpPr>
            <a:spLocks/>
          </p:cNvSpPr>
          <p:nvPr/>
        </p:nvSpPr>
        <p:spPr bwMode="auto">
          <a:xfrm>
            <a:off x="2143432" y="6378771"/>
            <a:ext cx="6309852" cy="408908"/>
          </a:xfrm>
          <a:prstGeom prst="roundRect">
            <a:avLst/>
          </a:prstGeom>
          <a:solidFill>
            <a:schemeClr val="accent5"/>
          </a:solidFill>
          <a:ln w="0">
            <a:noFill/>
            <a:prstDash val="solid"/>
            <a:round/>
            <a:headEnd/>
            <a:tailEnd/>
          </a:ln>
          <a:effectLst>
            <a:outerShdw blurRad="63500" sx="102000" sy="102000" algn="ctr" rotWithShape="0">
              <a:prstClr val="black">
                <a:alpha val="40000"/>
              </a:prstClr>
            </a:outerShdw>
          </a:effectLst>
        </p:spPr>
        <p:txBody>
          <a:bodyPr vert="horz" wrap="square" lIns="91440" tIns="45720" rIns="91440" bIns="45720" numCol="1" anchor="ctr" anchorCtr="0" compatLnSpc="1">
            <a:prstTxWarp prst="textNoShape">
              <a:avLst/>
            </a:prstTxWarp>
          </a:bodyPr>
          <a:lstStyle/>
          <a:p>
            <a:r>
              <a:rPr lang="el-GR" sz="1400" dirty="0" smtClean="0">
                <a:solidFill>
                  <a:schemeClr val="bg1"/>
                </a:solidFill>
              </a:rPr>
              <a:t>Αντίστοιχα, οι μεγάλες επιχειρήσεις εμφανίζονται πιο αισιόδοξες για το νέο έτος. </a:t>
            </a:r>
          </a:p>
        </p:txBody>
      </p:sp>
      <p:sp>
        <p:nvSpPr>
          <p:cNvPr id="17" name="Freeform 8"/>
          <p:cNvSpPr>
            <a:spLocks noEditPoints="1"/>
          </p:cNvSpPr>
          <p:nvPr/>
        </p:nvSpPr>
        <p:spPr bwMode="gray">
          <a:xfrm rot="11634355" flipH="1">
            <a:off x="1471371" y="6421959"/>
            <a:ext cx="663159" cy="195201"/>
          </a:xfrm>
          <a:custGeom>
            <a:avLst/>
            <a:gdLst>
              <a:gd name="T0" fmla="*/ 508 w 642"/>
              <a:gd name="T1" fmla="*/ 94 h 189"/>
              <a:gd name="T2" fmla="*/ 243 w 642"/>
              <a:gd name="T3" fmla="*/ 72 h 189"/>
              <a:gd name="T4" fmla="*/ 21 w 642"/>
              <a:gd name="T5" fmla="*/ 183 h 189"/>
              <a:gd name="T6" fmla="*/ 4 w 642"/>
              <a:gd name="T7" fmla="*/ 182 h 189"/>
              <a:gd name="T8" fmla="*/ 10 w 642"/>
              <a:gd name="T9" fmla="*/ 164 h 189"/>
              <a:gd name="T10" fmla="*/ 239 w 642"/>
              <a:gd name="T11" fmla="*/ 47 h 189"/>
              <a:gd name="T12" fmla="*/ 522 w 642"/>
              <a:gd name="T13" fmla="*/ 68 h 189"/>
              <a:gd name="T14" fmla="*/ 508 w 642"/>
              <a:gd name="T15" fmla="*/ 94 h 189"/>
              <a:gd name="T16" fmla="*/ 630 w 642"/>
              <a:gd name="T17" fmla="*/ 93 h 189"/>
              <a:gd name="T18" fmla="*/ 515 w 642"/>
              <a:gd name="T19" fmla="*/ 7 h 189"/>
              <a:gd name="T20" fmla="*/ 496 w 642"/>
              <a:gd name="T21" fmla="*/ 30 h 189"/>
              <a:gd name="T22" fmla="*/ 572 w 642"/>
              <a:gd name="T23" fmla="*/ 87 h 189"/>
              <a:gd name="T24" fmla="*/ 541 w 642"/>
              <a:gd name="T25" fmla="*/ 98 h 189"/>
              <a:gd name="T26" fmla="*/ 459 w 642"/>
              <a:gd name="T27" fmla="*/ 162 h 189"/>
              <a:gd name="T28" fmla="*/ 462 w 642"/>
              <a:gd name="T29" fmla="*/ 179 h 189"/>
              <a:gd name="T30" fmla="*/ 479 w 642"/>
              <a:gd name="T31" fmla="*/ 169 h 189"/>
              <a:gd name="T32" fmla="*/ 536 w 642"/>
              <a:gd name="T33" fmla="*/ 125 h 189"/>
              <a:gd name="T34" fmla="*/ 611 w 642"/>
              <a:gd name="T35" fmla="*/ 116 h 189"/>
              <a:gd name="T36" fmla="*/ 630 w 642"/>
              <a:gd name="T37" fmla="*/ 93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42" h="189">
                <a:moveTo>
                  <a:pt x="508" y="94"/>
                </a:moveTo>
                <a:cubicBezTo>
                  <a:pt x="422" y="74"/>
                  <a:pt x="331" y="62"/>
                  <a:pt x="243" y="72"/>
                </a:cubicBezTo>
                <a:cubicBezTo>
                  <a:pt x="160" y="82"/>
                  <a:pt x="79" y="125"/>
                  <a:pt x="21" y="183"/>
                </a:cubicBezTo>
                <a:cubicBezTo>
                  <a:pt x="16" y="187"/>
                  <a:pt x="7" y="189"/>
                  <a:pt x="4" y="182"/>
                </a:cubicBezTo>
                <a:cubicBezTo>
                  <a:pt x="0" y="176"/>
                  <a:pt x="5" y="168"/>
                  <a:pt x="10" y="164"/>
                </a:cubicBezTo>
                <a:cubicBezTo>
                  <a:pt x="70" y="104"/>
                  <a:pt x="155" y="58"/>
                  <a:pt x="239" y="47"/>
                </a:cubicBezTo>
                <a:cubicBezTo>
                  <a:pt x="333" y="34"/>
                  <a:pt x="430" y="47"/>
                  <a:pt x="522" y="68"/>
                </a:cubicBezTo>
                <a:cubicBezTo>
                  <a:pt x="537" y="71"/>
                  <a:pt x="521" y="97"/>
                  <a:pt x="508" y="94"/>
                </a:cubicBezTo>
                <a:close/>
                <a:moveTo>
                  <a:pt x="630" y="93"/>
                </a:moveTo>
                <a:cubicBezTo>
                  <a:pt x="590" y="67"/>
                  <a:pt x="555" y="33"/>
                  <a:pt x="515" y="7"/>
                </a:cubicBezTo>
                <a:cubicBezTo>
                  <a:pt x="503" y="0"/>
                  <a:pt x="484" y="23"/>
                  <a:pt x="496" y="30"/>
                </a:cubicBezTo>
                <a:cubicBezTo>
                  <a:pt x="523" y="47"/>
                  <a:pt x="547" y="68"/>
                  <a:pt x="572" y="87"/>
                </a:cubicBezTo>
                <a:cubicBezTo>
                  <a:pt x="561" y="90"/>
                  <a:pt x="551" y="94"/>
                  <a:pt x="541" y="98"/>
                </a:cubicBezTo>
                <a:cubicBezTo>
                  <a:pt x="509" y="111"/>
                  <a:pt x="478" y="133"/>
                  <a:pt x="459" y="162"/>
                </a:cubicBezTo>
                <a:cubicBezTo>
                  <a:pt x="455" y="167"/>
                  <a:pt x="455" y="176"/>
                  <a:pt x="462" y="179"/>
                </a:cubicBezTo>
                <a:cubicBezTo>
                  <a:pt x="469" y="181"/>
                  <a:pt x="475" y="175"/>
                  <a:pt x="479" y="169"/>
                </a:cubicBezTo>
                <a:cubicBezTo>
                  <a:pt x="493" y="150"/>
                  <a:pt x="515" y="136"/>
                  <a:pt x="536" y="125"/>
                </a:cubicBezTo>
                <a:cubicBezTo>
                  <a:pt x="557" y="115"/>
                  <a:pt x="588" y="103"/>
                  <a:pt x="611" y="116"/>
                </a:cubicBezTo>
                <a:cubicBezTo>
                  <a:pt x="623" y="122"/>
                  <a:pt x="642" y="100"/>
                  <a:pt x="630" y="93"/>
                </a:cubicBezTo>
                <a:close/>
              </a:path>
            </a:pathLst>
          </a:custGeom>
          <a:solidFill>
            <a:schemeClr val="accent5"/>
          </a:solidFill>
          <a:ln>
            <a:noFill/>
          </a:ln>
          <a:effectLst>
            <a:outerShdw blurRad="38100" dist="25400" dir="2700000" algn="tl" rotWithShape="0">
              <a:prstClr val="black">
                <a:alpha val="20000"/>
              </a:prstClr>
            </a:outerShdw>
          </a:effectLst>
        </p:spPr>
        <p:txBody>
          <a:bodyPr vert="horz" wrap="square" lIns="91440" tIns="45720" rIns="91440" bIns="45720" numCol="1" anchor="t" anchorCtr="0" compatLnSpc="1">
            <a:prstTxWarp prst="textNoShape">
              <a:avLst/>
            </a:prstTxWarp>
          </a:bodyPr>
          <a:lstStyle/>
          <a:p>
            <a:endParaRPr lang="de-DE"/>
          </a:p>
        </p:txBody>
      </p:sp>
      <p:sp>
        <p:nvSpPr>
          <p:cNvPr id="18" name="Freeform 6"/>
          <p:cNvSpPr>
            <a:spLocks/>
          </p:cNvSpPr>
          <p:nvPr/>
        </p:nvSpPr>
        <p:spPr bwMode="auto">
          <a:xfrm>
            <a:off x="6172200" y="685800"/>
            <a:ext cx="2895600" cy="934596"/>
          </a:xfrm>
          <a:prstGeom prst="roundRect">
            <a:avLst/>
          </a:prstGeom>
          <a:solidFill>
            <a:schemeClr val="accent5"/>
          </a:solidFill>
          <a:ln w="0">
            <a:noFill/>
            <a:prstDash val="solid"/>
            <a:round/>
            <a:headEnd/>
            <a:tailEnd/>
          </a:ln>
          <a:effectLst>
            <a:outerShdw blurRad="63500" sx="102000" sy="102000" algn="ctr" rotWithShape="0">
              <a:prstClr val="black">
                <a:alpha val="40000"/>
              </a:prstClr>
            </a:outerShdw>
          </a:effectLst>
        </p:spPr>
        <p:txBody>
          <a:bodyPr vert="horz" wrap="square" lIns="91440" tIns="45720" rIns="91440" bIns="45720" numCol="1" anchor="ctr" anchorCtr="0" compatLnSpc="1">
            <a:prstTxWarp prst="textNoShape">
              <a:avLst/>
            </a:prstTxWarp>
          </a:bodyPr>
          <a:lstStyle/>
          <a:p>
            <a:r>
              <a:rPr lang="el-GR" sz="1400" dirty="0" smtClean="0">
                <a:solidFill>
                  <a:schemeClr val="bg1"/>
                </a:solidFill>
              </a:rPr>
              <a:t>Οι μικρότερες  επιχειρήσεις  (σε αριθμό εργαζομένων) έχουν δεχτεί τις περισσότερες μειώσεις στον κύκλο εγασιών τους</a:t>
            </a:r>
          </a:p>
        </p:txBody>
      </p:sp>
      <p:sp>
        <p:nvSpPr>
          <p:cNvPr id="19" name="Freeform 8"/>
          <p:cNvSpPr>
            <a:spLocks noEditPoints="1"/>
          </p:cNvSpPr>
          <p:nvPr/>
        </p:nvSpPr>
        <p:spPr bwMode="gray">
          <a:xfrm rot="9805007" flipH="1" flipV="1">
            <a:off x="5294302" y="1173502"/>
            <a:ext cx="783218" cy="243636"/>
          </a:xfrm>
          <a:custGeom>
            <a:avLst/>
            <a:gdLst>
              <a:gd name="T0" fmla="*/ 508 w 642"/>
              <a:gd name="T1" fmla="*/ 94 h 189"/>
              <a:gd name="T2" fmla="*/ 243 w 642"/>
              <a:gd name="T3" fmla="*/ 72 h 189"/>
              <a:gd name="T4" fmla="*/ 21 w 642"/>
              <a:gd name="T5" fmla="*/ 183 h 189"/>
              <a:gd name="T6" fmla="*/ 4 w 642"/>
              <a:gd name="T7" fmla="*/ 182 h 189"/>
              <a:gd name="T8" fmla="*/ 10 w 642"/>
              <a:gd name="T9" fmla="*/ 164 h 189"/>
              <a:gd name="T10" fmla="*/ 239 w 642"/>
              <a:gd name="T11" fmla="*/ 47 h 189"/>
              <a:gd name="T12" fmla="*/ 522 w 642"/>
              <a:gd name="T13" fmla="*/ 68 h 189"/>
              <a:gd name="T14" fmla="*/ 508 w 642"/>
              <a:gd name="T15" fmla="*/ 94 h 189"/>
              <a:gd name="T16" fmla="*/ 630 w 642"/>
              <a:gd name="T17" fmla="*/ 93 h 189"/>
              <a:gd name="T18" fmla="*/ 515 w 642"/>
              <a:gd name="T19" fmla="*/ 7 h 189"/>
              <a:gd name="T20" fmla="*/ 496 w 642"/>
              <a:gd name="T21" fmla="*/ 30 h 189"/>
              <a:gd name="T22" fmla="*/ 572 w 642"/>
              <a:gd name="T23" fmla="*/ 87 h 189"/>
              <a:gd name="T24" fmla="*/ 541 w 642"/>
              <a:gd name="T25" fmla="*/ 98 h 189"/>
              <a:gd name="T26" fmla="*/ 459 w 642"/>
              <a:gd name="T27" fmla="*/ 162 h 189"/>
              <a:gd name="T28" fmla="*/ 462 w 642"/>
              <a:gd name="T29" fmla="*/ 179 h 189"/>
              <a:gd name="T30" fmla="*/ 479 w 642"/>
              <a:gd name="T31" fmla="*/ 169 h 189"/>
              <a:gd name="T32" fmla="*/ 536 w 642"/>
              <a:gd name="T33" fmla="*/ 125 h 189"/>
              <a:gd name="T34" fmla="*/ 611 w 642"/>
              <a:gd name="T35" fmla="*/ 116 h 189"/>
              <a:gd name="T36" fmla="*/ 630 w 642"/>
              <a:gd name="T37" fmla="*/ 93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42" h="189">
                <a:moveTo>
                  <a:pt x="508" y="94"/>
                </a:moveTo>
                <a:cubicBezTo>
                  <a:pt x="422" y="74"/>
                  <a:pt x="331" y="62"/>
                  <a:pt x="243" y="72"/>
                </a:cubicBezTo>
                <a:cubicBezTo>
                  <a:pt x="160" y="82"/>
                  <a:pt x="79" y="125"/>
                  <a:pt x="21" y="183"/>
                </a:cubicBezTo>
                <a:cubicBezTo>
                  <a:pt x="16" y="187"/>
                  <a:pt x="7" y="189"/>
                  <a:pt x="4" y="182"/>
                </a:cubicBezTo>
                <a:cubicBezTo>
                  <a:pt x="0" y="176"/>
                  <a:pt x="5" y="168"/>
                  <a:pt x="10" y="164"/>
                </a:cubicBezTo>
                <a:cubicBezTo>
                  <a:pt x="70" y="104"/>
                  <a:pt x="155" y="58"/>
                  <a:pt x="239" y="47"/>
                </a:cubicBezTo>
                <a:cubicBezTo>
                  <a:pt x="333" y="34"/>
                  <a:pt x="430" y="47"/>
                  <a:pt x="522" y="68"/>
                </a:cubicBezTo>
                <a:cubicBezTo>
                  <a:pt x="537" y="71"/>
                  <a:pt x="521" y="97"/>
                  <a:pt x="508" y="94"/>
                </a:cubicBezTo>
                <a:close/>
                <a:moveTo>
                  <a:pt x="630" y="93"/>
                </a:moveTo>
                <a:cubicBezTo>
                  <a:pt x="590" y="67"/>
                  <a:pt x="555" y="33"/>
                  <a:pt x="515" y="7"/>
                </a:cubicBezTo>
                <a:cubicBezTo>
                  <a:pt x="503" y="0"/>
                  <a:pt x="484" y="23"/>
                  <a:pt x="496" y="30"/>
                </a:cubicBezTo>
                <a:cubicBezTo>
                  <a:pt x="523" y="47"/>
                  <a:pt x="547" y="68"/>
                  <a:pt x="572" y="87"/>
                </a:cubicBezTo>
                <a:cubicBezTo>
                  <a:pt x="561" y="90"/>
                  <a:pt x="551" y="94"/>
                  <a:pt x="541" y="98"/>
                </a:cubicBezTo>
                <a:cubicBezTo>
                  <a:pt x="509" y="111"/>
                  <a:pt x="478" y="133"/>
                  <a:pt x="459" y="162"/>
                </a:cubicBezTo>
                <a:cubicBezTo>
                  <a:pt x="455" y="167"/>
                  <a:pt x="455" y="176"/>
                  <a:pt x="462" y="179"/>
                </a:cubicBezTo>
                <a:cubicBezTo>
                  <a:pt x="469" y="181"/>
                  <a:pt x="475" y="175"/>
                  <a:pt x="479" y="169"/>
                </a:cubicBezTo>
                <a:cubicBezTo>
                  <a:pt x="493" y="150"/>
                  <a:pt x="515" y="136"/>
                  <a:pt x="536" y="125"/>
                </a:cubicBezTo>
                <a:cubicBezTo>
                  <a:pt x="557" y="115"/>
                  <a:pt x="588" y="103"/>
                  <a:pt x="611" y="116"/>
                </a:cubicBezTo>
                <a:cubicBezTo>
                  <a:pt x="623" y="122"/>
                  <a:pt x="642" y="100"/>
                  <a:pt x="630" y="93"/>
                </a:cubicBezTo>
                <a:close/>
              </a:path>
            </a:pathLst>
          </a:custGeom>
          <a:solidFill>
            <a:schemeClr val="accent5"/>
          </a:solidFill>
          <a:ln>
            <a:noFill/>
          </a:ln>
          <a:effectLst>
            <a:outerShdw blurRad="38100" dist="25400" dir="2700000" algn="tl" rotWithShape="0">
              <a:prstClr val="black">
                <a:alpha val="20000"/>
              </a:prstClr>
            </a:outerShdw>
          </a:effectLst>
        </p:spPr>
        <p:txBody>
          <a:bodyPr vert="horz" wrap="square" lIns="91440" tIns="45720" rIns="91440" bIns="45720" numCol="1" anchor="t" anchorCtr="0" compatLnSpc="1">
            <a:prstTxWarp prst="textNoShape">
              <a:avLst/>
            </a:prstTxWarp>
          </a:bodyPr>
          <a:lstStyle/>
          <a:p>
            <a:endParaRPr lang="de-DE"/>
          </a:p>
        </p:txBody>
      </p:sp>
      <p:cxnSp>
        <p:nvCxnSpPr>
          <p:cNvPr id="20" name="Gerade Verbindung 145"/>
          <p:cNvCxnSpPr/>
          <p:nvPr/>
        </p:nvCxnSpPr>
        <p:spPr bwMode="gray">
          <a:xfrm>
            <a:off x="2209800" y="1524000"/>
            <a:ext cx="0" cy="4551804"/>
          </a:xfrm>
          <a:prstGeom prst="line">
            <a:avLst/>
          </a:prstGeom>
          <a:ln w="19050">
            <a:solidFill>
              <a:srgbClr val="C8C8C8"/>
            </a:solidFill>
            <a:prstDash val="sysDot"/>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3048000" y="1752600"/>
            <a:ext cx="3276600" cy="43929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3352800" y="3733800"/>
            <a:ext cx="3048000" cy="307777"/>
          </a:xfrm>
          <a:prstGeom prst="rect">
            <a:avLst/>
          </a:prstGeom>
          <a:noFill/>
        </p:spPr>
        <p:txBody>
          <a:bodyPr wrap="square" rtlCol="0">
            <a:spAutoFit/>
          </a:bodyPr>
          <a:lstStyle/>
          <a:p>
            <a:r>
              <a:rPr lang="el-GR" sz="1400" b="1" dirty="0" smtClean="0"/>
              <a:t>Αριθμός Εργαζομένων</a:t>
            </a:r>
            <a:endParaRPr lang="en-US" sz="1400" b="1" dirty="0"/>
          </a:p>
        </p:txBody>
      </p:sp>
      <p:sp>
        <p:nvSpPr>
          <p:cNvPr id="23" name="TextBox 22"/>
          <p:cNvSpPr txBox="1"/>
          <p:nvPr/>
        </p:nvSpPr>
        <p:spPr>
          <a:xfrm>
            <a:off x="7086600" y="6068132"/>
            <a:ext cx="2362200" cy="276999"/>
          </a:xfrm>
          <a:prstGeom prst="rect">
            <a:avLst/>
          </a:prstGeom>
          <a:noFill/>
        </p:spPr>
        <p:txBody>
          <a:bodyPr wrap="square" rtlCol="0">
            <a:spAutoFit/>
          </a:bodyPr>
          <a:lstStyle/>
          <a:p>
            <a:r>
              <a:rPr lang="el-GR" sz="1200" dirty="0" smtClean="0"/>
              <a:t>* Πολύ μικρό δείγμα</a:t>
            </a:r>
            <a:endParaRPr lang="en-US" sz="1200" dirty="0"/>
          </a:p>
        </p:txBody>
      </p:sp>
    </p:spTree>
    <p:extLst>
      <p:ext uri="{BB962C8B-B14F-4D97-AF65-F5344CB8AC3E}">
        <p14:creationId xmlns:p14="http://schemas.microsoft.com/office/powerpoint/2010/main" val="231288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500" fill="hold"/>
                                        <p:tgtEl>
                                          <p:spTgt spid="16"/>
                                        </p:tgtEl>
                                        <p:attrNameLst>
                                          <p:attrName>ppt_x</p:attrName>
                                        </p:attrNameLst>
                                      </p:cBhvr>
                                      <p:tavLst>
                                        <p:tav tm="0">
                                          <p:val>
                                            <p:strVal val="#ppt_x"/>
                                          </p:val>
                                        </p:tav>
                                        <p:tav tm="100000">
                                          <p:val>
                                            <p:strVal val="#ppt_x"/>
                                          </p:val>
                                        </p:tav>
                                      </p:tavLst>
                                    </p:anim>
                                    <p:anim calcmode="lin" valueType="num">
                                      <p:cBhvr additive="base">
                                        <p:cTn id="1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P spid="1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46038"/>
            <a:ext cx="8610600" cy="868362"/>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smtClean="0">
                <a:solidFill>
                  <a:schemeClr val="tx2">
                    <a:lumMod val="60000"/>
                    <a:lumOff val="40000"/>
                  </a:schemeClr>
                </a:solidFill>
              </a:rPr>
              <a:t>Πορεία Κύκλου Εργασιών</a:t>
            </a:r>
            <a:r>
              <a:rPr lang="el-GR" dirty="0"/>
              <a:t> </a:t>
            </a:r>
            <a:r>
              <a:rPr lang="el-GR" dirty="0" smtClean="0">
                <a:solidFill>
                  <a:schemeClr val="tx2">
                    <a:lumMod val="60000"/>
                    <a:lumOff val="40000"/>
                  </a:schemeClr>
                </a:solidFill>
              </a:rPr>
              <a:t>2015 </a:t>
            </a:r>
            <a:r>
              <a:rPr lang="en-US" dirty="0" smtClean="0">
                <a:solidFill>
                  <a:schemeClr val="tx2">
                    <a:lumMod val="60000"/>
                    <a:lumOff val="40000"/>
                  </a:schemeClr>
                </a:solidFill>
              </a:rPr>
              <a:t>vs. 2016</a:t>
            </a:r>
            <a:endParaRPr lang="en-US" dirty="0"/>
          </a:p>
        </p:txBody>
      </p:sp>
      <p:sp>
        <p:nvSpPr>
          <p:cNvPr id="24" name="Rechteck 206"/>
          <p:cNvSpPr/>
          <p:nvPr/>
        </p:nvSpPr>
        <p:spPr bwMode="gray">
          <a:xfrm>
            <a:off x="533400" y="838200"/>
            <a:ext cx="5791200" cy="721609"/>
          </a:xfrm>
          <a:prstGeom prst="rect">
            <a:avLst/>
          </a:prstGeom>
        </p:spPr>
        <p:txBody>
          <a:bodyPr wrap="square" lIns="72000" tIns="0" rIns="180000" bIns="0">
            <a:noAutofit/>
          </a:bodyPr>
          <a:lstStyle/>
          <a:p>
            <a:pPr lvl="0">
              <a:spcAft>
                <a:spcPts val="300"/>
              </a:spcAft>
            </a:pPr>
            <a:r>
              <a:rPr lang="el-GR" sz="1400" b="1" dirty="0" smtClean="0"/>
              <a:t>«Ο κύκλος εργασιών της επιχείρησής σας, σε σχέση με το προηγούμενο έτος, θα λέγατε ότι αυξήθηκε, μειώθηκε ή παρέμεινε σταθερός;»</a:t>
            </a:r>
            <a:endParaRPr lang="de-DE" sz="1600" b="1" dirty="0">
              <a:solidFill>
                <a:srgbClr val="000000"/>
              </a:solidFill>
            </a:endParaRPr>
          </a:p>
        </p:txBody>
      </p:sp>
      <p:graphicFrame>
        <p:nvGraphicFramePr>
          <p:cNvPr id="21" name="Table 20"/>
          <p:cNvGraphicFramePr>
            <a:graphicFrameLocks noGrp="1"/>
          </p:cNvGraphicFramePr>
          <p:nvPr>
            <p:extLst>
              <p:ext uri="{D42A27DB-BD31-4B8C-83A1-F6EECF244321}">
                <p14:modId xmlns:p14="http://schemas.microsoft.com/office/powerpoint/2010/main" val="2896382309"/>
              </p:ext>
            </p:extLst>
          </p:nvPr>
        </p:nvGraphicFramePr>
        <p:xfrm>
          <a:off x="1066800" y="1828800"/>
          <a:ext cx="6690212" cy="3928086"/>
        </p:xfrm>
        <a:graphic>
          <a:graphicData uri="http://schemas.openxmlformats.org/drawingml/2006/table">
            <a:tbl>
              <a:tblPr firstRow="1" bandRow="1"/>
              <a:tblGrid>
                <a:gridCol w="425854"/>
                <a:gridCol w="1202880"/>
                <a:gridCol w="864358"/>
                <a:gridCol w="1816664"/>
                <a:gridCol w="1190228"/>
                <a:gridCol w="1190228"/>
              </a:tblGrid>
              <a:tr h="369693">
                <a:tc>
                  <a:txBody>
                    <a:bodyPr/>
                    <a:lstStyle/>
                    <a:p>
                      <a:pPr algn="ctr"/>
                      <a:endParaRPr lang="el-GR" sz="1600" dirty="0"/>
                    </a:p>
                  </a:txBody>
                  <a:tcPr>
                    <a:lnL w="12700" cap="flat" cmpd="sng" algn="ctr">
                      <a:no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ap="flat" cmpd="sng" algn="ctr">
                      <a:noFill/>
                      <a:prstDash val="solid"/>
                      <a:round/>
                      <a:headEnd type="none" w="med" len="med"/>
                      <a:tailEnd type="none" w="med" len="med"/>
                    </a:lnTlToBr>
                  </a:tcPr>
                </a:tc>
                <a:tc gridSpan="5">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l-GR" sz="1400" b="1" dirty="0" smtClean="0">
                          <a:solidFill>
                            <a:schemeClr val="bg1"/>
                          </a:solidFill>
                        </a:rPr>
                        <a:t>Εκτίμηση</a:t>
                      </a:r>
                      <a:r>
                        <a:rPr lang="el-GR" sz="1400" b="1" baseline="0" dirty="0" smtClean="0">
                          <a:solidFill>
                            <a:schemeClr val="bg1"/>
                          </a:solidFill>
                        </a:rPr>
                        <a:t> για το 2016</a:t>
                      </a:r>
                      <a:endParaRPr lang="el-GR" sz="1400" b="1" baseline="0" dirty="0">
                        <a:solidFill>
                          <a:schemeClr val="bg1"/>
                        </a:solidFill>
                        <a:effectLst>
                          <a:outerShdw blurRad="38100" dist="38100" dir="2700000" algn="tl">
                            <a:srgbClr val="000000">
                              <a:alpha val="43137"/>
                            </a:srgbClr>
                          </a:outerShdw>
                        </a:effectLst>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000" b="1" dirty="0" smtClean="0">
                        <a:solidFill>
                          <a:schemeClr val="bg1"/>
                        </a:solidFill>
                        <a:effectLst>
                          <a:outerShdw blurRad="38100" dist="38100" dir="2700000" algn="tl">
                            <a:srgbClr val="000000">
                              <a:alpha val="43137"/>
                            </a:srgbClr>
                          </a:outerShdw>
                        </a:effectLst>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3"/>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l-GR" sz="1000" b="1" dirty="0" smtClean="0">
                        <a:solidFill>
                          <a:schemeClr val="bg1"/>
                        </a:solidFill>
                        <a:effectLst>
                          <a:outerShdw blurRad="38100" dist="38100" dir="2700000" algn="tl">
                            <a:srgbClr val="000000">
                              <a:alpha val="43137"/>
                            </a:srgbClr>
                          </a:outerShdw>
                        </a:effectLst>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3"/>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l-GR" sz="1000" b="1" dirty="0" smtClean="0">
                        <a:solidFill>
                          <a:schemeClr val="bg1"/>
                        </a:solidFill>
                        <a:effectLst>
                          <a:outerShdw blurRad="38100" dist="38100" dir="2700000" algn="tl">
                            <a:srgbClr val="000000">
                              <a:alpha val="43137"/>
                            </a:srgbClr>
                          </a:outerShdw>
                        </a:effectLst>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3"/>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l-GR" sz="1400" b="1" baseline="0" dirty="0">
                        <a:solidFill>
                          <a:schemeClr val="bg1"/>
                        </a:solidFill>
                        <a:effectLst>
                          <a:outerShdw blurRad="38100" dist="38100" dir="2700000" algn="tl">
                            <a:srgbClr val="000000">
                              <a:alpha val="43137"/>
                            </a:srgbClr>
                          </a:outerShdw>
                        </a:effectLst>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1"/>
                    </a:solidFill>
                  </a:tcPr>
                </a:tc>
              </a:tr>
              <a:tr h="316107">
                <a:tc rowSpan="4">
                  <a:txBody>
                    <a:bodyPr/>
                    <a:lstStyle/>
                    <a:p>
                      <a:pPr algn="ctr"/>
                      <a:r>
                        <a:rPr lang="el-GR" sz="1400" b="1" dirty="0" smtClean="0"/>
                        <a:t>2015</a:t>
                      </a:r>
                      <a:endParaRPr lang="el-GR" sz="1400" b="1" dirty="0"/>
                    </a:p>
                  </a:txBody>
                  <a:tcPr vert="vert27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pPr>
                      <a:endParaRPr lang="en-US" sz="1200"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400" dirty="0" smtClean="0">
                          <a:solidFill>
                            <a:schemeClr val="bg1"/>
                          </a:solidFill>
                          <a:effectLst/>
                          <a:latin typeface="Calibri"/>
                          <a:ea typeface="Calibri"/>
                          <a:cs typeface="Times New Roman"/>
                        </a:rPr>
                        <a:t>Θα αυξηθεί</a:t>
                      </a:r>
                      <a:endParaRPr lang="en-US" sz="1400" dirty="0">
                        <a:solidFill>
                          <a:schemeClr val="bg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3"/>
                    </a:solidFill>
                  </a:tcPr>
                </a:tc>
                <a:tc>
                  <a:txBody>
                    <a:bodyPr/>
                    <a:lstStyle/>
                    <a:p>
                      <a:pPr marL="0" marR="0" algn="ctr">
                        <a:lnSpc>
                          <a:spcPct val="115000"/>
                        </a:lnSpc>
                        <a:spcBef>
                          <a:spcPts val="0"/>
                        </a:spcBef>
                        <a:spcAft>
                          <a:spcPts val="0"/>
                        </a:spcAft>
                      </a:pPr>
                      <a:r>
                        <a:rPr lang="el-GR" sz="1400" dirty="0" smtClean="0">
                          <a:solidFill>
                            <a:schemeClr val="tx1"/>
                          </a:solidFill>
                          <a:effectLst/>
                          <a:latin typeface="Calibri"/>
                          <a:ea typeface="Calibri"/>
                          <a:cs typeface="Times New Roman"/>
                        </a:rPr>
                        <a:t>Θα παραμείνει σταθερό</a:t>
                      </a:r>
                      <a:endParaRPr lang="en-US" sz="1400"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2"/>
                    </a:solidFill>
                  </a:tcPr>
                </a:tc>
                <a:tc>
                  <a:txBody>
                    <a:bodyPr/>
                    <a:lstStyle/>
                    <a:p>
                      <a:pPr marL="0" marR="0" algn="ctr">
                        <a:lnSpc>
                          <a:spcPct val="115000"/>
                        </a:lnSpc>
                        <a:spcBef>
                          <a:spcPts val="0"/>
                        </a:spcBef>
                        <a:spcAft>
                          <a:spcPts val="0"/>
                        </a:spcAft>
                      </a:pPr>
                      <a:r>
                        <a:rPr lang="el-GR" sz="1400" dirty="0" smtClean="0">
                          <a:solidFill>
                            <a:schemeClr val="bg1"/>
                          </a:solidFill>
                          <a:effectLst/>
                          <a:latin typeface="Calibri"/>
                          <a:ea typeface="Calibri"/>
                          <a:cs typeface="Times New Roman"/>
                        </a:rPr>
                        <a:t>Θα μειωθεί</a:t>
                      </a:r>
                      <a:endParaRPr lang="en-US" sz="1400" dirty="0">
                        <a:solidFill>
                          <a:schemeClr val="bg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2"/>
                    </a:solidFill>
                  </a:tcPr>
                </a:tc>
                <a:tc>
                  <a:txBody>
                    <a:bodyPr/>
                    <a:lstStyle/>
                    <a:p>
                      <a:pPr marL="0" marR="0" algn="ctr">
                        <a:lnSpc>
                          <a:spcPct val="115000"/>
                        </a:lnSpc>
                        <a:spcBef>
                          <a:spcPts val="0"/>
                        </a:spcBef>
                        <a:spcAft>
                          <a:spcPts val="0"/>
                        </a:spcAft>
                      </a:pPr>
                      <a:r>
                        <a:rPr lang="el-GR" sz="1400" dirty="0" smtClean="0">
                          <a:solidFill>
                            <a:schemeClr val="tx1"/>
                          </a:solidFill>
                          <a:effectLst/>
                          <a:latin typeface="Calibri"/>
                          <a:ea typeface="Calibri"/>
                          <a:cs typeface="Times New Roman"/>
                        </a:rPr>
                        <a:t>ΣΥΝΟΛΟ</a:t>
                      </a:r>
                      <a:endParaRPr lang="en-US" sz="1400"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r>
              <a:tr h="944880">
                <a:tc vMerge="1">
                  <a:txBody>
                    <a:bodyPr/>
                    <a:lstStyle/>
                    <a:p>
                      <a:endParaRPr lang="el-GR" sz="1600" b="1" dirty="0"/>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pPr>
                      <a:r>
                        <a:rPr lang="el-GR" sz="1400" dirty="0" smtClean="0">
                          <a:solidFill>
                            <a:schemeClr val="bg1"/>
                          </a:solidFill>
                          <a:effectLst/>
                          <a:latin typeface="Calibri"/>
                          <a:ea typeface="Calibri"/>
                          <a:cs typeface="Times New Roman"/>
                        </a:rPr>
                        <a:t>Αυξήθηκε</a:t>
                      </a:r>
                      <a:endParaRPr lang="en-US" sz="1400" dirty="0">
                        <a:solidFill>
                          <a:schemeClr val="bg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3"/>
                    </a:solidFill>
                  </a:tcPr>
                </a:tc>
                <a:tc>
                  <a:txBody>
                    <a:bodyPr/>
                    <a:lstStyle/>
                    <a:p>
                      <a:pPr marL="0" marR="0" algn="ctr">
                        <a:lnSpc>
                          <a:spcPct val="115000"/>
                        </a:lnSpc>
                        <a:spcBef>
                          <a:spcPts val="0"/>
                        </a:spcBef>
                        <a:spcAft>
                          <a:spcPts val="0"/>
                        </a:spcAft>
                      </a:pPr>
                      <a:r>
                        <a:rPr lang="en-US" sz="1400" b="1" dirty="0" smtClean="0">
                          <a:effectLst/>
                          <a:latin typeface="Calibri"/>
                          <a:ea typeface="Calibri"/>
                          <a:cs typeface="Times New Roman"/>
                        </a:rPr>
                        <a:t>9</a:t>
                      </a:r>
                      <a:r>
                        <a:rPr lang="el-GR" sz="1400" b="1" dirty="0" smtClean="0">
                          <a:effectLst/>
                          <a:latin typeface="Calibri"/>
                          <a:ea typeface="Calibri"/>
                          <a:cs typeface="Times New Roman"/>
                        </a:rPr>
                        <a:t>%</a:t>
                      </a:r>
                      <a:endParaRPr lang="en-US" sz="1400" b="1"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3">
                        <a:lumMod val="40000"/>
                        <a:lumOff val="60000"/>
                      </a:schemeClr>
                    </a:solidFill>
                  </a:tcPr>
                </a:tc>
                <a:tc>
                  <a:txBody>
                    <a:bodyPr/>
                    <a:lstStyle/>
                    <a:p>
                      <a:pPr marL="0" marR="0" algn="ctr">
                        <a:lnSpc>
                          <a:spcPct val="115000"/>
                        </a:lnSpc>
                        <a:spcBef>
                          <a:spcPts val="0"/>
                        </a:spcBef>
                        <a:spcAft>
                          <a:spcPts val="0"/>
                        </a:spcAft>
                      </a:pPr>
                      <a:r>
                        <a:rPr lang="en-US" sz="1400" b="1" dirty="0" smtClean="0">
                          <a:effectLst/>
                          <a:latin typeface="Calibri"/>
                          <a:ea typeface="Calibri"/>
                          <a:cs typeface="Times New Roman"/>
                        </a:rPr>
                        <a:t>7</a:t>
                      </a:r>
                      <a:r>
                        <a:rPr lang="el-GR" sz="1400" b="1" dirty="0" smtClean="0">
                          <a:effectLst/>
                          <a:latin typeface="Calibri"/>
                          <a:ea typeface="Calibri"/>
                          <a:cs typeface="Times New Roman"/>
                        </a:rPr>
                        <a:t>%</a:t>
                      </a:r>
                      <a:endParaRPr lang="en-US" sz="1400" b="1"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400" b="1" dirty="0" smtClean="0">
                          <a:effectLst/>
                          <a:latin typeface="Calibri"/>
                          <a:ea typeface="Calibri"/>
                          <a:cs typeface="Times New Roman"/>
                        </a:rPr>
                        <a:t>2%</a:t>
                      </a:r>
                      <a:endParaRPr lang="en-US" sz="1400" b="1"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400" b="1" dirty="0" smtClean="0">
                          <a:solidFill>
                            <a:schemeClr val="tx1"/>
                          </a:solidFill>
                          <a:effectLst/>
                          <a:latin typeface="Calibri"/>
                          <a:ea typeface="Calibri"/>
                          <a:cs typeface="Times New Roman"/>
                        </a:rPr>
                        <a:t>1</a:t>
                      </a:r>
                      <a:r>
                        <a:rPr lang="en-US" sz="1400" b="1" dirty="0" smtClean="0">
                          <a:solidFill>
                            <a:schemeClr val="tx1"/>
                          </a:solidFill>
                          <a:effectLst/>
                          <a:latin typeface="Calibri"/>
                          <a:ea typeface="Calibri"/>
                          <a:cs typeface="Times New Roman"/>
                        </a:rPr>
                        <a:t>9</a:t>
                      </a:r>
                      <a:r>
                        <a:rPr lang="el-GR" sz="1400" b="1" dirty="0" smtClean="0">
                          <a:solidFill>
                            <a:schemeClr val="tx1"/>
                          </a:solidFill>
                          <a:effectLst/>
                          <a:latin typeface="Calibri"/>
                          <a:ea typeface="Calibri"/>
                          <a:cs typeface="Times New Roman"/>
                        </a:rPr>
                        <a:t>%</a:t>
                      </a: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r>
              <a:tr h="914400">
                <a:tc vMerge="1">
                  <a:txBody>
                    <a:bodyPr/>
                    <a:lstStyle/>
                    <a:p>
                      <a:endParaRPr lang="el-GR" sz="1600" b="1" dirty="0"/>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pPr>
                      <a:r>
                        <a:rPr lang="el-GR" sz="1400" dirty="0" smtClean="0">
                          <a:effectLst/>
                          <a:latin typeface="Calibri"/>
                          <a:ea typeface="Calibri"/>
                          <a:cs typeface="Times New Roman"/>
                        </a:rPr>
                        <a:t>Παρέμεινε Σταθερό</a:t>
                      </a:r>
                      <a:endParaRPr lang="en-US" sz="1400"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pPr>
                      <a:r>
                        <a:rPr lang="el-GR" sz="1400" b="1" dirty="0" smtClean="0">
                          <a:effectLst/>
                          <a:latin typeface="Calibri"/>
                          <a:ea typeface="Calibri"/>
                          <a:cs typeface="Times New Roman"/>
                        </a:rPr>
                        <a:t>1</a:t>
                      </a:r>
                      <a:r>
                        <a:rPr lang="en-US" sz="1400" b="1" dirty="0" smtClean="0">
                          <a:effectLst/>
                          <a:latin typeface="Calibri"/>
                          <a:ea typeface="Calibri"/>
                          <a:cs typeface="Times New Roman"/>
                        </a:rPr>
                        <a:t>2</a:t>
                      </a:r>
                      <a:r>
                        <a:rPr lang="el-GR" sz="1400" b="1" dirty="0" smtClean="0">
                          <a:effectLst/>
                          <a:latin typeface="Calibri"/>
                          <a:ea typeface="Calibri"/>
                          <a:cs typeface="Times New Roman"/>
                        </a:rPr>
                        <a:t>%</a:t>
                      </a:r>
                      <a:endParaRPr lang="en-US" sz="1400" b="1"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smtClean="0">
                          <a:effectLst/>
                          <a:latin typeface="Calibri"/>
                          <a:ea typeface="Calibri"/>
                          <a:cs typeface="Times New Roman"/>
                        </a:rPr>
                        <a:t>18</a:t>
                      </a:r>
                      <a:r>
                        <a:rPr lang="el-GR" sz="1400" b="1" dirty="0" smtClean="0">
                          <a:effectLst/>
                          <a:latin typeface="Calibri"/>
                          <a:ea typeface="Calibri"/>
                          <a:cs typeface="Times New Roman"/>
                        </a:rPr>
                        <a:t>%</a:t>
                      </a:r>
                      <a:endParaRPr lang="en-US" sz="1400" b="1"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2"/>
                    </a:solidFill>
                  </a:tcPr>
                </a:tc>
                <a:tc>
                  <a:txBody>
                    <a:bodyPr/>
                    <a:lstStyle/>
                    <a:p>
                      <a:pPr marL="0" marR="0" algn="ctr">
                        <a:lnSpc>
                          <a:spcPct val="115000"/>
                        </a:lnSpc>
                        <a:spcBef>
                          <a:spcPts val="0"/>
                        </a:spcBef>
                        <a:spcAft>
                          <a:spcPts val="0"/>
                        </a:spcAft>
                      </a:pPr>
                      <a:r>
                        <a:rPr lang="en-US" sz="1400" b="1" dirty="0" smtClean="0">
                          <a:effectLst/>
                          <a:latin typeface="Calibri"/>
                          <a:ea typeface="Calibri"/>
                          <a:cs typeface="Times New Roman"/>
                        </a:rPr>
                        <a:t>7</a:t>
                      </a:r>
                      <a:r>
                        <a:rPr lang="el-GR" sz="1400" b="1" dirty="0" smtClean="0">
                          <a:effectLst/>
                          <a:latin typeface="Calibri"/>
                          <a:ea typeface="Calibri"/>
                          <a:cs typeface="Times New Roman"/>
                        </a:rPr>
                        <a:t>%</a:t>
                      </a:r>
                      <a:endParaRPr lang="en-US" sz="1400" b="1"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smtClean="0">
                          <a:solidFill>
                            <a:schemeClr val="tx1"/>
                          </a:solidFill>
                          <a:effectLst/>
                          <a:latin typeface="Calibri"/>
                          <a:ea typeface="Calibri"/>
                          <a:cs typeface="Times New Roman"/>
                        </a:rPr>
                        <a:t>38</a:t>
                      </a:r>
                      <a:r>
                        <a:rPr lang="el-GR" sz="1400" b="1" dirty="0" smtClean="0">
                          <a:solidFill>
                            <a:schemeClr val="tx1"/>
                          </a:solidFill>
                          <a:effectLst/>
                          <a:latin typeface="Calibri"/>
                          <a:ea typeface="Calibri"/>
                          <a:cs typeface="Times New Roman"/>
                        </a:rPr>
                        <a:t>%</a:t>
                      </a: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r>
              <a:tr h="957792">
                <a:tc vMerge="1">
                  <a:txBody>
                    <a:bodyPr/>
                    <a:lstStyle/>
                    <a:p>
                      <a:endParaRPr lang="el-GR" sz="1600" b="1" dirty="0"/>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pPr>
                      <a:r>
                        <a:rPr lang="el-GR" sz="1400" dirty="0" smtClean="0">
                          <a:solidFill>
                            <a:schemeClr val="bg1"/>
                          </a:solidFill>
                          <a:effectLst/>
                          <a:latin typeface="Calibri"/>
                          <a:ea typeface="Calibri"/>
                          <a:cs typeface="Times New Roman"/>
                        </a:rPr>
                        <a:t>Μειώθηκε</a:t>
                      </a:r>
                      <a:endParaRPr lang="en-US" sz="1400" dirty="0">
                        <a:solidFill>
                          <a:schemeClr val="bg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2"/>
                    </a:solidFill>
                  </a:tcPr>
                </a:tc>
                <a:tc>
                  <a:txBody>
                    <a:bodyPr/>
                    <a:lstStyle/>
                    <a:p>
                      <a:pPr marL="0" marR="0" algn="ctr">
                        <a:lnSpc>
                          <a:spcPct val="115000"/>
                        </a:lnSpc>
                        <a:spcBef>
                          <a:spcPts val="0"/>
                        </a:spcBef>
                        <a:spcAft>
                          <a:spcPts val="0"/>
                        </a:spcAft>
                      </a:pPr>
                      <a:r>
                        <a:rPr lang="en-US" sz="1400" b="1" dirty="0" smtClean="0">
                          <a:effectLst/>
                          <a:latin typeface="Calibri"/>
                          <a:ea typeface="Calibri"/>
                          <a:cs typeface="Times New Roman"/>
                        </a:rPr>
                        <a:t>7</a:t>
                      </a:r>
                      <a:r>
                        <a:rPr lang="el-GR" sz="1400" b="1" dirty="0" smtClean="0">
                          <a:effectLst/>
                          <a:latin typeface="Calibri"/>
                          <a:ea typeface="Calibri"/>
                          <a:cs typeface="Times New Roman"/>
                        </a:rPr>
                        <a:t>%</a:t>
                      </a:r>
                      <a:endParaRPr lang="en-US" sz="1400" b="1"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400" b="1" dirty="0" smtClean="0">
                          <a:effectLst/>
                          <a:latin typeface="Calibri"/>
                          <a:ea typeface="Calibri"/>
                          <a:cs typeface="Times New Roman"/>
                        </a:rPr>
                        <a:t>1</a:t>
                      </a:r>
                      <a:r>
                        <a:rPr lang="en-US" sz="1400" b="1" dirty="0" smtClean="0">
                          <a:effectLst/>
                          <a:latin typeface="Calibri"/>
                          <a:ea typeface="Calibri"/>
                          <a:cs typeface="Times New Roman"/>
                        </a:rPr>
                        <a:t>6</a:t>
                      </a:r>
                      <a:r>
                        <a:rPr lang="el-GR" sz="1400" b="1" dirty="0" smtClean="0">
                          <a:effectLst/>
                          <a:latin typeface="Calibri"/>
                          <a:ea typeface="Calibri"/>
                          <a:cs typeface="Times New Roman"/>
                        </a:rPr>
                        <a:t>%</a:t>
                      </a:r>
                      <a:endParaRPr lang="en-US" sz="1400" b="1"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400" b="1" dirty="0" smtClean="0">
                          <a:effectLst/>
                          <a:latin typeface="Calibri"/>
                          <a:ea typeface="Calibri"/>
                          <a:cs typeface="Times New Roman"/>
                        </a:rPr>
                        <a:t>1</a:t>
                      </a:r>
                      <a:r>
                        <a:rPr lang="en-US" sz="1400" b="1" dirty="0" smtClean="0">
                          <a:effectLst/>
                          <a:latin typeface="Calibri"/>
                          <a:ea typeface="Calibri"/>
                          <a:cs typeface="Times New Roman"/>
                        </a:rPr>
                        <a:t>9</a:t>
                      </a:r>
                      <a:r>
                        <a:rPr lang="el-GR" sz="1400" b="1" dirty="0" smtClean="0">
                          <a:effectLst/>
                          <a:latin typeface="Calibri"/>
                          <a:ea typeface="Calibri"/>
                          <a:cs typeface="Times New Roman"/>
                        </a:rPr>
                        <a:t>%</a:t>
                      </a:r>
                      <a:endParaRPr lang="en-US" sz="1400" b="1"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2">
                        <a:lumMod val="40000"/>
                        <a:lumOff val="60000"/>
                      </a:schemeClr>
                    </a:solidFill>
                  </a:tcPr>
                </a:tc>
                <a:tc>
                  <a:txBody>
                    <a:bodyPr/>
                    <a:lstStyle/>
                    <a:p>
                      <a:pPr marL="0" marR="0" algn="ctr">
                        <a:lnSpc>
                          <a:spcPct val="115000"/>
                        </a:lnSpc>
                        <a:spcBef>
                          <a:spcPts val="0"/>
                        </a:spcBef>
                        <a:spcAft>
                          <a:spcPts val="0"/>
                        </a:spcAft>
                      </a:pPr>
                      <a:r>
                        <a:rPr lang="en-US" sz="1400" b="1" dirty="0" smtClean="0">
                          <a:solidFill>
                            <a:schemeClr val="tx1"/>
                          </a:solidFill>
                          <a:effectLst/>
                          <a:latin typeface="Calibri"/>
                          <a:ea typeface="Calibri"/>
                          <a:cs typeface="Times New Roman"/>
                        </a:rPr>
                        <a:t>43</a:t>
                      </a:r>
                      <a:r>
                        <a:rPr lang="el-GR" sz="1400" b="1" dirty="0" smtClean="0">
                          <a:solidFill>
                            <a:schemeClr val="tx1"/>
                          </a:solidFill>
                          <a:effectLst/>
                          <a:latin typeface="Calibri"/>
                          <a:ea typeface="Calibri"/>
                          <a:cs typeface="Times New Roman"/>
                        </a:rPr>
                        <a:t>%</a:t>
                      </a: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r>
              <a:tr h="250593">
                <a:tc>
                  <a:txBody>
                    <a:bodyPr/>
                    <a:lstStyle/>
                    <a:p>
                      <a:pPr algn="ctr"/>
                      <a:endParaRPr lang="el-GR" sz="1400" b="1" dirty="0"/>
                    </a:p>
                  </a:txBody>
                  <a:tcPr vert="vert27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l-GR" sz="1400" dirty="0" smtClean="0">
                          <a:solidFill>
                            <a:schemeClr val="tx1"/>
                          </a:solidFill>
                          <a:effectLst/>
                          <a:latin typeface="Calibri"/>
                          <a:ea typeface="Calibri"/>
                          <a:cs typeface="Times New Roman"/>
                        </a:rPr>
                        <a:t>ΣΥΝΟΛΟ</a:t>
                      </a:r>
                      <a:endParaRPr lang="en-US" sz="1400"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l-GR" sz="1400" b="1" dirty="0" smtClean="0">
                          <a:solidFill>
                            <a:schemeClr val="tx1"/>
                          </a:solidFill>
                          <a:effectLst/>
                          <a:latin typeface="Calibri"/>
                          <a:ea typeface="Calibri"/>
                          <a:cs typeface="Times New Roman"/>
                        </a:rPr>
                        <a:t>2</a:t>
                      </a:r>
                      <a:r>
                        <a:rPr lang="en-US" sz="1400" b="1" dirty="0" smtClean="0">
                          <a:solidFill>
                            <a:schemeClr val="tx1"/>
                          </a:solidFill>
                          <a:effectLst/>
                          <a:latin typeface="Calibri"/>
                          <a:ea typeface="Calibri"/>
                          <a:cs typeface="Times New Roman"/>
                        </a:rPr>
                        <a:t>8</a:t>
                      </a:r>
                      <a:r>
                        <a:rPr lang="el-GR" sz="1400" b="1" dirty="0" smtClean="0">
                          <a:solidFill>
                            <a:schemeClr val="tx1"/>
                          </a:solidFill>
                          <a:effectLst/>
                          <a:latin typeface="Calibri"/>
                          <a:ea typeface="Calibri"/>
                          <a:cs typeface="Times New Roman"/>
                        </a:rPr>
                        <a:t>%</a:t>
                      </a: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l-GR" sz="1400" b="1" dirty="0" smtClean="0">
                          <a:solidFill>
                            <a:schemeClr val="tx1"/>
                          </a:solidFill>
                          <a:effectLst/>
                          <a:latin typeface="Calibri"/>
                          <a:ea typeface="Calibri"/>
                          <a:cs typeface="Times New Roman"/>
                        </a:rPr>
                        <a:t>4</a:t>
                      </a:r>
                      <a:r>
                        <a:rPr lang="en-US" sz="1400" b="1" dirty="0" smtClean="0">
                          <a:solidFill>
                            <a:schemeClr val="tx1"/>
                          </a:solidFill>
                          <a:effectLst/>
                          <a:latin typeface="Calibri"/>
                          <a:ea typeface="Calibri"/>
                          <a:cs typeface="Times New Roman"/>
                        </a:rPr>
                        <a:t>2</a:t>
                      </a:r>
                      <a:r>
                        <a:rPr lang="el-GR" sz="1400" b="1" dirty="0" smtClean="0">
                          <a:solidFill>
                            <a:schemeClr val="tx1"/>
                          </a:solidFill>
                          <a:effectLst/>
                          <a:latin typeface="Calibri"/>
                          <a:ea typeface="Calibri"/>
                          <a:cs typeface="Times New Roman"/>
                        </a:rPr>
                        <a:t>%</a:t>
                      </a: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l-GR" sz="1400" b="1" dirty="0" smtClean="0">
                          <a:solidFill>
                            <a:schemeClr val="tx1"/>
                          </a:solidFill>
                          <a:effectLst/>
                          <a:latin typeface="Calibri"/>
                          <a:ea typeface="Calibri"/>
                          <a:cs typeface="Times New Roman"/>
                        </a:rPr>
                        <a:t>2</a:t>
                      </a:r>
                      <a:r>
                        <a:rPr lang="en-US" sz="1400" b="1" dirty="0" smtClean="0">
                          <a:solidFill>
                            <a:schemeClr val="tx1"/>
                          </a:solidFill>
                          <a:effectLst/>
                          <a:latin typeface="Calibri"/>
                          <a:ea typeface="Calibri"/>
                          <a:cs typeface="Times New Roman"/>
                        </a:rPr>
                        <a:t>8</a:t>
                      </a:r>
                      <a:r>
                        <a:rPr lang="el-GR" sz="1400" b="1" dirty="0" smtClean="0">
                          <a:solidFill>
                            <a:schemeClr val="tx1"/>
                          </a:solidFill>
                          <a:effectLst/>
                          <a:latin typeface="Calibri"/>
                          <a:ea typeface="Calibri"/>
                          <a:cs typeface="Times New Roman"/>
                        </a:rPr>
                        <a:t>%</a:t>
                      </a: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r>
            </a:tbl>
          </a:graphicData>
        </a:graphic>
      </p:graphicFrame>
      <p:sp>
        <p:nvSpPr>
          <p:cNvPr id="22" name="Freeform 6"/>
          <p:cNvSpPr>
            <a:spLocks/>
          </p:cNvSpPr>
          <p:nvPr/>
        </p:nvSpPr>
        <p:spPr bwMode="auto">
          <a:xfrm>
            <a:off x="2293374" y="5923404"/>
            <a:ext cx="5250426" cy="629796"/>
          </a:xfrm>
          <a:prstGeom prst="roundRect">
            <a:avLst/>
          </a:prstGeom>
          <a:solidFill>
            <a:schemeClr val="accent5"/>
          </a:solidFill>
          <a:ln w="0">
            <a:noFill/>
            <a:prstDash val="solid"/>
            <a:round/>
            <a:headEnd/>
            <a:tailEnd/>
          </a:ln>
          <a:effectLst>
            <a:outerShdw blurRad="63500" sx="102000" sy="102000" algn="ctr" rotWithShape="0">
              <a:prstClr val="black">
                <a:alpha val="40000"/>
              </a:prstClr>
            </a:outerShdw>
          </a:effectLst>
        </p:spPr>
        <p:txBody>
          <a:bodyPr vert="horz" wrap="square" lIns="91440" tIns="45720" rIns="91440" bIns="45720" numCol="1" anchor="ctr" anchorCtr="0" compatLnSpc="1">
            <a:prstTxWarp prst="textNoShape">
              <a:avLst/>
            </a:prstTxWarp>
          </a:bodyPr>
          <a:lstStyle/>
          <a:p>
            <a:r>
              <a:rPr lang="el-GR" sz="1400" dirty="0" smtClean="0">
                <a:solidFill>
                  <a:schemeClr val="bg1"/>
                </a:solidFill>
              </a:rPr>
              <a:t>Ένα 1</a:t>
            </a:r>
            <a:r>
              <a:rPr lang="en-US" sz="1400" dirty="0" smtClean="0">
                <a:solidFill>
                  <a:schemeClr val="bg1"/>
                </a:solidFill>
              </a:rPr>
              <a:t>9</a:t>
            </a:r>
            <a:r>
              <a:rPr lang="el-GR" sz="1400" dirty="0" smtClean="0">
                <a:solidFill>
                  <a:schemeClr val="bg1"/>
                </a:solidFill>
              </a:rPr>
              <a:t>% του συνόλου του δείγματος δήλωσε ότι</a:t>
            </a:r>
            <a:r>
              <a:rPr lang="en-US" sz="1400" dirty="0" smtClean="0">
                <a:solidFill>
                  <a:schemeClr val="bg1"/>
                </a:solidFill>
              </a:rPr>
              <a:t> </a:t>
            </a:r>
            <a:r>
              <a:rPr lang="el-GR" sz="1400" dirty="0" smtClean="0">
                <a:solidFill>
                  <a:schemeClr val="bg1"/>
                </a:solidFill>
              </a:rPr>
              <a:t> προβλέπει μείωση στον κύκλο εργασιών του για το επόμενο έτος ενώ ο κύκλος εργασιών τους και το 2015 είχε μειωθεί.</a:t>
            </a:r>
          </a:p>
        </p:txBody>
      </p:sp>
    </p:spTree>
    <p:extLst>
      <p:ext uri="{BB962C8B-B14F-4D97-AF65-F5344CB8AC3E}">
        <p14:creationId xmlns:p14="http://schemas.microsoft.com/office/powerpoint/2010/main" val="3801121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152400"/>
            <a:ext cx="8229600" cy="868362"/>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smtClean="0">
                <a:solidFill>
                  <a:schemeClr val="tx2">
                    <a:lumMod val="60000"/>
                    <a:lumOff val="40000"/>
                  </a:schemeClr>
                </a:solidFill>
              </a:rPr>
              <a:t>Αριθμός Απασχολούμενου Προσωπικού</a:t>
            </a:r>
            <a:endParaRPr lang="en-US" dirty="0"/>
          </a:p>
        </p:txBody>
      </p:sp>
      <p:sp>
        <p:nvSpPr>
          <p:cNvPr id="14" name="Textfeld 205"/>
          <p:cNvSpPr txBox="1"/>
          <p:nvPr/>
        </p:nvSpPr>
        <p:spPr bwMode="gray">
          <a:xfrm>
            <a:off x="533399" y="1147299"/>
            <a:ext cx="2895601" cy="1080689"/>
          </a:xfrm>
          <a:prstGeom prst="rect">
            <a:avLst/>
          </a:prstGeom>
          <a:noFill/>
        </p:spPr>
        <p:txBody>
          <a:bodyPr wrap="square" lIns="72000" tIns="0" rIns="180000" bIns="0" rtlCol="0">
            <a:noAutofit/>
          </a:bodyPr>
          <a:lstStyle/>
          <a:p>
            <a:pPr lvl="0">
              <a:lnSpc>
                <a:spcPct val="85000"/>
              </a:lnSpc>
              <a:spcAft>
                <a:spcPts val="300"/>
              </a:spcAft>
            </a:pPr>
            <a:r>
              <a:rPr lang="el-GR" sz="2400" b="1" dirty="0" smtClean="0">
                <a:solidFill>
                  <a:srgbClr val="9BBB59"/>
                </a:solidFill>
              </a:rPr>
              <a:t>Υφιστάμενη κατάσταση &amp; Προοπτικές</a:t>
            </a:r>
            <a:endParaRPr lang="de-DE" sz="2400" dirty="0">
              <a:solidFill>
                <a:srgbClr val="9BBB59"/>
              </a:solidFill>
            </a:endParaRPr>
          </a:p>
        </p:txBody>
      </p:sp>
      <p:sp>
        <p:nvSpPr>
          <p:cNvPr id="15" name="Rechteck 206"/>
          <p:cNvSpPr/>
          <p:nvPr/>
        </p:nvSpPr>
        <p:spPr bwMode="gray">
          <a:xfrm>
            <a:off x="533399" y="2250191"/>
            <a:ext cx="2795615" cy="721609"/>
          </a:xfrm>
          <a:prstGeom prst="rect">
            <a:avLst/>
          </a:prstGeom>
        </p:spPr>
        <p:txBody>
          <a:bodyPr wrap="square" lIns="72000" tIns="0" rIns="180000" bIns="0">
            <a:noAutofit/>
          </a:bodyPr>
          <a:lstStyle/>
          <a:p>
            <a:pPr lvl="0">
              <a:spcAft>
                <a:spcPts val="300"/>
              </a:spcAft>
            </a:pPr>
            <a:r>
              <a:rPr lang="el-GR" sz="1400" b="1" dirty="0" smtClean="0"/>
              <a:t>«Το προσωπικό που απασχολείτε στην επιχείρησή σας, σε σχέση με το προηγούμενο έτος, θα λέγατε ότι αυξήθηκε, μειώθηκε ή παρέμεινε σταθερό; Το 2016;»</a:t>
            </a:r>
            <a:endParaRPr lang="de-DE" sz="1600" b="1" dirty="0">
              <a:solidFill>
                <a:srgbClr val="000000"/>
              </a:solidFill>
            </a:endParaRPr>
          </a:p>
        </p:txBody>
      </p:sp>
      <p:sp>
        <p:nvSpPr>
          <p:cNvPr id="16" name="Rechteck 216"/>
          <p:cNvSpPr/>
          <p:nvPr/>
        </p:nvSpPr>
        <p:spPr bwMode="gray">
          <a:xfrm>
            <a:off x="533400" y="3437406"/>
            <a:ext cx="2795615" cy="3420594"/>
          </a:xfrm>
          <a:prstGeom prst="rect">
            <a:avLst/>
          </a:prstGeom>
        </p:spPr>
        <p:txBody>
          <a:bodyPr wrap="square" lIns="72000" tIns="0" rIns="180000" bIns="0">
            <a:noAutofit/>
          </a:bodyPr>
          <a:lstStyle/>
          <a:p>
            <a:r>
              <a:rPr lang="el-GR" sz="1400" dirty="0" smtClean="0"/>
              <a:t>Περίπου 3 στις 10 επιχειρήσεις μείωσαν το προσωπικό τους φέτος σε σχέση με το προηγούμενο έτος. </a:t>
            </a:r>
          </a:p>
          <a:p>
            <a:r>
              <a:rPr lang="el-GR" sz="1400" b="1" dirty="0" smtClean="0"/>
              <a:t>Για την πλειοψηφία, το προσωπικό παρέμεινε σταθερό. </a:t>
            </a:r>
          </a:p>
          <a:p>
            <a:r>
              <a:rPr lang="el-GR" sz="1400" dirty="0" smtClean="0"/>
              <a:t>Για το 2016, στην ήδη επιβαρημένη κατάσταση στην αγορά, άλλο ένα 26% προβλέπει ότι θα μειώσει το προσωπικό του ενώ το 50% δεν προβλεπει κάποια μεταβολή αναφορικά με το έμψυχο δυναμικό.</a:t>
            </a:r>
            <a:endParaRPr lang="de-DE" sz="1400" dirty="0"/>
          </a:p>
        </p:txBody>
      </p:sp>
      <p:cxnSp>
        <p:nvCxnSpPr>
          <p:cNvPr id="17" name="Gerade Verbindung 145"/>
          <p:cNvCxnSpPr/>
          <p:nvPr/>
        </p:nvCxnSpPr>
        <p:spPr bwMode="gray">
          <a:xfrm>
            <a:off x="3276600" y="1066800"/>
            <a:ext cx="1" cy="5390004"/>
          </a:xfrm>
          <a:prstGeom prst="line">
            <a:avLst/>
          </a:prstGeom>
          <a:ln w="19050">
            <a:solidFill>
              <a:srgbClr val="C8C8C8"/>
            </a:solidFill>
            <a:prstDash val="sysDot"/>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3657600" y="1066800"/>
            <a:ext cx="5257800" cy="37628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t>2015 </a:t>
            </a:r>
            <a:r>
              <a:rPr lang="en-US" b="1" dirty="0" smtClean="0"/>
              <a:t>vs. </a:t>
            </a:r>
            <a:r>
              <a:rPr lang="el-GR" b="1" dirty="0" smtClean="0"/>
              <a:t>Προηγούμενο  έτος</a:t>
            </a:r>
            <a:endParaRPr lang="en-US" b="1" dirty="0"/>
          </a:p>
        </p:txBody>
      </p:sp>
      <p:sp>
        <p:nvSpPr>
          <p:cNvPr id="19" name="Rectangle 18"/>
          <p:cNvSpPr/>
          <p:nvPr/>
        </p:nvSpPr>
        <p:spPr>
          <a:xfrm>
            <a:off x="3657600" y="1443089"/>
            <a:ext cx="5257800" cy="22343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3657600" y="3713924"/>
            <a:ext cx="5257800" cy="37628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t>2016 </a:t>
            </a:r>
            <a:r>
              <a:rPr lang="en-US" b="1" dirty="0" smtClean="0"/>
              <a:t>vs. </a:t>
            </a:r>
            <a:r>
              <a:rPr lang="el-GR" b="1" dirty="0" smtClean="0"/>
              <a:t>2015</a:t>
            </a:r>
            <a:endParaRPr lang="en-US" b="1" dirty="0"/>
          </a:p>
        </p:txBody>
      </p:sp>
      <p:sp>
        <p:nvSpPr>
          <p:cNvPr id="21" name="Rectangle 20"/>
          <p:cNvSpPr/>
          <p:nvPr/>
        </p:nvSpPr>
        <p:spPr>
          <a:xfrm>
            <a:off x="3657600" y="4090213"/>
            <a:ext cx="5257800" cy="22343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2" name="Diagramm 971"/>
          <p:cNvGraphicFramePr/>
          <p:nvPr>
            <p:extLst>
              <p:ext uri="{D42A27DB-BD31-4B8C-83A1-F6EECF244321}">
                <p14:modId xmlns:p14="http://schemas.microsoft.com/office/powerpoint/2010/main" val="4197756171"/>
              </p:ext>
            </p:extLst>
          </p:nvPr>
        </p:nvGraphicFramePr>
        <p:xfrm>
          <a:off x="4663197" y="4142962"/>
          <a:ext cx="4008855" cy="21816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3" name="Diagramm 971"/>
          <p:cNvGraphicFramePr/>
          <p:nvPr>
            <p:extLst>
              <p:ext uri="{D42A27DB-BD31-4B8C-83A1-F6EECF244321}">
                <p14:modId xmlns:p14="http://schemas.microsoft.com/office/powerpoint/2010/main" val="2472226022"/>
              </p:ext>
            </p:extLst>
          </p:nvPr>
        </p:nvGraphicFramePr>
        <p:xfrm>
          <a:off x="4677945" y="1532286"/>
          <a:ext cx="4008855" cy="21816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099338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0"/>
            <a:ext cx="8229600" cy="868362"/>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a:solidFill>
                  <a:schemeClr val="tx2">
                    <a:lumMod val="60000"/>
                    <a:lumOff val="40000"/>
                  </a:schemeClr>
                </a:solidFill>
              </a:rPr>
              <a:t>Αριθμός Απασχολούμενου </a:t>
            </a:r>
            <a:r>
              <a:rPr lang="el-GR" dirty="0" smtClean="0">
                <a:solidFill>
                  <a:schemeClr val="tx2">
                    <a:lumMod val="60000"/>
                    <a:lumOff val="40000"/>
                  </a:schemeClr>
                </a:solidFill>
              </a:rPr>
              <a:t>Προσωπικού ανά Κλάδο</a:t>
            </a:r>
            <a:endParaRPr lang="en-US" dirty="0"/>
          </a:p>
        </p:txBody>
      </p:sp>
      <p:sp>
        <p:nvSpPr>
          <p:cNvPr id="24" name="Rechteck 206"/>
          <p:cNvSpPr/>
          <p:nvPr/>
        </p:nvSpPr>
        <p:spPr bwMode="gray">
          <a:xfrm>
            <a:off x="533400" y="838200"/>
            <a:ext cx="5773178" cy="721609"/>
          </a:xfrm>
          <a:prstGeom prst="rect">
            <a:avLst/>
          </a:prstGeom>
        </p:spPr>
        <p:txBody>
          <a:bodyPr wrap="square" lIns="72000" tIns="0" rIns="180000" bIns="0">
            <a:noAutofit/>
          </a:bodyPr>
          <a:lstStyle/>
          <a:p>
            <a:pPr>
              <a:spcAft>
                <a:spcPts val="300"/>
              </a:spcAft>
            </a:pPr>
            <a:r>
              <a:rPr lang="el-GR" sz="1400" b="1" dirty="0"/>
              <a:t>«Το προσωπικό που απασχολείτε στην επιχείρησή σας, σε σχέση με το προηγούμενο έτος, θα λέγατε ότι αυξήθηκε, μειώθηκε ή παρέμεινε σταθερό</a:t>
            </a:r>
            <a:r>
              <a:rPr lang="el-GR" sz="1400" b="1" dirty="0" smtClean="0"/>
              <a:t>; Το 2016;»</a:t>
            </a:r>
            <a:endParaRPr lang="de-DE" sz="1600" b="1" dirty="0">
              <a:solidFill>
                <a:srgbClr val="000000"/>
              </a:solidFill>
            </a:endParaRPr>
          </a:p>
        </p:txBody>
      </p:sp>
      <p:graphicFrame>
        <p:nvGraphicFramePr>
          <p:cNvPr id="3" name="Chart 2"/>
          <p:cNvGraphicFramePr/>
          <p:nvPr>
            <p:extLst>
              <p:ext uri="{D42A27DB-BD31-4B8C-83A1-F6EECF244321}">
                <p14:modId xmlns:p14="http://schemas.microsoft.com/office/powerpoint/2010/main" val="3457750747"/>
              </p:ext>
            </p:extLst>
          </p:nvPr>
        </p:nvGraphicFramePr>
        <p:xfrm>
          <a:off x="557981" y="1544196"/>
          <a:ext cx="8458200" cy="231660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5" name="Chart 24"/>
          <p:cNvGraphicFramePr/>
          <p:nvPr>
            <p:extLst>
              <p:ext uri="{D42A27DB-BD31-4B8C-83A1-F6EECF244321}">
                <p14:modId xmlns:p14="http://schemas.microsoft.com/office/powerpoint/2010/main" val="2397973634"/>
              </p:ext>
            </p:extLst>
          </p:nvPr>
        </p:nvGraphicFramePr>
        <p:xfrm>
          <a:off x="533400" y="3886200"/>
          <a:ext cx="8458200" cy="2336800"/>
        </p:xfrm>
        <a:graphic>
          <a:graphicData uri="http://schemas.openxmlformats.org/drawingml/2006/chart">
            <c:chart xmlns:c="http://schemas.openxmlformats.org/drawingml/2006/chart" xmlns:r="http://schemas.openxmlformats.org/officeDocument/2006/relationships" r:id="rId3"/>
          </a:graphicData>
        </a:graphic>
      </p:graphicFrame>
      <p:sp>
        <p:nvSpPr>
          <p:cNvPr id="27" name="Pentagon 26"/>
          <p:cNvSpPr/>
          <p:nvPr/>
        </p:nvSpPr>
        <p:spPr>
          <a:xfrm>
            <a:off x="457200" y="1752600"/>
            <a:ext cx="415742" cy="1104899"/>
          </a:xfrm>
          <a:prstGeom prst="homePlate">
            <a:avLst/>
          </a:prstGeom>
          <a:solidFill>
            <a:schemeClr val="bg1">
              <a:lumMod val="75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Pentagon 28"/>
          <p:cNvSpPr/>
          <p:nvPr/>
        </p:nvSpPr>
        <p:spPr>
          <a:xfrm>
            <a:off x="457200" y="4229101"/>
            <a:ext cx="415742" cy="1104899"/>
          </a:xfrm>
          <a:prstGeom prst="homePlate">
            <a:avLst/>
          </a:prstGeom>
          <a:solidFill>
            <a:schemeClr val="bg1">
              <a:lumMod val="75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p:cNvSpPr txBox="1"/>
          <p:nvPr/>
        </p:nvSpPr>
        <p:spPr>
          <a:xfrm rot="16200000">
            <a:off x="-16877" y="1872734"/>
            <a:ext cx="1219200" cy="369332"/>
          </a:xfrm>
          <a:prstGeom prst="rect">
            <a:avLst/>
          </a:prstGeom>
          <a:noFill/>
        </p:spPr>
        <p:txBody>
          <a:bodyPr wrap="square" rtlCol="0">
            <a:spAutoFit/>
          </a:bodyPr>
          <a:lstStyle/>
          <a:p>
            <a:r>
              <a:rPr lang="el-GR" b="1" dirty="0" smtClean="0">
                <a:solidFill>
                  <a:schemeClr val="bg1"/>
                </a:solidFill>
              </a:rPr>
              <a:t>2015</a:t>
            </a:r>
            <a:endParaRPr lang="en-US" b="1" dirty="0">
              <a:solidFill>
                <a:schemeClr val="bg1"/>
              </a:solidFill>
            </a:endParaRPr>
          </a:p>
        </p:txBody>
      </p:sp>
      <p:sp>
        <p:nvSpPr>
          <p:cNvPr id="30" name="TextBox 29"/>
          <p:cNvSpPr txBox="1"/>
          <p:nvPr/>
        </p:nvSpPr>
        <p:spPr>
          <a:xfrm rot="16200000">
            <a:off x="-16877" y="4463534"/>
            <a:ext cx="1219200" cy="369332"/>
          </a:xfrm>
          <a:prstGeom prst="rect">
            <a:avLst/>
          </a:prstGeom>
          <a:noFill/>
        </p:spPr>
        <p:txBody>
          <a:bodyPr wrap="square" rtlCol="0">
            <a:spAutoFit/>
          </a:bodyPr>
          <a:lstStyle/>
          <a:p>
            <a:r>
              <a:rPr lang="el-GR" b="1" dirty="0" smtClean="0">
                <a:solidFill>
                  <a:schemeClr val="bg1"/>
                </a:solidFill>
              </a:rPr>
              <a:t>2016</a:t>
            </a:r>
            <a:endParaRPr lang="en-US" b="1" dirty="0">
              <a:solidFill>
                <a:schemeClr val="bg1"/>
              </a:solidFill>
            </a:endParaRPr>
          </a:p>
        </p:txBody>
      </p:sp>
      <p:sp>
        <p:nvSpPr>
          <p:cNvPr id="14" name="Oval 13"/>
          <p:cNvSpPr/>
          <p:nvPr/>
        </p:nvSpPr>
        <p:spPr>
          <a:xfrm>
            <a:off x="4572000" y="2362200"/>
            <a:ext cx="533400" cy="3810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6"/>
          <p:cNvSpPr>
            <a:spLocks/>
          </p:cNvSpPr>
          <p:nvPr/>
        </p:nvSpPr>
        <p:spPr bwMode="auto">
          <a:xfrm>
            <a:off x="5925578" y="741804"/>
            <a:ext cx="2989822" cy="934596"/>
          </a:xfrm>
          <a:prstGeom prst="roundRect">
            <a:avLst/>
          </a:prstGeom>
          <a:solidFill>
            <a:schemeClr val="accent5"/>
          </a:solidFill>
          <a:ln w="0">
            <a:noFill/>
            <a:prstDash val="solid"/>
            <a:round/>
            <a:headEnd/>
            <a:tailEnd/>
          </a:ln>
          <a:effectLst>
            <a:outerShdw blurRad="63500" sx="102000" sy="102000" algn="ctr" rotWithShape="0">
              <a:prstClr val="black">
                <a:alpha val="40000"/>
              </a:prstClr>
            </a:outerShdw>
          </a:effectLst>
        </p:spPr>
        <p:txBody>
          <a:bodyPr vert="horz" wrap="square" lIns="91440" tIns="45720" rIns="91440" bIns="45720" numCol="1" anchor="ctr" anchorCtr="0" compatLnSpc="1">
            <a:prstTxWarp prst="textNoShape">
              <a:avLst/>
            </a:prstTxWarp>
          </a:bodyPr>
          <a:lstStyle/>
          <a:p>
            <a:r>
              <a:rPr lang="el-GR" sz="1400" dirty="0" smtClean="0">
                <a:solidFill>
                  <a:schemeClr val="bg1"/>
                </a:solidFill>
              </a:rPr>
              <a:t>Στασιμότητα στον κλάδο του εμπορίου, τον κλάδο που τις προηγούμενες χρονιές είχε ίσως υποστεί τις περισσότερες συνέπειες</a:t>
            </a:r>
          </a:p>
        </p:txBody>
      </p:sp>
      <p:sp>
        <p:nvSpPr>
          <p:cNvPr id="16" name="Freeform 8"/>
          <p:cNvSpPr>
            <a:spLocks noEditPoints="1"/>
          </p:cNvSpPr>
          <p:nvPr/>
        </p:nvSpPr>
        <p:spPr bwMode="gray">
          <a:xfrm rot="9805007" flipH="1" flipV="1">
            <a:off x="5123880" y="1305706"/>
            <a:ext cx="783218" cy="243636"/>
          </a:xfrm>
          <a:custGeom>
            <a:avLst/>
            <a:gdLst>
              <a:gd name="T0" fmla="*/ 508 w 642"/>
              <a:gd name="T1" fmla="*/ 94 h 189"/>
              <a:gd name="T2" fmla="*/ 243 w 642"/>
              <a:gd name="T3" fmla="*/ 72 h 189"/>
              <a:gd name="T4" fmla="*/ 21 w 642"/>
              <a:gd name="T5" fmla="*/ 183 h 189"/>
              <a:gd name="T6" fmla="*/ 4 w 642"/>
              <a:gd name="T7" fmla="*/ 182 h 189"/>
              <a:gd name="T8" fmla="*/ 10 w 642"/>
              <a:gd name="T9" fmla="*/ 164 h 189"/>
              <a:gd name="T10" fmla="*/ 239 w 642"/>
              <a:gd name="T11" fmla="*/ 47 h 189"/>
              <a:gd name="T12" fmla="*/ 522 w 642"/>
              <a:gd name="T13" fmla="*/ 68 h 189"/>
              <a:gd name="T14" fmla="*/ 508 w 642"/>
              <a:gd name="T15" fmla="*/ 94 h 189"/>
              <a:gd name="T16" fmla="*/ 630 w 642"/>
              <a:gd name="T17" fmla="*/ 93 h 189"/>
              <a:gd name="T18" fmla="*/ 515 w 642"/>
              <a:gd name="T19" fmla="*/ 7 h 189"/>
              <a:gd name="T20" fmla="*/ 496 w 642"/>
              <a:gd name="T21" fmla="*/ 30 h 189"/>
              <a:gd name="T22" fmla="*/ 572 w 642"/>
              <a:gd name="T23" fmla="*/ 87 h 189"/>
              <a:gd name="T24" fmla="*/ 541 w 642"/>
              <a:gd name="T25" fmla="*/ 98 h 189"/>
              <a:gd name="T26" fmla="*/ 459 w 642"/>
              <a:gd name="T27" fmla="*/ 162 h 189"/>
              <a:gd name="T28" fmla="*/ 462 w 642"/>
              <a:gd name="T29" fmla="*/ 179 h 189"/>
              <a:gd name="T30" fmla="*/ 479 w 642"/>
              <a:gd name="T31" fmla="*/ 169 h 189"/>
              <a:gd name="T32" fmla="*/ 536 w 642"/>
              <a:gd name="T33" fmla="*/ 125 h 189"/>
              <a:gd name="T34" fmla="*/ 611 w 642"/>
              <a:gd name="T35" fmla="*/ 116 h 189"/>
              <a:gd name="T36" fmla="*/ 630 w 642"/>
              <a:gd name="T37" fmla="*/ 93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42" h="189">
                <a:moveTo>
                  <a:pt x="508" y="94"/>
                </a:moveTo>
                <a:cubicBezTo>
                  <a:pt x="422" y="74"/>
                  <a:pt x="331" y="62"/>
                  <a:pt x="243" y="72"/>
                </a:cubicBezTo>
                <a:cubicBezTo>
                  <a:pt x="160" y="82"/>
                  <a:pt x="79" y="125"/>
                  <a:pt x="21" y="183"/>
                </a:cubicBezTo>
                <a:cubicBezTo>
                  <a:pt x="16" y="187"/>
                  <a:pt x="7" y="189"/>
                  <a:pt x="4" y="182"/>
                </a:cubicBezTo>
                <a:cubicBezTo>
                  <a:pt x="0" y="176"/>
                  <a:pt x="5" y="168"/>
                  <a:pt x="10" y="164"/>
                </a:cubicBezTo>
                <a:cubicBezTo>
                  <a:pt x="70" y="104"/>
                  <a:pt x="155" y="58"/>
                  <a:pt x="239" y="47"/>
                </a:cubicBezTo>
                <a:cubicBezTo>
                  <a:pt x="333" y="34"/>
                  <a:pt x="430" y="47"/>
                  <a:pt x="522" y="68"/>
                </a:cubicBezTo>
                <a:cubicBezTo>
                  <a:pt x="537" y="71"/>
                  <a:pt x="521" y="97"/>
                  <a:pt x="508" y="94"/>
                </a:cubicBezTo>
                <a:close/>
                <a:moveTo>
                  <a:pt x="630" y="93"/>
                </a:moveTo>
                <a:cubicBezTo>
                  <a:pt x="590" y="67"/>
                  <a:pt x="555" y="33"/>
                  <a:pt x="515" y="7"/>
                </a:cubicBezTo>
                <a:cubicBezTo>
                  <a:pt x="503" y="0"/>
                  <a:pt x="484" y="23"/>
                  <a:pt x="496" y="30"/>
                </a:cubicBezTo>
                <a:cubicBezTo>
                  <a:pt x="523" y="47"/>
                  <a:pt x="547" y="68"/>
                  <a:pt x="572" y="87"/>
                </a:cubicBezTo>
                <a:cubicBezTo>
                  <a:pt x="561" y="90"/>
                  <a:pt x="551" y="94"/>
                  <a:pt x="541" y="98"/>
                </a:cubicBezTo>
                <a:cubicBezTo>
                  <a:pt x="509" y="111"/>
                  <a:pt x="478" y="133"/>
                  <a:pt x="459" y="162"/>
                </a:cubicBezTo>
                <a:cubicBezTo>
                  <a:pt x="455" y="167"/>
                  <a:pt x="455" y="176"/>
                  <a:pt x="462" y="179"/>
                </a:cubicBezTo>
                <a:cubicBezTo>
                  <a:pt x="469" y="181"/>
                  <a:pt x="475" y="175"/>
                  <a:pt x="479" y="169"/>
                </a:cubicBezTo>
                <a:cubicBezTo>
                  <a:pt x="493" y="150"/>
                  <a:pt x="515" y="136"/>
                  <a:pt x="536" y="125"/>
                </a:cubicBezTo>
                <a:cubicBezTo>
                  <a:pt x="557" y="115"/>
                  <a:pt x="588" y="103"/>
                  <a:pt x="611" y="116"/>
                </a:cubicBezTo>
                <a:cubicBezTo>
                  <a:pt x="623" y="122"/>
                  <a:pt x="642" y="100"/>
                  <a:pt x="630" y="93"/>
                </a:cubicBezTo>
                <a:close/>
              </a:path>
            </a:pathLst>
          </a:custGeom>
          <a:solidFill>
            <a:schemeClr val="accent5"/>
          </a:solidFill>
          <a:ln>
            <a:noFill/>
          </a:ln>
          <a:effectLst>
            <a:outerShdw blurRad="38100" dist="25400" dir="2700000" algn="tl" rotWithShape="0">
              <a:prstClr val="black">
                <a:alpha val="20000"/>
              </a:prstClr>
            </a:outerShdw>
          </a:effectLst>
        </p:spPr>
        <p:txBody>
          <a:bodyPr vert="horz" wrap="square" lIns="91440" tIns="45720" rIns="91440" bIns="45720" numCol="1" anchor="t" anchorCtr="0" compatLnSpc="1">
            <a:prstTxWarp prst="textNoShape">
              <a:avLst/>
            </a:prstTxWarp>
          </a:bodyPr>
          <a:lstStyle/>
          <a:p>
            <a:endParaRPr lang="de-DE"/>
          </a:p>
        </p:txBody>
      </p:sp>
      <p:sp>
        <p:nvSpPr>
          <p:cNvPr id="17" name="Freeform 6"/>
          <p:cNvSpPr>
            <a:spLocks/>
          </p:cNvSpPr>
          <p:nvPr/>
        </p:nvSpPr>
        <p:spPr bwMode="auto">
          <a:xfrm>
            <a:off x="2143432" y="6282040"/>
            <a:ext cx="4028768" cy="408908"/>
          </a:xfrm>
          <a:prstGeom prst="roundRect">
            <a:avLst/>
          </a:prstGeom>
          <a:solidFill>
            <a:schemeClr val="accent5"/>
          </a:solidFill>
          <a:ln w="0">
            <a:noFill/>
            <a:prstDash val="solid"/>
            <a:round/>
            <a:headEnd/>
            <a:tailEnd/>
          </a:ln>
          <a:effectLst>
            <a:outerShdw blurRad="63500" sx="102000" sy="102000" algn="ctr" rotWithShape="0">
              <a:prstClr val="black">
                <a:alpha val="40000"/>
              </a:prstClr>
            </a:outerShdw>
          </a:effectLst>
        </p:spPr>
        <p:txBody>
          <a:bodyPr vert="horz" wrap="square" lIns="91440" tIns="45720" rIns="91440" bIns="45720" numCol="1" anchor="ctr" anchorCtr="0" compatLnSpc="1">
            <a:prstTxWarp prst="textNoShape">
              <a:avLst/>
            </a:prstTxWarp>
          </a:bodyPr>
          <a:lstStyle/>
          <a:p>
            <a:r>
              <a:rPr lang="el-GR" sz="1400" dirty="0" smtClean="0">
                <a:solidFill>
                  <a:schemeClr val="bg1"/>
                </a:solidFill>
              </a:rPr>
              <a:t>Χωρίς αξιόλογες μεταβολές σε σχέση με το 2015</a:t>
            </a:r>
          </a:p>
        </p:txBody>
      </p:sp>
      <p:sp>
        <p:nvSpPr>
          <p:cNvPr id="18" name="Freeform 8"/>
          <p:cNvSpPr>
            <a:spLocks noEditPoints="1"/>
          </p:cNvSpPr>
          <p:nvPr/>
        </p:nvSpPr>
        <p:spPr bwMode="gray">
          <a:xfrm rot="11634355" flipH="1">
            <a:off x="1471371" y="6325228"/>
            <a:ext cx="663159" cy="195201"/>
          </a:xfrm>
          <a:custGeom>
            <a:avLst/>
            <a:gdLst>
              <a:gd name="T0" fmla="*/ 508 w 642"/>
              <a:gd name="T1" fmla="*/ 94 h 189"/>
              <a:gd name="T2" fmla="*/ 243 w 642"/>
              <a:gd name="T3" fmla="*/ 72 h 189"/>
              <a:gd name="T4" fmla="*/ 21 w 642"/>
              <a:gd name="T5" fmla="*/ 183 h 189"/>
              <a:gd name="T6" fmla="*/ 4 w 642"/>
              <a:gd name="T7" fmla="*/ 182 h 189"/>
              <a:gd name="T8" fmla="*/ 10 w 642"/>
              <a:gd name="T9" fmla="*/ 164 h 189"/>
              <a:gd name="T10" fmla="*/ 239 w 642"/>
              <a:gd name="T11" fmla="*/ 47 h 189"/>
              <a:gd name="T12" fmla="*/ 522 w 642"/>
              <a:gd name="T13" fmla="*/ 68 h 189"/>
              <a:gd name="T14" fmla="*/ 508 w 642"/>
              <a:gd name="T15" fmla="*/ 94 h 189"/>
              <a:gd name="T16" fmla="*/ 630 w 642"/>
              <a:gd name="T17" fmla="*/ 93 h 189"/>
              <a:gd name="T18" fmla="*/ 515 w 642"/>
              <a:gd name="T19" fmla="*/ 7 h 189"/>
              <a:gd name="T20" fmla="*/ 496 w 642"/>
              <a:gd name="T21" fmla="*/ 30 h 189"/>
              <a:gd name="T22" fmla="*/ 572 w 642"/>
              <a:gd name="T23" fmla="*/ 87 h 189"/>
              <a:gd name="T24" fmla="*/ 541 w 642"/>
              <a:gd name="T25" fmla="*/ 98 h 189"/>
              <a:gd name="T26" fmla="*/ 459 w 642"/>
              <a:gd name="T27" fmla="*/ 162 h 189"/>
              <a:gd name="T28" fmla="*/ 462 w 642"/>
              <a:gd name="T29" fmla="*/ 179 h 189"/>
              <a:gd name="T30" fmla="*/ 479 w 642"/>
              <a:gd name="T31" fmla="*/ 169 h 189"/>
              <a:gd name="T32" fmla="*/ 536 w 642"/>
              <a:gd name="T33" fmla="*/ 125 h 189"/>
              <a:gd name="T34" fmla="*/ 611 w 642"/>
              <a:gd name="T35" fmla="*/ 116 h 189"/>
              <a:gd name="T36" fmla="*/ 630 w 642"/>
              <a:gd name="T37" fmla="*/ 93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42" h="189">
                <a:moveTo>
                  <a:pt x="508" y="94"/>
                </a:moveTo>
                <a:cubicBezTo>
                  <a:pt x="422" y="74"/>
                  <a:pt x="331" y="62"/>
                  <a:pt x="243" y="72"/>
                </a:cubicBezTo>
                <a:cubicBezTo>
                  <a:pt x="160" y="82"/>
                  <a:pt x="79" y="125"/>
                  <a:pt x="21" y="183"/>
                </a:cubicBezTo>
                <a:cubicBezTo>
                  <a:pt x="16" y="187"/>
                  <a:pt x="7" y="189"/>
                  <a:pt x="4" y="182"/>
                </a:cubicBezTo>
                <a:cubicBezTo>
                  <a:pt x="0" y="176"/>
                  <a:pt x="5" y="168"/>
                  <a:pt x="10" y="164"/>
                </a:cubicBezTo>
                <a:cubicBezTo>
                  <a:pt x="70" y="104"/>
                  <a:pt x="155" y="58"/>
                  <a:pt x="239" y="47"/>
                </a:cubicBezTo>
                <a:cubicBezTo>
                  <a:pt x="333" y="34"/>
                  <a:pt x="430" y="47"/>
                  <a:pt x="522" y="68"/>
                </a:cubicBezTo>
                <a:cubicBezTo>
                  <a:pt x="537" y="71"/>
                  <a:pt x="521" y="97"/>
                  <a:pt x="508" y="94"/>
                </a:cubicBezTo>
                <a:close/>
                <a:moveTo>
                  <a:pt x="630" y="93"/>
                </a:moveTo>
                <a:cubicBezTo>
                  <a:pt x="590" y="67"/>
                  <a:pt x="555" y="33"/>
                  <a:pt x="515" y="7"/>
                </a:cubicBezTo>
                <a:cubicBezTo>
                  <a:pt x="503" y="0"/>
                  <a:pt x="484" y="23"/>
                  <a:pt x="496" y="30"/>
                </a:cubicBezTo>
                <a:cubicBezTo>
                  <a:pt x="523" y="47"/>
                  <a:pt x="547" y="68"/>
                  <a:pt x="572" y="87"/>
                </a:cubicBezTo>
                <a:cubicBezTo>
                  <a:pt x="561" y="90"/>
                  <a:pt x="551" y="94"/>
                  <a:pt x="541" y="98"/>
                </a:cubicBezTo>
                <a:cubicBezTo>
                  <a:pt x="509" y="111"/>
                  <a:pt x="478" y="133"/>
                  <a:pt x="459" y="162"/>
                </a:cubicBezTo>
                <a:cubicBezTo>
                  <a:pt x="455" y="167"/>
                  <a:pt x="455" y="176"/>
                  <a:pt x="462" y="179"/>
                </a:cubicBezTo>
                <a:cubicBezTo>
                  <a:pt x="469" y="181"/>
                  <a:pt x="475" y="175"/>
                  <a:pt x="479" y="169"/>
                </a:cubicBezTo>
                <a:cubicBezTo>
                  <a:pt x="493" y="150"/>
                  <a:pt x="515" y="136"/>
                  <a:pt x="536" y="125"/>
                </a:cubicBezTo>
                <a:cubicBezTo>
                  <a:pt x="557" y="115"/>
                  <a:pt x="588" y="103"/>
                  <a:pt x="611" y="116"/>
                </a:cubicBezTo>
                <a:cubicBezTo>
                  <a:pt x="623" y="122"/>
                  <a:pt x="642" y="100"/>
                  <a:pt x="630" y="93"/>
                </a:cubicBezTo>
                <a:close/>
              </a:path>
            </a:pathLst>
          </a:custGeom>
          <a:solidFill>
            <a:schemeClr val="accent5"/>
          </a:solidFill>
          <a:ln>
            <a:noFill/>
          </a:ln>
          <a:effectLst>
            <a:outerShdw blurRad="38100" dist="25400" dir="2700000" algn="tl" rotWithShape="0">
              <a:prstClr val="black">
                <a:alpha val="20000"/>
              </a:prstClr>
            </a:outerShdw>
          </a:effectLst>
        </p:spPr>
        <p:txBody>
          <a:bodyPr vert="horz" wrap="square" lIns="91440" tIns="45720" rIns="91440" bIns="45720" numCol="1" anchor="t" anchorCtr="0" compatLnSpc="1">
            <a:prstTxWarp prst="textNoShape">
              <a:avLst/>
            </a:prstTxWarp>
          </a:bodyPr>
          <a:lstStyle/>
          <a:p>
            <a:endParaRPr lang="de-DE"/>
          </a:p>
        </p:txBody>
      </p:sp>
    </p:spTree>
    <p:extLst>
      <p:ext uri="{BB962C8B-B14F-4D97-AF65-F5344CB8AC3E}">
        <p14:creationId xmlns:p14="http://schemas.microsoft.com/office/powerpoint/2010/main" val="3828770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anim calcmode="lin" valueType="num">
                                      <p:cBhvr additive="base">
                                        <p:cTn id="13" dur="500" fill="hold"/>
                                        <p:tgtEl>
                                          <p:spTgt spid="18"/>
                                        </p:tgtEl>
                                        <p:attrNameLst>
                                          <p:attrName>ppt_x</p:attrName>
                                        </p:attrNameLst>
                                      </p:cBhvr>
                                      <p:tavLst>
                                        <p:tav tm="0">
                                          <p:val>
                                            <p:strVal val="#ppt_x"/>
                                          </p:val>
                                        </p:tav>
                                        <p:tav tm="100000">
                                          <p:val>
                                            <p:strVal val="#ppt_x"/>
                                          </p:val>
                                        </p:tav>
                                      </p:tavLst>
                                    </p:anim>
                                    <p:anim calcmode="lin" valueType="num">
                                      <p:cBhvr additive="base">
                                        <p:cTn id="14" dur="500" fill="hold"/>
                                        <p:tgtEl>
                                          <p:spTgt spid="18"/>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anim calcmode="lin" valueType="num">
                                      <p:cBhvr additive="base">
                                        <p:cTn id="17" dur="500" fill="hold"/>
                                        <p:tgtEl>
                                          <p:spTgt spid="17"/>
                                        </p:tgtEl>
                                        <p:attrNameLst>
                                          <p:attrName>ppt_x</p:attrName>
                                        </p:attrNameLst>
                                      </p:cBhvr>
                                      <p:tavLst>
                                        <p:tav tm="0">
                                          <p:val>
                                            <p:strVal val="#ppt_x"/>
                                          </p:val>
                                        </p:tav>
                                        <p:tav tm="100000">
                                          <p:val>
                                            <p:strVal val="#ppt_x"/>
                                          </p:val>
                                        </p:tav>
                                      </p:tavLst>
                                    </p:anim>
                                    <p:anim calcmode="lin" valueType="num">
                                      <p:cBhvr additive="base">
                                        <p:cTn id="1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152400"/>
            <a:ext cx="8229600" cy="868362"/>
          </a:xfrm>
          <a:prstGeom prst="rect">
            <a:avLst/>
          </a:prstGeom>
        </p:spPr>
        <p:txBody>
          <a:bodyPr vert="horz" lIns="91440" tIns="45720" rIns="91440" bIns="45720" rtlCol="0" anchor="ctr">
            <a:normAutofit lnSpcReduction="10000"/>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a:solidFill>
                  <a:schemeClr val="tx2">
                    <a:lumMod val="60000"/>
                    <a:lumOff val="40000"/>
                  </a:schemeClr>
                </a:solidFill>
              </a:rPr>
              <a:t>Αριθμός Απασχολούμενου Προσωπικού ανά </a:t>
            </a:r>
            <a:r>
              <a:rPr lang="el-GR" dirty="0" smtClean="0">
                <a:solidFill>
                  <a:schemeClr val="tx2">
                    <a:lumMod val="60000"/>
                    <a:lumOff val="40000"/>
                  </a:schemeClr>
                </a:solidFill>
              </a:rPr>
              <a:t>Μέγεθος Επιχείρησης (1)</a:t>
            </a:r>
            <a:endParaRPr lang="en-US" dirty="0"/>
          </a:p>
        </p:txBody>
      </p:sp>
      <p:graphicFrame>
        <p:nvGraphicFramePr>
          <p:cNvPr id="3" name="Chart 2"/>
          <p:cNvGraphicFramePr/>
          <p:nvPr>
            <p:extLst>
              <p:ext uri="{D42A27DB-BD31-4B8C-83A1-F6EECF244321}">
                <p14:modId xmlns:p14="http://schemas.microsoft.com/office/powerpoint/2010/main" val="2346684957"/>
              </p:ext>
            </p:extLst>
          </p:nvPr>
        </p:nvGraphicFramePr>
        <p:xfrm>
          <a:off x="557981" y="1676400"/>
          <a:ext cx="8458200" cy="2184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5" name="Chart 24"/>
          <p:cNvGraphicFramePr/>
          <p:nvPr>
            <p:extLst>
              <p:ext uri="{D42A27DB-BD31-4B8C-83A1-F6EECF244321}">
                <p14:modId xmlns:p14="http://schemas.microsoft.com/office/powerpoint/2010/main" val="1328477445"/>
              </p:ext>
            </p:extLst>
          </p:nvPr>
        </p:nvGraphicFramePr>
        <p:xfrm>
          <a:off x="557981" y="3911600"/>
          <a:ext cx="8458200" cy="2336800"/>
        </p:xfrm>
        <a:graphic>
          <a:graphicData uri="http://schemas.openxmlformats.org/drawingml/2006/chart">
            <c:chart xmlns:c="http://schemas.openxmlformats.org/drawingml/2006/chart" xmlns:r="http://schemas.openxmlformats.org/officeDocument/2006/relationships" r:id="rId3"/>
          </a:graphicData>
        </a:graphic>
      </p:graphicFrame>
      <p:sp>
        <p:nvSpPr>
          <p:cNvPr id="27" name="Pentagon 26"/>
          <p:cNvSpPr/>
          <p:nvPr/>
        </p:nvSpPr>
        <p:spPr>
          <a:xfrm>
            <a:off x="457200" y="2171701"/>
            <a:ext cx="415742" cy="1104899"/>
          </a:xfrm>
          <a:prstGeom prst="homePlate">
            <a:avLst/>
          </a:prstGeom>
          <a:solidFill>
            <a:schemeClr val="bg1">
              <a:lumMod val="75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Pentagon 28"/>
          <p:cNvSpPr/>
          <p:nvPr/>
        </p:nvSpPr>
        <p:spPr>
          <a:xfrm>
            <a:off x="457200" y="4216400"/>
            <a:ext cx="415742" cy="1104899"/>
          </a:xfrm>
          <a:prstGeom prst="homePlate">
            <a:avLst/>
          </a:prstGeom>
          <a:solidFill>
            <a:schemeClr val="bg1">
              <a:lumMod val="75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p:cNvSpPr txBox="1"/>
          <p:nvPr/>
        </p:nvSpPr>
        <p:spPr>
          <a:xfrm rot="16200000">
            <a:off x="-16877" y="2215635"/>
            <a:ext cx="1219200" cy="369332"/>
          </a:xfrm>
          <a:prstGeom prst="rect">
            <a:avLst/>
          </a:prstGeom>
          <a:noFill/>
        </p:spPr>
        <p:txBody>
          <a:bodyPr wrap="square" rtlCol="0">
            <a:spAutoFit/>
          </a:bodyPr>
          <a:lstStyle/>
          <a:p>
            <a:r>
              <a:rPr lang="el-GR" b="1" dirty="0" smtClean="0">
                <a:solidFill>
                  <a:schemeClr val="bg1"/>
                </a:solidFill>
              </a:rPr>
              <a:t>2015</a:t>
            </a:r>
            <a:endParaRPr lang="en-US" b="1" dirty="0">
              <a:solidFill>
                <a:schemeClr val="bg1"/>
              </a:solidFill>
            </a:endParaRPr>
          </a:p>
        </p:txBody>
      </p:sp>
      <p:sp>
        <p:nvSpPr>
          <p:cNvPr id="30" name="TextBox 29"/>
          <p:cNvSpPr txBox="1"/>
          <p:nvPr/>
        </p:nvSpPr>
        <p:spPr>
          <a:xfrm rot="16200000">
            <a:off x="-16877" y="4336534"/>
            <a:ext cx="1219200" cy="369332"/>
          </a:xfrm>
          <a:prstGeom prst="rect">
            <a:avLst/>
          </a:prstGeom>
          <a:noFill/>
        </p:spPr>
        <p:txBody>
          <a:bodyPr wrap="square" rtlCol="0">
            <a:spAutoFit/>
          </a:bodyPr>
          <a:lstStyle/>
          <a:p>
            <a:r>
              <a:rPr lang="el-GR" b="1" dirty="0" smtClean="0">
                <a:solidFill>
                  <a:schemeClr val="bg1"/>
                </a:solidFill>
              </a:rPr>
              <a:t>2016</a:t>
            </a:r>
            <a:endParaRPr lang="en-US" b="1" dirty="0">
              <a:solidFill>
                <a:schemeClr val="bg1"/>
              </a:solidFill>
            </a:endParaRPr>
          </a:p>
        </p:txBody>
      </p:sp>
      <p:sp>
        <p:nvSpPr>
          <p:cNvPr id="14" name="Rechteck 206"/>
          <p:cNvSpPr/>
          <p:nvPr/>
        </p:nvSpPr>
        <p:spPr bwMode="gray">
          <a:xfrm>
            <a:off x="533400" y="1030991"/>
            <a:ext cx="5257800" cy="721609"/>
          </a:xfrm>
          <a:prstGeom prst="rect">
            <a:avLst/>
          </a:prstGeom>
        </p:spPr>
        <p:txBody>
          <a:bodyPr wrap="square" lIns="72000" tIns="0" rIns="180000" bIns="0">
            <a:noAutofit/>
          </a:bodyPr>
          <a:lstStyle/>
          <a:p>
            <a:pPr>
              <a:spcAft>
                <a:spcPts val="300"/>
              </a:spcAft>
            </a:pPr>
            <a:r>
              <a:rPr lang="el-GR" sz="1400" b="1" dirty="0"/>
              <a:t>«Το προσωπικό που απασχολείτε στην επιχείρησή σας, σε σχέση με το προηγούμενο έτος, θα λέγατε ότι αυξήθηκε, μειώθηκε ή παρέμεινε σταθερό</a:t>
            </a:r>
            <a:r>
              <a:rPr lang="el-GR" sz="1400" b="1" dirty="0" smtClean="0"/>
              <a:t>; Το 2016;»</a:t>
            </a:r>
            <a:endParaRPr lang="de-DE" sz="1600" b="1" dirty="0">
              <a:solidFill>
                <a:srgbClr val="000000"/>
              </a:solidFill>
            </a:endParaRPr>
          </a:p>
        </p:txBody>
      </p:sp>
      <p:sp>
        <p:nvSpPr>
          <p:cNvPr id="15" name="Oval 14"/>
          <p:cNvSpPr/>
          <p:nvPr/>
        </p:nvSpPr>
        <p:spPr>
          <a:xfrm>
            <a:off x="6096000" y="4749800"/>
            <a:ext cx="457200" cy="3810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4572000" y="1905000"/>
            <a:ext cx="533400" cy="3810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4495800" y="4140200"/>
            <a:ext cx="533400" cy="3810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6"/>
          <p:cNvSpPr>
            <a:spLocks/>
          </p:cNvSpPr>
          <p:nvPr/>
        </p:nvSpPr>
        <p:spPr bwMode="auto">
          <a:xfrm>
            <a:off x="6172200" y="685800"/>
            <a:ext cx="2895600" cy="934596"/>
          </a:xfrm>
          <a:prstGeom prst="roundRect">
            <a:avLst/>
          </a:prstGeom>
          <a:solidFill>
            <a:schemeClr val="accent5"/>
          </a:solidFill>
          <a:ln w="0">
            <a:noFill/>
            <a:prstDash val="solid"/>
            <a:round/>
            <a:headEnd/>
            <a:tailEnd/>
          </a:ln>
          <a:effectLst>
            <a:outerShdw blurRad="63500" sx="102000" sy="102000" algn="ctr" rotWithShape="0">
              <a:prstClr val="black">
                <a:alpha val="40000"/>
              </a:prstClr>
            </a:outerShdw>
          </a:effectLst>
        </p:spPr>
        <p:txBody>
          <a:bodyPr vert="horz" wrap="square" lIns="91440" tIns="45720" rIns="91440" bIns="45720" numCol="1" anchor="ctr" anchorCtr="0" compatLnSpc="1">
            <a:prstTxWarp prst="textNoShape">
              <a:avLst/>
            </a:prstTxWarp>
          </a:bodyPr>
          <a:lstStyle/>
          <a:p>
            <a:r>
              <a:rPr lang="el-GR" sz="1400" dirty="0" smtClean="0">
                <a:solidFill>
                  <a:schemeClr val="bg1"/>
                </a:solidFill>
              </a:rPr>
              <a:t>Σε σχέση με το σύνολο, οι μεσαίες επιχειρήσεις φαίνεται ότι κατάφεραν να αυξήσουν το προσωπικό τους </a:t>
            </a:r>
          </a:p>
        </p:txBody>
      </p:sp>
      <p:sp>
        <p:nvSpPr>
          <p:cNvPr id="19" name="Freeform 8"/>
          <p:cNvSpPr>
            <a:spLocks noEditPoints="1"/>
          </p:cNvSpPr>
          <p:nvPr/>
        </p:nvSpPr>
        <p:spPr bwMode="gray">
          <a:xfrm rot="9805007" flipH="1" flipV="1">
            <a:off x="5294302" y="1173502"/>
            <a:ext cx="783218" cy="243636"/>
          </a:xfrm>
          <a:custGeom>
            <a:avLst/>
            <a:gdLst>
              <a:gd name="T0" fmla="*/ 508 w 642"/>
              <a:gd name="T1" fmla="*/ 94 h 189"/>
              <a:gd name="T2" fmla="*/ 243 w 642"/>
              <a:gd name="T3" fmla="*/ 72 h 189"/>
              <a:gd name="T4" fmla="*/ 21 w 642"/>
              <a:gd name="T5" fmla="*/ 183 h 189"/>
              <a:gd name="T6" fmla="*/ 4 w 642"/>
              <a:gd name="T7" fmla="*/ 182 h 189"/>
              <a:gd name="T8" fmla="*/ 10 w 642"/>
              <a:gd name="T9" fmla="*/ 164 h 189"/>
              <a:gd name="T10" fmla="*/ 239 w 642"/>
              <a:gd name="T11" fmla="*/ 47 h 189"/>
              <a:gd name="T12" fmla="*/ 522 w 642"/>
              <a:gd name="T13" fmla="*/ 68 h 189"/>
              <a:gd name="T14" fmla="*/ 508 w 642"/>
              <a:gd name="T15" fmla="*/ 94 h 189"/>
              <a:gd name="T16" fmla="*/ 630 w 642"/>
              <a:gd name="T17" fmla="*/ 93 h 189"/>
              <a:gd name="T18" fmla="*/ 515 w 642"/>
              <a:gd name="T19" fmla="*/ 7 h 189"/>
              <a:gd name="T20" fmla="*/ 496 w 642"/>
              <a:gd name="T21" fmla="*/ 30 h 189"/>
              <a:gd name="T22" fmla="*/ 572 w 642"/>
              <a:gd name="T23" fmla="*/ 87 h 189"/>
              <a:gd name="T24" fmla="*/ 541 w 642"/>
              <a:gd name="T25" fmla="*/ 98 h 189"/>
              <a:gd name="T26" fmla="*/ 459 w 642"/>
              <a:gd name="T27" fmla="*/ 162 h 189"/>
              <a:gd name="T28" fmla="*/ 462 w 642"/>
              <a:gd name="T29" fmla="*/ 179 h 189"/>
              <a:gd name="T30" fmla="*/ 479 w 642"/>
              <a:gd name="T31" fmla="*/ 169 h 189"/>
              <a:gd name="T32" fmla="*/ 536 w 642"/>
              <a:gd name="T33" fmla="*/ 125 h 189"/>
              <a:gd name="T34" fmla="*/ 611 w 642"/>
              <a:gd name="T35" fmla="*/ 116 h 189"/>
              <a:gd name="T36" fmla="*/ 630 w 642"/>
              <a:gd name="T37" fmla="*/ 93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42" h="189">
                <a:moveTo>
                  <a:pt x="508" y="94"/>
                </a:moveTo>
                <a:cubicBezTo>
                  <a:pt x="422" y="74"/>
                  <a:pt x="331" y="62"/>
                  <a:pt x="243" y="72"/>
                </a:cubicBezTo>
                <a:cubicBezTo>
                  <a:pt x="160" y="82"/>
                  <a:pt x="79" y="125"/>
                  <a:pt x="21" y="183"/>
                </a:cubicBezTo>
                <a:cubicBezTo>
                  <a:pt x="16" y="187"/>
                  <a:pt x="7" y="189"/>
                  <a:pt x="4" y="182"/>
                </a:cubicBezTo>
                <a:cubicBezTo>
                  <a:pt x="0" y="176"/>
                  <a:pt x="5" y="168"/>
                  <a:pt x="10" y="164"/>
                </a:cubicBezTo>
                <a:cubicBezTo>
                  <a:pt x="70" y="104"/>
                  <a:pt x="155" y="58"/>
                  <a:pt x="239" y="47"/>
                </a:cubicBezTo>
                <a:cubicBezTo>
                  <a:pt x="333" y="34"/>
                  <a:pt x="430" y="47"/>
                  <a:pt x="522" y="68"/>
                </a:cubicBezTo>
                <a:cubicBezTo>
                  <a:pt x="537" y="71"/>
                  <a:pt x="521" y="97"/>
                  <a:pt x="508" y="94"/>
                </a:cubicBezTo>
                <a:close/>
                <a:moveTo>
                  <a:pt x="630" y="93"/>
                </a:moveTo>
                <a:cubicBezTo>
                  <a:pt x="590" y="67"/>
                  <a:pt x="555" y="33"/>
                  <a:pt x="515" y="7"/>
                </a:cubicBezTo>
                <a:cubicBezTo>
                  <a:pt x="503" y="0"/>
                  <a:pt x="484" y="23"/>
                  <a:pt x="496" y="30"/>
                </a:cubicBezTo>
                <a:cubicBezTo>
                  <a:pt x="523" y="47"/>
                  <a:pt x="547" y="68"/>
                  <a:pt x="572" y="87"/>
                </a:cubicBezTo>
                <a:cubicBezTo>
                  <a:pt x="561" y="90"/>
                  <a:pt x="551" y="94"/>
                  <a:pt x="541" y="98"/>
                </a:cubicBezTo>
                <a:cubicBezTo>
                  <a:pt x="509" y="111"/>
                  <a:pt x="478" y="133"/>
                  <a:pt x="459" y="162"/>
                </a:cubicBezTo>
                <a:cubicBezTo>
                  <a:pt x="455" y="167"/>
                  <a:pt x="455" y="176"/>
                  <a:pt x="462" y="179"/>
                </a:cubicBezTo>
                <a:cubicBezTo>
                  <a:pt x="469" y="181"/>
                  <a:pt x="475" y="175"/>
                  <a:pt x="479" y="169"/>
                </a:cubicBezTo>
                <a:cubicBezTo>
                  <a:pt x="493" y="150"/>
                  <a:pt x="515" y="136"/>
                  <a:pt x="536" y="125"/>
                </a:cubicBezTo>
                <a:cubicBezTo>
                  <a:pt x="557" y="115"/>
                  <a:pt x="588" y="103"/>
                  <a:pt x="611" y="116"/>
                </a:cubicBezTo>
                <a:cubicBezTo>
                  <a:pt x="623" y="122"/>
                  <a:pt x="642" y="100"/>
                  <a:pt x="630" y="93"/>
                </a:cubicBezTo>
                <a:close/>
              </a:path>
            </a:pathLst>
          </a:custGeom>
          <a:solidFill>
            <a:schemeClr val="accent5"/>
          </a:solidFill>
          <a:ln>
            <a:noFill/>
          </a:ln>
          <a:effectLst>
            <a:outerShdw blurRad="38100" dist="25400" dir="2700000" algn="tl" rotWithShape="0">
              <a:prstClr val="black">
                <a:alpha val="20000"/>
              </a:prstClr>
            </a:outerShdw>
          </a:effectLst>
        </p:spPr>
        <p:txBody>
          <a:bodyPr vert="horz" wrap="square" lIns="91440" tIns="45720" rIns="91440" bIns="45720" numCol="1" anchor="t" anchorCtr="0" compatLnSpc="1">
            <a:prstTxWarp prst="textNoShape">
              <a:avLst/>
            </a:prstTxWarp>
          </a:bodyPr>
          <a:lstStyle/>
          <a:p>
            <a:endParaRPr lang="de-DE"/>
          </a:p>
        </p:txBody>
      </p:sp>
      <p:sp>
        <p:nvSpPr>
          <p:cNvPr id="20" name="Freeform 6"/>
          <p:cNvSpPr>
            <a:spLocks/>
          </p:cNvSpPr>
          <p:nvPr/>
        </p:nvSpPr>
        <p:spPr bwMode="auto">
          <a:xfrm>
            <a:off x="2143432" y="6282040"/>
            <a:ext cx="6238568" cy="408908"/>
          </a:xfrm>
          <a:prstGeom prst="roundRect">
            <a:avLst/>
          </a:prstGeom>
          <a:solidFill>
            <a:schemeClr val="accent5"/>
          </a:solidFill>
          <a:ln w="0">
            <a:noFill/>
            <a:prstDash val="solid"/>
            <a:round/>
            <a:headEnd/>
            <a:tailEnd/>
          </a:ln>
          <a:effectLst>
            <a:outerShdw blurRad="63500" sx="102000" sy="102000" algn="ctr" rotWithShape="0">
              <a:prstClr val="black">
                <a:alpha val="40000"/>
              </a:prstClr>
            </a:outerShdw>
          </a:effectLst>
        </p:spPr>
        <p:txBody>
          <a:bodyPr vert="horz" wrap="square" lIns="91440" tIns="45720" rIns="91440" bIns="45720" numCol="1" anchor="ctr" anchorCtr="0" compatLnSpc="1">
            <a:prstTxWarp prst="textNoShape">
              <a:avLst/>
            </a:prstTxWarp>
          </a:bodyPr>
          <a:lstStyle/>
          <a:p>
            <a:r>
              <a:rPr lang="el-GR" sz="1400" dirty="0" smtClean="0">
                <a:solidFill>
                  <a:schemeClr val="bg1"/>
                </a:solidFill>
              </a:rPr>
              <a:t>Για το 2016, οι  μεγάλες επιχειρήσεις προβλέπουν κατά κύριο λόγο στασιμότητα</a:t>
            </a:r>
          </a:p>
        </p:txBody>
      </p:sp>
      <p:sp>
        <p:nvSpPr>
          <p:cNvPr id="21" name="Freeform 8"/>
          <p:cNvSpPr>
            <a:spLocks noEditPoints="1"/>
          </p:cNvSpPr>
          <p:nvPr/>
        </p:nvSpPr>
        <p:spPr bwMode="gray">
          <a:xfrm rot="11634355" flipH="1">
            <a:off x="1471371" y="6325228"/>
            <a:ext cx="663159" cy="195201"/>
          </a:xfrm>
          <a:custGeom>
            <a:avLst/>
            <a:gdLst>
              <a:gd name="T0" fmla="*/ 508 w 642"/>
              <a:gd name="T1" fmla="*/ 94 h 189"/>
              <a:gd name="T2" fmla="*/ 243 w 642"/>
              <a:gd name="T3" fmla="*/ 72 h 189"/>
              <a:gd name="T4" fmla="*/ 21 w 642"/>
              <a:gd name="T5" fmla="*/ 183 h 189"/>
              <a:gd name="T6" fmla="*/ 4 w 642"/>
              <a:gd name="T7" fmla="*/ 182 h 189"/>
              <a:gd name="T8" fmla="*/ 10 w 642"/>
              <a:gd name="T9" fmla="*/ 164 h 189"/>
              <a:gd name="T10" fmla="*/ 239 w 642"/>
              <a:gd name="T11" fmla="*/ 47 h 189"/>
              <a:gd name="T12" fmla="*/ 522 w 642"/>
              <a:gd name="T13" fmla="*/ 68 h 189"/>
              <a:gd name="T14" fmla="*/ 508 w 642"/>
              <a:gd name="T15" fmla="*/ 94 h 189"/>
              <a:gd name="T16" fmla="*/ 630 w 642"/>
              <a:gd name="T17" fmla="*/ 93 h 189"/>
              <a:gd name="T18" fmla="*/ 515 w 642"/>
              <a:gd name="T19" fmla="*/ 7 h 189"/>
              <a:gd name="T20" fmla="*/ 496 w 642"/>
              <a:gd name="T21" fmla="*/ 30 h 189"/>
              <a:gd name="T22" fmla="*/ 572 w 642"/>
              <a:gd name="T23" fmla="*/ 87 h 189"/>
              <a:gd name="T24" fmla="*/ 541 w 642"/>
              <a:gd name="T25" fmla="*/ 98 h 189"/>
              <a:gd name="T26" fmla="*/ 459 w 642"/>
              <a:gd name="T27" fmla="*/ 162 h 189"/>
              <a:gd name="T28" fmla="*/ 462 w 642"/>
              <a:gd name="T29" fmla="*/ 179 h 189"/>
              <a:gd name="T30" fmla="*/ 479 w 642"/>
              <a:gd name="T31" fmla="*/ 169 h 189"/>
              <a:gd name="T32" fmla="*/ 536 w 642"/>
              <a:gd name="T33" fmla="*/ 125 h 189"/>
              <a:gd name="T34" fmla="*/ 611 w 642"/>
              <a:gd name="T35" fmla="*/ 116 h 189"/>
              <a:gd name="T36" fmla="*/ 630 w 642"/>
              <a:gd name="T37" fmla="*/ 93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42" h="189">
                <a:moveTo>
                  <a:pt x="508" y="94"/>
                </a:moveTo>
                <a:cubicBezTo>
                  <a:pt x="422" y="74"/>
                  <a:pt x="331" y="62"/>
                  <a:pt x="243" y="72"/>
                </a:cubicBezTo>
                <a:cubicBezTo>
                  <a:pt x="160" y="82"/>
                  <a:pt x="79" y="125"/>
                  <a:pt x="21" y="183"/>
                </a:cubicBezTo>
                <a:cubicBezTo>
                  <a:pt x="16" y="187"/>
                  <a:pt x="7" y="189"/>
                  <a:pt x="4" y="182"/>
                </a:cubicBezTo>
                <a:cubicBezTo>
                  <a:pt x="0" y="176"/>
                  <a:pt x="5" y="168"/>
                  <a:pt x="10" y="164"/>
                </a:cubicBezTo>
                <a:cubicBezTo>
                  <a:pt x="70" y="104"/>
                  <a:pt x="155" y="58"/>
                  <a:pt x="239" y="47"/>
                </a:cubicBezTo>
                <a:cubicBezTo>
                  <a:pt x="333" y="34"/>
                  <a:pt x="430" y="47"/>
                  <a:pt x="522" y="68"/>
                </a:cubicBezTo>
                <a:cubicBezTo>
                  <a:pt x="537" y="71"/>
                  <a:pt x="521" y="97"/>
                  <a:pt x="508" y="94"/>
                </a:cubicBezTo>
                <a:close/>
                <a:moveTo>
                  <a:pt x="630" y="93"/>
                </a:moveTo>
                <a:cubicBezTo>
                  <a:pt x="590" y="67"/>
                  <a:pt x="555" y="33"/>
                  <a:pt x="515" y="7"/>
                </a:cubicBezTo>
                <a:cubicBezTo>
                  <a:pt x="503" y="0"/>
                  <a:pt x="484" y="23"/>
                  <a:pt x="496" y="30"/>
                </a:cubicBezTo>
                <a:cubicBezTo>
                  <a:pt x="523" y="47"/>
                  <a:pt x="547" y="68"/>
                  <a:pt x="572" y="87"/>
                </a:cubicBezTo>
                <a:cubicBezTo>
                  <a:pt x="561" y="90"/>
                  <a:pt x="551" y="94"/>
                  <a:pt x="541" y="98"/>
                </a:cubicBezTo>
                <a:cubicBezTo>
                  <a:pt x="509" y="111"/>
                  <a:pt x="478" y="133"/>
                  <a:pt x="459" y="162"/>
                </a:cubicBezTo>
                <a:cubicBezTo>
                  <a:pt x="455" y="167"/>
                  <a:pt x="455" y="176"/>
                  <a:pt x="462" y="179"/>
                </a:cubicBezTo>
                <a:cubicBezTo>
                  <a:pt x="469" y="181"/>
                  <a:pt x="475" y="175"/>
                  <a:pt x="479" y="169"/>
                </a:cubicBezTo>
                <a:cubicBezTo>
                  <a:pt x="493" y="150"/>
                  <a:pt x="515" y="136"/>
                  <a:pt x="536" y="125"/>
                </a:cubicBezTo>
                <a:cubicBezTo>
                  <a:pt x="557" y="115"/>
                  <a:pt x="588" y="103"/>
                  <a:pt x="611" y="116"/>
                </a:cubicBezTo>
                <a:cubicBezTo>
                  <a:pt x="623" y="122"/>
                  <a:pt x="642" y="100"/>
                  <a:pt x="630" y="93"/>
                </a:cubicBezTo>
                <a:close/>
              </a:path>
            </a:pathLst>
          </a:custGeom>
          <a:solidFill>
            <a:schemeClr val="accent5"/>
          </a:solidFill>
          <a:ln>
            <a:noFill/>
          </a:ln>
          <a:effectLst>
            <a:outerShdw blurRad="38100" dist="25400" dir="2700000" algn="tl" rotWithShape="0">
              <a:prstClr val="black">
                <a:alpha val="20000"/>
              </a:prstClr>
            </a:outerShdw>
          </a:effectLst>
        </p:spPr>
        <p:txBody>
          <a:bodyPr vert="horz" wrap="square" lIns="91440" tIns="45720" rIns="91440" bIns="45720" numCol="1" anchor="t" anchorCtr="0" compatLnSpc="1">
            <a:prstTxWarp prst="textNoShape">
              <a:avLst/>
            </a:prstTxWarp>
          </a:bodyPr>
          <a:lstStyle/>
          <a:p>
            <a:endParaRPr lang="de-DE"/>
          </a:p>
        </p:txBody>
      </p:sp>
    </p:spTree>
    <p:extLst>
      <p:ext uri="{BB962C8B-B14F-4D97-AF65-F5344CB8AC3E}">
        <p14:creationId xmlns:p14="http://schemas.microsoft.com/office/powerpoint/2010/main" val="1363654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additive="base">
                                        <p:cTn id="13" dur="500" fill="hold"/>
                                        <p:tgtEl>
                                          <p:spTgt spid="21"/>
                                        </p:tgtEl>
                                        <p:attrNameLst>
                                          <p:attrName>ppt_x</p:attrName>
                                        </p:attrNameLst>
                                      </p:cBhvr>
                                      <p:tavLst>
                                        <p:tav tm="0">
                                          <p:val>
                                            <p:strVal val="#ppt_x"/>
                                          </p:val>
                                        </p:tav>
                                        <p:tav tm="100000">
                                          <p:val>
                                            <p:strVal val="#ppt_x"/>
                                          </p:val>
                                        </p:tav>
                                      </p:tavLst>
                                    </p:anim>
                                    <p:anim calcmode="lin" valueType="num">
                                      <p:cBhvr additive="base">
                                        <p:cTn id="14" dur="500" fill="hold"/>
                                        <p:tgtEl>
                                          <p:spTgt spid="21"/>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additive="base">
                                        <p:cTn id="17" dur="500" fill="hold"/>
                                        <p:tgtEl>
                                          <p:spTgt spid="20"/>
                                        </p:tgtEl>
                                        <p:attrNameLst>
                                          <p:attrName>ppt_x</p:attrName>
                                        </p:attrNameLst>
                                      </p:cBhvr>
                                      <p:tavLst>
                                        <p:tav tm="0">
                                          <p:val>
                                            <p:strVal val="#ppt_x"/>
                                          </p:val>
                                        </p:tav>
                                        <p:tav tm="100000">
                                          <p:val>
                                            <p:strVal val="#ppt_x"/>
                                          </p:val>
                                        </p:tav>
                                      </p:tavLst>
                                    </p:anim>
                                    <p:anim calcmode="lin" valueType="num">
                                      <p:cBhvr additive="base">
                                        <p:cTn id="1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0" grpId="0" animBg="1"/>
      <p:bldP spid="2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152400"/>
            <a:ext cx="8229600" cy="868362"/>
          </a:xfrm>
          <a:prstGeom prst="rect">
            <a:avLst/>
          </a:prstGeom>
        </p:spPr>
        <p:txBody>
          <a:bodyPr vert="horz" lIns="91440" tIns="45720" rIns="91440" bIns="45720" rtlCol="0" anchor="ctr">
            <a:normAutofit lnSpcReduction="10000"/>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a:solidFill>
                  <a:schemeClr val="tx2">
                    <a:lumMod val="60000"/>
                    <a:lumOff val="40000"/>
                  </a:schemeClr>
                </a:solidFill>
              </a:rPr>
              <a:t>Αριθμός Απασχολούμενου Προσωπικού ανά </a:t>
            </a:r>
            <a:r>
              <a:rPr lang="el-GR" dirty="0" smtClean="0">
                <a:solidFill>
                  <a:schemeClr val="tx2">
                    <a:lumMod val="60000"/>
                    <a:lumOff val="40000"/>
                  </a:schemeClr>
                </a:solidFill>
              </a:rPr>
              <a:t>Μέγεθος Επιχείρησης (2)</a:t>
            </a:r>
            <a:endParaRPr lang="en-US" dirty="0"/>
          </a:p>
        </p:txBody>
      </p:sp>
      <p:sp>
        <p:nvSpPr>
          <p:cNvPr id="4" name="TextBox 3"/>
          <p:cNvSpPr txBox="1"/>
          <p:nvPr/>
        </p:nvSpPr>
        <p:spPr>
          <a:xfrm rot="16200000">
            <a:off x="-16877" y="2469635"/>
            <a:ext cx="1219200" cy="369332"/>
          </a:xfrm>
          <a:prstGeom prst="rect">
            <a:avLst/>
          </a:prstGeom>
          <a:noFill/>
        </p:spPr>
        <p:txBody>
          <a:bodyPr wrap="square" rtlCol="0">
            <a:spAutoFit/>
          </a:bodyPr>
          <a:lstStyle/>
          <a:p>
            <a:r>
              <a:rPr lang="el-GR" b="1" dirty="0" smtClean="0">
                <a:solidFill>
                  <a:schemeClr val="bg1"/>
                </a:solidFill>
              </a:rPr>
              <a:t>2015</a:t>
            </a:r>
            <a:endParaRPr lang="en-US" b="1" dirty="0">
              <a:solidFill>
                <a:schemeClr val="bg1"/>
              </a:solidFill>
            </a:endParaRPr>
          </a:p>
        </p:txBody>
      </p:sp>
      <p:sp>
        <p:nvSpPr>
          <p:cNvPr id="30" name="TextBox 29"/>
          <p:cNvSpPr txBox="1"/>
          <p:nvPr/>
        </p:nvSpPr>
        <p:spPr>
          <a:xfrm rot="16200000">
            <a:off x="-16877" y="4590534"/>
            <a:ext cx="1219200" cy="369332"/>
          </a:xfrm>
          <a:prstGeom prst="rect">
            <a:avLst/>
          </a:prstGeom>
          <a:noFill/>
        </p:spPr>
        <p:txBody>
          <a:bodyPr wrap="square" rtlCol="0">
            <a:spAutoFit/>
          </a:bodyPr>
          <a:lstStyle/>
          <a:p>
            <a:r>
              <a:rPr lang="el-GR" b="1" dirty="0" smtClean="0">
                <a:solidFill>
                  <a:schemeClr val="bg1"/>
                </a:solidFill>
              </a:rPr>
              <a:t>2016</a:t>
            </a:r>
            <a:endParaRPr lang="en-US" b="1" dirty="0">
              <a:solidFill>
                <a:schemeClr val="bg1"/>
              </a:solidFill>
            </a:endParaRPr>
          </a:p>
        </p:txBody>
      </p:sp>
      <p:sp>
        <p:nvSpPr>
          <p:cNvPr id="14" name="Rechteck 206"/>
          <p:cNvSpPr/>
          <p:nvPr/>
        </p:nvSpPr>
        <p:spPr bwMode="gray">
          <a:xfrm>
            <a:off x="533400" y="1030991"/>
            <a:ext cx="5257800" cy="721609"/>
          </a:xfrm>
          <a:prstGeom prst="rect">
            <a:avLst/>
          </a:prstGeom>
        </p:spPr>
        <p:txBody>
          <a:bodyPr wrap="square" lIns="72000" tIns="0" rIns="180000" bIns="0">
            <a:noAutofit/>
          </a:bodyPr>
          <a:lstStyle/>
          <a:p>
            <a:pPr>
              <a:spcAft>
                <a:spcPts val="300"/>
              </a:spcAft>
            </a:pPr>
            <a:r>
              <a:rPr lang="el-GR" sz="1400" b="1" dirty="0"/>
              <a:t>«Το προσωπικό που απασχολείτε στην επιχείρησή σας, σε σχέση με το προηγούμενο έτος, θα λέγατε ότι αυξήθηκε, μειώθηκε ή παρέμεινε σταθερό</a:t>
            </a:r>
            <a:r>
              <a:rPr lang="el-GR" sz="1400" b="1" dirty="0" smtClean="0"/>
              <a:t>; Το 2016;»</a:t>
            </a:r>
            <a:endParaRPr lang="de-DE" sz="1600" b="1" dirty="0">
              <a:solidFill>
                <a:srgbClr val="000000"/>
              </a:solidFill>
            </a:endParaRPr>
          </a:p>
        </p:txBody>
      </p:sp>
      <p:graphicFrame>
        <p:nvGraphicFramePr>
          <p:cNvPr id="22" name="Chart 21"/>
          <p:cNvGraphicFramePr/>
          <p:nvPr>
            <p:extLst>
              <p:ext uri="{D42A27DB-BD31-4B8C-83A1-F6EECF244321}">
                <p14:modId xmlns:p14="http://schemas.microsoft.com/office/powerpoint/2010/main" val="2797213825"/>
              </p:ext>
            </p:extLst>
          </p:nvPr>
        </p:nvGraphicFramePr>
        <p:xfrm>
          <a:off x="557981" y="1625600"/>
          <a:ext cx="8458200" cy="2489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3" name="Chart 22"/>
          <p:cNvGraphicFramePr/>
          <p:nvPr>
            <p:extLst>
              <p:ext uri="{D42A27DB-BD31-4B8C-83A1-F6EECF244321}">
                <p14:modId xmlns:p14="http://schemas.microsoft.com/office/powerpoint/2010/main" val="3073095512"/>
              </p:ext>
            </p:extLst>
          </p:nvPr>
        </p:nvGraphicFramePr>
        <p:xfrm>
          <a:off x="557981" y="4140200"/>
          <a:ext cx="8458200" cy="2489200"/>
        </p:xfrm>
        <a:graphic>
          <a:graphicData uri="http://schemas.openxmlformats.org/drawingml/2006/chart">
            <c:chart xmlns:c="http://schemas.openxmlformats.org/drawingml/2006/chart" xmlns:r="http://schemas.openxmlformats.org/officeDocument/2006/relationships" r:id="rId3"/>
          </a:graphicData>
        </a:graphic>
      </p:graphicFrame>
      <p:sp>
        <p:nvSpPr>
          <p:cNvPr id="24" name="Pentagon 23"/>
          <p:cNvSpPr/>
          <p:nvPr/>
        </p:nvSpPr>
        <p:spPr>
          <a:xfrm>
            <a:off x="457200" y="2006600"/>
            <a:ext cx="415742" cy="1104899"/>
          </a:xfrm>
          <a:prstGeom prst="homePlate">
            <a:avLst/>
          </a:prstGeom>
          <a:solidFill>
            <a:schemeClr val="bg1">
              <a:lumMod val="75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Pentagon 25"/>
          <p:cNvSpPr/>
          <p:nvPr/>
        </p:nvSpPr>
        <p:spPr>
          <a:xfrm>
            <a:off x="457200" y="4597400"/>
            <a:ext cx="415742" cy="1104899"/>
          </a:xfrm>
          <a:prstGeom prst="homePlate">
            <a:avLst/>
          </a:prstGeom>
          <a:solidFill>
            <a:schemeClr val="bg1">
              <a:lumMod val="75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p:cNvSpPr txBox="1"/>
          <p:nvPr/>
        </p:nvSpPr>
        <p:spPr>
          <a:xfrm rot="16200000">
            <a:off x="-16877" y="2101334"/>
            <a:ext cx="1219200" cy="369332"/>
          </a:xfrm>
          <a:prstGeom prst="rect">
            <a:avLst/>
          </a:prstGeom>
          <a:noFill/>
        </p:spPr>
        <p:txBody>
          <a:bodyPr wrap="square" rtlCol="0">
            <a:spAutoFit/>
          </a:bodyPr>
          <a:lstStyle/>
          <a:p>
            <a:r>
              <a:rPr lang="el-GR" b="1" dirty="0" smtClean="0">
                <a:solidFill>
                  <a:schemeClr val="bg1"/>
                </a:solidFill>
              </a:rPr>
              <a:t>2015</a:t>
            </a:r>
            <a:endParaRPr lang="en-US" b="1" dirty="0">
              <a:solidFill>
                <a:schemeClr val="bg1"/>
              </a:solidFill>
            </a:endParaRPr>
          </a:p>
        </p:txBody>
      </p:sp>
      <p:sp>
        <p:nvSpPr>
          <p:cNvPr id="31" name="TextBox 30"/>
          <p:cNvSpPr txBox="1"/>
          <p:nvPr/>
        </p:nvSpPr>
        <p:spPr>
          <a:xfrm rot="16200000">
            <a:off x="-16877" y="4717534"/>
            <a:ext cx="1219200" cy="369332"/>
          </a:xfrm>
          <a:prstGeom prst="rect">
            <a:avLst/>
          </a:prstGeom>
          <a:noFill/>
        </p:spPr>
        <p:txBody>
          <a:bodyPr wrap="square" rtlCol="0">
            <a:spAutoFit/>
          </a:bodyPr>
          <a:lstStyle/>
          <a:p>
            <a:r>
              <a:rPr lang="el-GR" b="1" dirty="0" smtClean="0">
                <a:solidFill>
                  <a:schemeClr val="bg1"/>
                </a:solidFill>
              </a:rPr>
              <a:t>2016</a:t>
            </a:r>
            <a:endParaRPr lang="en-US" b="1" dirty="0">
              <a:solidFill>
                <a:schemeClr val="bg1"/>
              </a:solidFill>
            </a:endParaRPr>
          </a:p>
        </p:txBody>
      </p:sp>
      <p:cxnSp>
        <p:nvCxnSpPr>
          <p:cNvPr id="33" name="Gerade Verbindung 145"/>
          <p:cNvCxnSpPr/>
          <p:nvPr/>
        </p:nvCxnSpPr>
        <p:spPr bwMode="gray">
          <a:xfrm>
            <a:off x="2209800" y="1778000"/>
            <a:ext cx="0" cy="4551804"/>
          </a:xfrm>
          <a:prstGeom prst="line">
            <a:avLst/>
          </a:prstGeom>
          <a:ln w="19050">
            <a:solidFill>
              <a:srgbClr val="C8C8C8"/>
            </a:solidFill>
            <a:prstDash val="sysDot"/>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3352800" y="3987800"/>
            <a:ext cx="3048000" cy="307777"/>
          </a:xfrm>
          <a:prstGeom prst="rect">
            <a:avLst/>
          </a:prstGeom>
          <a:noFill/>
        </p:spPr>
        <p:txBody>
          <a:bodyPr wrap="square" rtlCol="0">
            <a:spAutoFit/>
          </a:bodyPr>
          <a:lstStyle/>
          <a:p>
            <a:r>
              <a:rPr lang="el-GR" sz="1400" b="1" dirty="0" smtClean="0"/>
              <a:t>Αριθμός Εργαζομένων</a:t>
            </a:r>
            <a:endParaRPr lang="en-US" sz="1400" b="1" dirty="0"/>
          </a:p>
        </p:txBody>
      </p:sp>
      <p:sp>
        <p:nvSpPr>
          <p:cNvPr id="36" name="Oval 35"/>
          <p:cNvSpPr/>
          <p:nvPr/>
        </p:nvSpPr>
        <p:spPr>
          <a:xfrm>
            <a:off x="6280355" y="1992550"/>
            <a:ext cx="457200" cy="3810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6248400" y="5943600"/>
            <a:ext cx="457200" cy="3810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6248400" y="4648200"/>
            <a:ext cx="457200" cy="3810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6"/>
          <p:cNvSpPr>
            <a:spLocks/>
          </p:cNvSpPr>
          <p:nvPr/>
        </p:nvSpPr>
        <p:spPr bwMode="auto">
          <a:xfrm>
            <a:off x="6230378" y="741804"/>
            <a:ext cx="2895600" cy="934596"/>
          </a:xfrm>
          <a:prstGeom prst="roundRect">
            <a:avLst/>
          </a:prstGeom>
          <a:solidFill>
            <a:schemeClr val="accent5"/>
          </a:solidFill>
          <a:ln w="0">
            <a:noFill/>
            <a:prstDash val="solid"/>
            <a:round/>
            <a:headEnd/>
            <a:tailEnd/>
          </a:ln>
          <a:effectLst>
            <a:outerShdw blurRad="63500" sx="102000" sy="102000" algn="ctr" rotWithShape="0">
              <a:prstClr val="black">
                <a:alpha val="40000"/>
              </a:prstClr>
            </a:outerShdw>
          </a:effectLst>
        </p:spPr>
        <p:txBody>
          <a:bodyPr vert="horz" wrap="square" lIns="91440" tIns="45720" rIns="91440" bIns="45720" numCol="1" anchor="ctr" anchorCtr="0" compatLnSpc="1">
            <a:prstTxWarp prst="textNoShape">
              <a:avLst/>
            </a:prstTxWarp>
          </a:bodyPr>
          <a:lstStyle/>
          <a:p>
            <a:r>
              <a:rPr lang="el-GR" sz="1400" dirty="0" smtClean="0">
                <a:solidFill>
                  <a:schemeClr val="bg1"/>
                </a:solidFill>
              </a:rPr>
              <a:t>Μεσαίες και μεγάλες (σε αριθμό εργαζομένων) εμφανίζουν το μεγαλύτερο ποσοστό στην αύξηση του προσωπικού</a:t>
            </a:r>
          </a:p>
        </p:txBody>
      </p:sp>
      <p:sp>
        <p:nvSpPr>
          <p:cNvPr id="40" name="Freeform 8"/>
          <p:cNvSpPr>
            <a:spLocks noEditPoints="1"/>
          </p:cNvSpPr>
          <p:nvPr/>
        </p:nvSpPr>
        <p:spPr bwMode="gray">
          <a:xfrm rot="9805007" flipH="1" flipV="1">
            <a:off x="5352480" y="1229506"/>
            <a:ext cx="783218" cy="243636"/>
          </a:xfrm>
          <a:custGeom>
            <a:avLst/>
            <a:gdLst>
              <a:gd name="T0" fmla="*/ 508 w 642"/>
              <a:gd name="T1" fmla="*/ 94 h 189"/>
              <a:gd name="T2" fmla="*/ 243 w 642"/>
              <a:gd name="T3" fmla="*/ 72 h 189"/>
              <a:gd name="T4" fmla="*/ 21 w 642"/>
              <a:gd name="T5" fmla="*/ 183 h 189"/>
              <a:gd name="T6" fmla="*/ 4 w 642"/>
              <a:gd name="T7" fmla="*/ 182 h 189"/>
              <a:gd name="T8" fmla="*/ 10 w 642"/>
              <a:gd name="T9" fmla="*/ 164 h 189"/>
              <a:gd name="T10" fmla="*/ 239 w 642"/>
              <a:gd name="T11" fmla="*/ 47 h 189"/>
              <a:gd name="T12" fmla="*/ 522 w 642"/>
              <a:gd name="T13" fmla="*/ 68 h 189"/>
              <a:gd name="T14" fmla="*/ 508 w 642"/>
              <a:gd name="T15" fmla="*/ 94 h 189"/>
              <a:gd name="T16" fmla="*/ 630 w 642"/>
              <a:gd name="T17" fmla="*/ 93 h 189"/>
              <a:gd name="T18" fmla="*/ 515 w 642"/>
              <a:gd name="T19" fmla="*/ 7 h 189"/>
              <a:gd name="T20" fmla="*/ 496 w 642"/>
              <a:gd name="T21" fmla="*/ 30 h 189"/>
              <a:gd name="T22" fmla="*/ 572 w 642"/>
              <a:gd name="T23" fmla="*/ 87 h 189"/>
              <a:gd name="T24" fmla="*/ 541 w 642"/>
              <a:gd name="T25" fmla="*/ 98 h 189"/>
              <a:gd name="T26" fmla="*/ 459 w 642"/>
              <a:gd name="T27" fmla="*/ 162 h 189"/>
              <a:gd name="T28" fmla="*/ 462 w 642"/>
              <a:gd name="T29" fmla="*/ 179 h 189"/>
              <a:gd name="T30" fmla="*/ 479 w 642"/>
              <a:gd name="T31" fmla="*/ 169 h 189"/>
              <a:gd name="T32" fmla="*/ 536 w 642"/>
              <a:gd name="T33" fmla="*/ 125 h 189"/>
              <a:gd name="T34" fmla="*/ 611 w 642"/>
              <a:gd name="T35" fmla="*/ 116 h 189"/>
              <a:gd name="T36" fmla="*/ 630 w 642"/>
              <a:gd name="T37" fmla="*/ 93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42" h="189">
                <a:moveTo>
                  <a:pt x="508" y="94"/>
                </a:moveTo>
                <a:cubicBezTo>
                  <a:pt x="422" y="74"/>
                  <a:pt x="331" y="62"/>
                  <a:pt x="243" y="72"/>
                </a:cubicBezTo>
                <a:cubicBezTo>
                  <a:pt x="160" y="82"/>
                  <a:pt x="79" y="125"/>
                  <a:pt x="21" y="183"/>
                </a:cubicBezTo>
                <a:cubicBezTo>
                  <a:pt x="16" y="187"/>
                  <a:pt x="7" y="189"/>
                  <a:pt x="4" y="182"/>
                </a:cubicBezTo>
                <a:cubicBezTo>
                  <a:pt x="0" y="176"/>
                  <a:pt x="5" y="168"/>
                  <a:pt x="10" y="164"/>
                </a:cubicBezTo>
                <a:cubicBezTo>
                  <a:pt x="70" y="104"/>
                  <a:pt x="155" y="58"/>
                  <a:pt x="239" y="47"/>
                </a:cubicBezTo>
                <a:cubicBezTo>
                  <a:pt x="333" y="34"/>
                  <a:pt x="430" y="47"/>
                  <a:pt x="522" y="68"/>
                </a:cubicBezTo>
                <a:cubicBezTo>
                  <a:pt x="537" y="71"/>
                  <a:pt x="521" y="97"/>
                  <a:pt x="508" y="94"/>
                </a:cubicBezTo>
                <a:close/>
                <a:moveTo>
                  <a:pt x="630" y="93"/>
                </a:moveTo>
                <a:cubicBezTo>
                  <a:pt x="590" y="67"/>
                  <a:pt x="555" y="33"/>
                  <a:pt x="515" y="7"/>
                </a:cubicBezTo>
                <a:cubicBezTo>
                  <a:pt x="503" y="0"/>
                  <a:pt x="484" y="23"/>
                  <a:pt x="496" y="30"/>
                </a:cubicBezTo>
                <a:cubicBezTo>
                  <a:pt x="523" y="47"/>
                  <a:pt x="547" y="68"/>
                  <a:pt x="572" y="87"/>
                </a:cubicBezTo>
                <a:cubicBezTo>
                  <a:pt x="561" y="90"/>
                  <a:pt x="551" y="94"/>
                  <a:pt x="541" y="98"/>
                </a:cubicBezTo>
                <a:cubicBezTo>
                  <a:pt x="509" y="111"/>
                  <a:pt x="478" y="133"/>
                  <a:pt x="459" y="162"/>
                </a:cubicBezTo>
                <a:cubicBezTo>
                  <a:pt x="455" y="167"/>
                  <a:pt x="455" y="176"/>
                  <a:pt x="462" y="179"/>
                </a:cubicBezTo>
                <a:cubicBezTo>
                  <a:pt x="469" y="181"/>
                  <a:pt x="475" y="175"/>
                  <a:pt x="479" y="169"/>
                </a:cubicBezTo>
                <a:cubicBezTo>
                  <a:pt x="493" y="150"/>
                  <a:pt x="515" y="136"/>
                  <a:pt x="536" y="125"/>
                </a:cubicBezTo>
                <a:cubicBezTo>
                  <a:pt x="557" y="115"/>
                  <a:pt x="588" y="103"/>
                  <a:pt x="611" y="116"/>
                </a:cubicBezTo>
                <a:cubicBezTo>
                  <a:pt x="623" y="122"/>
                  <a:pt x="642" y="100"/>
                  <a:pt x="630" y="93"/>
                </a:cubicBezTo>
                <a:close/>
              </a:path>
            </a:pathLst>
          </a:custGeom>
          <a:solidFill>
            <a:schemeClr val="accent5"/>
          </a:solidFill>
          <a:ln>
            <a:noFill/>
          </a:ln>
          <a:effectLst>
            <a:outerShdw blurRad="38100" dist="25400" dir="2700000" algn="tl" rotWithShape="0">
              <a:prstClr val="black">
                <a:alpha val="20000"/>
              </a:prstClr>
            </a:outerShdw>
          </a:effectLst>
        </p:spPr>
        <p:txBody>
          <a:bodyPr vert="horz" wrap="square" lIns="91440" tIns="45720" rIns="91440" bIns="45720" numCol="1" anchor="t" anchorCtr="0" compatLnSpc="1">
            <a:prstTxWarp prst="textNoShape">
              <a:avLst/>
            </a:prstTxWarp>
          </a:bodyPr>
          <a:lstStyle/>
          <a:p>
            <a:endParaRPr lang="de-DE"/>
          </a:p>
        </p:txBody>
      </p:sp>
      <p:sp>
        <p:nvSpPr>
          <p:cNvPr id="41" name="TextBox 40"/>
          <p:cNvSpPr txBox="1"/>
          <p:nvPr/>
        </p:nvSpPr>
        <p:spPr>
          <a:xfrm>
            <a:off x="5105400" y="6553200"/>
            <a:ext cx="2362200" cy="276999"/>
          </a:xfrm>
          <a:prstGeom prst="rect">
            <a:avLst/>
          </a:prstGeom>
          <a:noFill/>
        </p:spPr>
        <p:txBody>
          <a:bodyPr wrap="square" rtlCol="0">
            <a:spAutoFit/>
          </a:bodyPr>
          <a:lstStyle/>
          <a:p>
            <a:r>
              <a:rPr lang="el-GR" sz="1200" dirty="0" smtClean="0"/>
              <a:t>* Πολύ μικρό δείγμα</a:t>
            </a:r>
            <a:endParaRPr lang="en-US" sz="1200" dirty="0"/>
          </a:p>
        </p:txBody>
      </p:sp>
    </p:spTree>
    <p:extLst>
      <p:ext uri="{BB962C8B-B14F-4D97-AF65-F5344CB8AC3E}">
        <p14:creationId xmlns:p14="http://schemas.microsoft.com/office/powerpoint/2010/main" val="502108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4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152400"/>
            <a:ext cx="8229600" cy="868362"/>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a:solidFill>
                  <a:schemeClr val="tx2">
                    <a:lumMod val="60000"/>
                    <a:lumOff val="40000"/>
                  </a:schemeClr>
                </a:solidFill>
              </a:rPr>
              <a:t>Αριθμός Απασχολούμενου Προσωπικού </a:t>
            </a:r>
            <a:r>
              <a:rPr lang="el-GR" dirty="0" smtClean="0">
                <a:solidFill>
                  <a:schemeClr val="tx2">
                    <a:lumMod val="60000"/>
                    <a:lumOff val="40000"/>
                  </a:schemeClr>
                </a:solidFill>
              </a:rPr>
              <a:t>2015 </a:t>
            </a:r>
            <a:r>
              <a:rPr lang="en-US" dirty="0" smtClean="0">
                <a:solidFill>
                  <a:schemeClr val="tx2">
                    <a:lumMod val="60000"/>
                    <a:lumOff val="40000"/>
                  </a:schemeClr>
                </a:solidFill>
              </a:rPr>
              <a:t>vs. 2016</a:t>
            </a:r>
            <a:endParaRPr lang="en-US" dirty="0"/>
          </a:p>
        </p:txBody>
      </p:sp>
      <p:sp>
        <p:nvSpPr>
          <p:cNvPr id="4" name="TextBox 3"/>
          <p:cNvSpPr txBox="1"/>
          <p:nvPr/>
        </p:nvSpPr>
        <p:spPr>
          <a:xfrm rot="16200000">
            <a:off x="-16877" y="1872734"/>
            <a:ext cx="1219200" cy="369332"/>
          </a:xfrm>
          <a:prstGeom prst="rect">
            <a:avLst/>
          </a:prstGeom>
          <a:noFill/>
        </p:spPr>
        <p:txBody>
          <a:bodyPr wrap="square" rtlCol="0">
            <a:spAutoFit/>
          </a:bodyPr>
          <a:lstStyle/>
          <a:p>
            <a:r>
              <a:rPr lang="el-GR" b="1" dirty="0" smtClean="0">
                <a:solidFill>
                  <a:schemeClr val="bg1"/>
                </a:solidFill>
              </a:rPr>
              <a:t>2015</a:t>
            </a:r>
            <a:endParaRPr lang="en-US" b="1" dirty="0">
              <a:solidFill>
                <a:schemeClr val="bg1"/>
              </a:solidFill>
            </a:endParaRPr>
          </a:p>
        </p:txBody>
      </p:sp>
      <p:sp>
        <p:nvSpPr>
          <p:cNvPr id="14" name="Rechteck 206"/>
          <p:cNvSpPr/>
          <p:nvPr/>
        </p:nvSpPr>
        <p:spPr bwMode="gray">
          <a:xfrm>
            <a:off x="533400" y="1030991"/>
            <a:ext cx="7543800" cy="721609"/>
          </a:xfrm>
          <a:prstGeom prst="rect">
            <a:avLst/>
          </a:prstGeom>
        </p:spPr>
        <p:txBody>
          <a:bodyPr wrap="square" lIns="72000" tIns="0" rIns="180000" bIns="0">
            <a:noAutofit/>
          </a:bodyPr>
          <a:lstStyle/>
          <a:p>
            <a:pPr>
              <a:spcAft>
                <a:spcPts val="300"/>
              </a:spcAft>
            </a:pPr>
            <a:r>
              <a:rPr lang="el-GR" sz="1400" b="1" dirty="0"/>
              <a:t>«Το προσωπικό που απασχολείτε στην επιχείρησή σας, σε σχέση με το προηγούμενο έτος, θα λέγατε ότι αυξήθηκε, μειώθηκε ή παρέμεινε σταθερό</a:t>
            </a:r>
            <a:r>
              <a:rPr lang="el-GR" sz="1400" b="1" dirty="0" smtClean="0"/>
              <a:t>; Το 2016;»</a:t>
            </a:r>
            <a:endParaRPr lang="de-DE" sz="1600" b="1" dirty="0">
              <a:solidFill>
                <a:srgbClr val="000000"/>
              </a:solidFill>
            </a:endParaRPr>
          </a:p>
        </p:txBody>
      </p:sp>
      <p:graphicFrame>
        <p:nvGraphicFramePr>
          <p:cNvPr id="18" name="Table 17"/>
          <p:cNvGraphicFramePr>
            <a:graphicFrameLocks noGrp="1"/>
          </p:cNvGraphicFramePr>
          <p:nvPr>
            <p:extLst>
              <p:ext uri="{D42A27DB-BD31-4B8C-83A1-F6EECF244321}">
                <p14:modId xmlns:p14="http://schemas.microsoft.com/office/powerpoint/2010/main" val="921902407"/>
              </p:ext>
            </p:extLst>
          </p:nvPr>
        </p:nvGraphicFramePr>
        <p:xfrm>
          <a:off x="777389" y="1809135"/>
          <a:ext cx="6690212" cy="3928086"/>
        </p:xfrm>
        <a:graphic>
          <a:graphicData uri="http://schemas.openxmlformats.org/drawingml/2006/table">
            <a:tbl>
              <a:tblPr firstRow="1" bandRow="1"/>
              <a:tblGrid>
                <a:gridCol w="425854"/>
                <a:gridCol w="1202880"/>
                <a:gridCol w="864358"/>
                <a:gridCol w="1816664"/>
                <a:gridCol w="1190228"/>
                <a:gridCol w="1190228"/>
              </a:tblGrid>
              <a:tr h="369693">
                <a:tc>
                  <a:txBody>
                    <a:bodyPr/>
                    <a:lstStyle/>
                    <a:p>
                      <a:pPr algn="ctr"/>
                      <a:endParaRPr lang="el-GR" sz="1600" dirty="0"/>
                    </a:p>
                  </a:txBody>
                  <a:tcPr>
                    <a:lnL w="12700" cap="flat" cmpd="sng" algn="ctr">
                      <a:no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ap="flat" cmpd="sng" algn="ctr">
                      <a:noFill/>
                      <a:prstDash val="solid"/>
                      <a:round/>
                      <a:headEnd type="none" w="med" len="med"/>
                      <a:tailEnd type="none" w="med" len="med"/>
                    </a:lnTlToBr>
                  </a:tcPr>
                </a:tc>
                <a:tc gridSpan="5">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l-GR" sz="1400" b="1" dirty="0" smtClean="0">
                          <a:solidFill>
                            <a:schemeClr val="bg1"/>
                          </a:solidFill>
                        </a:rPr>
                        <a:t>Εκτίμηση</a:t>
                      </a:r>
                      <a:r>
                        <a:rPr lang="el-GR" sz="1400" b="1" baseline="0" dirty="0" smtClean="0">
                          <a:solidFill>
                            <a:schemeClr val="bg1"/>
                          </a:solidFill>
                        </a:rPr>
                        <a:t> για το 2016</a:t>
                      </a:r>
                      <a:endParaRPr lang="el-GR" sz="1400" b="1" baseline="0" dirty="0">
                        <a:solidFill>
                          <a:schemeClr val="bg1"/>
                        </a:solidFill>
                        <a:effectLst>
                          <a:outerShdw blurRad="38100" dist="38100" dir="2700000" algn="tl">
                            <a:srgbClr val="000000">
                              <a:alpha val="43137"/>
                            </a:srgbClr>
                          </a:outerShdw>
                        </a:effectLst>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000" b="1" dirty="0" smtClean="0">
                        <a:solidFill>
                          <a:schemeClr val="bg1"/>
                        </a:solidFill>
                        <a:effectLst>
                          <a:outerShdw blurRad="38100" dist="38100" dir="2700000" algn="tl">
                            <a:srgbClr val="000000">
                              <a:alpha val="43137"/>
                            </a:srgbClr>
                          </a:outerShdw>
                        </a:effectLst>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3"/>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l-GR" sz="1000" b="1" dirty="0" smtClean="0">
                        <a:solidFill>
                          <a:schemeClr val="bg1"/>
                        </a:solidFill>
                        <a:effectLst>
                          <a:outerShdw blurRad="38100" dist="38100" dir="2700000" algn="tl">
                            <a:srgbClr val="000000">
                              <a:alpha val="43137"/>
                            </a:srgbClr>
                          </a:outerShdw>
                        </a:effectLst>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3"/>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l-GR" sz="1000" b="1" dirty="0" smtClean="0">
                        <a:solidFill>
                          <a:schemeClr val="bg1"/>
                        </a:solidFill>
                        <a:effectLst>
                          <a:outerShdw blurRad="38100" dist="38100" dir="2700000" algn="tl">
                            <a:srgbClr val="000000">
                              <a:alpha val="43137"/>
                            </a:srgbClr>
                          </a:outerShdw>
                        </a:effectLst>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3"/>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l-GR" sz="1400" b="1" baseline="0" dirty="0">
                        <a:solidFill>
                          <a:schemeClr val="bg1"/>
                        </a:solidFill>
                        <a:effectLst>
                          <a:outerShdw blurRad="38100" dist="38100" dir="2700000" algn="tl">
                            <a:srgbClr val="000000">
                              <a:alpha val="43137"/>
                            </a:srgbClr>
                          </a:outerShdw>
                        </a:effectLst>
                      </a:endParaRP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1"/>
                    </a:solidFill>
                  </a:tcPr>
                </a:tc>
              </a:tr>
              <a:tr h="316107">
                <a:tc rowSpan="4">
                  <a:txBody>
                    <a:bodyPr/>
                    <a:lstStyle/>
                    <a:p>
                      <a:pPr algn="ctr"/>
                      <a:r>
                        <a:rPr lang="el-GR" sz="1400" b="1" dirty="0" smtClean="0"/>
                        <a:t>2015</a:t>
                      </a:r>
                      <a:endParaRPr lang="el-GR" sz="1400" b="1" dirty="0"/>
                    </a:p>
                  </a:txBody>
                  <a:tcPr vert="vert27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pPr>
                      <a:endParaRPr lang="en-US" sz="1200"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400" dirty="0" smtClean="0">
                          <a:solidFill>
                            <a:schemeClr val="bg1"/>
                          </a:solidFill>
                          <a:effectLst/>
                          <a:latin typeface="Calibri"/>
                          <a:ea typeface="Calibri"/>
                          <a:cs typeface="Times New Roman"/>
                        </a:rPr>
                        <a:t>Θα αυξηθεί</a:t>
                      </a:r>
                      <a:endParaRPr lang="en-US" sz="1400" dirty="0">
                        <a:solidFill>
                          <a:schemeClr val="bg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3"/>
                    </a:solidFill>
                  </a:tcPr>
                </a:tc>
                <a:tc>
                  <a:txBody>
                    <a:bodyPr/>
                    <a:lstStyle/>
                    <a:p>
                      <a:pPr marL="0" marR="0" algn="ctr">
                        <a:lnSpc>
                          <a:spcPct val="115000"/>
                        </a:lnSpc>
                        <a:spcBef>
                          <a:spcPts val="0"/>
                        </a:spcBef>
                        <a:spcAft>
                          <a:spcPts val="0"/>
                        </a:spcAft>
                      </a:pPr>
                      <a:r>
                        <a:rPr lang="el-GR" sz="1400" dirty="0" smtClean="0">
                          <a:solidFill>
                            <a:schemeClr val="tx1"/>
                          </a:solidFill>
                          <a:effectLst/>
                          <a:latin typeface="Calibri"/>
                          <a:ea typeface="Calibri"/>
                          <a:cs typeface="Times New Roman"/>
                        </a:rPr>
                        <a:t>Θα παραμείνει σταθερό</a:t>
                      </a:r>
                      <a:endParaRPr lang="en-US" sz="1400"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2"/>
                    </a:solidFill>
                  </a:tcPr>
                </a:tc>
                <a:tc>
                  <a:txBody>
                    <a:bodyPr/>
                    <a:lstStyle/>
                    <a:p>
                      <a:pPr marL="0" marR="0" algn="ctr">
                        <a:lnSpc>
                          <a:spcPct val="115000"/>
                        </a:lnSpc>
                        <a:spcBef>
                          <a:spcPts val="0"/>
                        </a:spcBef>
                        <a:spcAft>
                          <a:spcPts val="0"/>
                        </a:spcAft>
                      </a:pPr>
                      <a:r>
                        <a:rPr lang="el-GR" sz="1400" dirty="0" smtClean="0">
                          <a:solidFill>
                            <a:schemeClr val="bg1"/>
                          </a:solidFill>
                          <a:effectLst/>
                          <a:latin typeface="Calibri"/>
                          <a:ea typeface="Calibri"/>
                          <a:cs typeface="Times New Roman"/>
                        </a:rPr>
                        <a:t>Θα μειωθεί</a:t>
                      </a:r>
                      <a:endParaRPr lang="en-US" sz="1400" dirty="0">
                        <a:solidFill>
                          <a:schemeClr val="bg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2"/>
                    </a:solidFill>
                  </a:tcPr>
                </a:tc>
                <a:tc>
                  <a:txBody>
                    <a:bodyPr/>
                    <a:lstStyle/>
                    <a:p>
                      <a:pPr marL="0" marR="0" algn="ctr">
                        <a:lnSpc>
                          <a:spcPct val="115000"/>
                        </a:lnSpc>
                        <a:spcBef>
                          <a:spcPts val="0"/>
                        </a:spcBef>
                        <a:spcAft>
                          <a:spcPts val="0"/>
                        </a:spcAft>
                      </a:pPr>
                      <a:r>
                        <a:rPr lang="el-GR" sz="1400" dirty="0" smtClean="0">
                          <a:solidFill>
                            <a:schemeClr val="tx1"/>
                          </a:solidFill>
                          <a:effectLst/>
                          <a:latin typeface="Calibri"/>
                          <a:ea typeface="Calibri"/>
                          <a:cs typeface="Times New Roman"/>
                        </a:rPr>
                        <a:t>ΣΥΝΟΛΟ</a:t>
                      </a:r>
                      <a:endParaRPr lang="en-US" sz="1400"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r>
              <a:tr h="944880">
                <a:tc vMerge="1">
                  <a:txBody>
                    <a:bodyPr/>
                    <a:lstStyle/>
                    <a:p>
                      <a:endParaRPr lang="el-GR" sz="1600" b="1" dirty="0"/>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pPr>
                      <a:r>
                        <a:rPr lang="el-GR" sz="1400" dirty="0" smtClean="0">
                          <a:solidFill>
                            <a:schemeClr val="bg1"/>
                          </a:solidFill>
                          <a:effectLst/>
                          <a:latin typeface="Calibri"/>
                          <a:ea typeface="Calibri"/>
                          <a:cs typeface="Times New Roman"/>
                        </a:rPr>
                        <a:t>Αυξήθηκε</a:t>
                      </a:r>
                      <a:endParaRPr lang="en-US" sz="1400" dirty="0">
                        <a:solidFill>
                          <a:schemeClr val="bg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3"/>
                    </a:solidFill>
                  </a:tcPr>
                </a:tc>
                <a:tc>
                  <a:txBody>
                    <a:bodyPr/>
                    <a:lstStyle/>
                    <a:p>
                      <a:pPr marL="0" marR="0" algn="ctr">
                        <a:lnSpc>
                          <a:spcPct val="115000"/>
                        </a:lnSpc>
                        <a:spcBef>
                          <a:spcPts val="0"/>
                        </a:spcBef>
                        <a:spcAft>
                          <a:spcPts val="0"/>
                        </a:spcAft>
                      </a:pPr>
                      <a:r>
                        <a:rPr lang="el-GR" sz="1400" b="1" dirty="0" smtClean="0">
                          <a:effectLst/>
                          <a:latin typeface="Calibri"/>
                          <a:ea typeface="Calibri"/>
                          <a:cs typeface="Times New Roman"/>
                        </a:rPr>
                        <a:t>8%</a:t>
                      </a:r>
                      <a:endParaRPr lang="en-US" sz="1400" b="1"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3">
                        <a:lumMod val="40000"/>
                        <a:lumOff val="60000"/>
                      </a:schemeClr>
                    </a:solidFill>
                  </a:tcPr>
                </a:tc>
                <a:tc>
                  <a:txBody>
                    <a:bodyPr/>
                    <a:lstStyle/>
                    <a:p>
                      <a:pPr marL="0" marR="0" algn="ctr">
                        <a:lnSpc>
                          <a:spcPct val="115000"/>
                        </a:lnSpc>
                        <a:spcBef>
                          <a:spcPts val="0"/>
                        </a:spcBef>
                        <a:spcAft>
                          <a:spcPts val="0"/>
                        </a:spcAft>
                      </a:pPr>
                      <a:r>
                        <a:rPr lang="el-GR" sz="1400" b="1" dirty="0" smtClean="0">
                          <a:effectLst/>
                          <a:latin typeface="Calibri"/>
                          <a:ea typeface="Calibri"/>
                          <a:cs typeface="Times New Roman"/>
                        </a:rPr>
                        <a:t>5%</a:t>
                      </a:r>
                      <a:endParaRPr lang="en-US" sz="1400" b="1"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400" b="1" dirty="0" smtClean="0">
                          <a:effectLst/>
                          <a:latin typeface="Calibri"/>
                          <a:ea typeface="Calibri"/>
                          <a:cs typeface="Times New Roman"/>
                        </a:rPr>
                        <a:t>2%</a:t>
                      </a:r>
                      <a:endParaRPr lang="en-US" sz="1400" b="1"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400" b="1" dirty="0" smtClean="0">
                          <a:solidFill>
                            <a:schemeClr val="tx1"/>
                          </a:solidFill>
                          <a:effectLst/>
                          <a:latin typeface="Calibri"/>
                          <a:ea typeface="Calibri"/>
                          <a:cs typeface="Times New Roman"/>
                        </a:rPr>
                        <a:t>15%</a:t>
                      </a: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r>
              <a:tr h="914400">
                <a:tc vMerge="1">
                  <a:txBody>
                    <a:bodyPr/>
                    <a:lstStyle/>
                    <a:p>
                      <a:endParaRPr lang="el-GR" sz="1600" b="1" dirty="0"/>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pPr>
                      <a:r>
                        <a:rPr lang="el-GR" sz="1400" dirty="0" smtClean="0">
                          <a:effectLst/>
                          <a:latin typeface="Calibri"/>
                          <a:ea typeface="Calibri"/>
                          <a:cs typeface="Times New Roman"/>
                        </a:rPr>
                        <a:t>Παρέμεινε Σταθερό</a:t>
                      </a:r>
                      <a:endParaRPr lang="en-US" sz="1400"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pPr>
                      <a:r>
                        <a:rPr lang="el-GR" sz="1400" b="1" dirty="0" smtClean="0">
                          <a:effectLst/>
                          <a:latin typeface="Calibri"/>
                          <a:ea typeface="Calibri"/>
                          <a:cs typeface="Times New Roman"/>
                        </a:rPr>
                        <a:t>10%</a:t>
                      </a:r>
                      <a:endParaRPr lang="en-US" sz="1400" b="1"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400" b="1" dirty="0" smtClean="0">
                          <a:effectLst/>
                          <a:latin typeface="Calibri"/>
                          <a:ea typeface="Calibri"/>
                          <a:cs typeface="Times New Roman"/>
                        </a:rPr>
                        <a:t>32%</a:t>
                      </a:r>
                      <a:endParaRPr lang="en-US" sz="1400" b="1"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2"/>
                    </a:solidFill>
                  </a:tcPr>
                </a:tc>
                <a:tc>
                  <a:txBody>
                    <a:bodyPr/>
                    <a:lstStyle/>
                    <a:p>
                      <a:pPr marL="0" marR="0" algn="ctr">
                        <a:lnSpc>
                          <a:spcPct val="115000"/>
                        </a:lnSpc>
                        <a:spcBef>
                          <a:spcPts val="0"/>
                        </a:spcBef>
                        <a:spcAft>
                          <a:spcPts val="0"/>
                        </a:spcAft>
                      </a:pPr>
                      <a:r>
                        <a:rPr lang="el-GR" sz="1400" b="1" dirty="0" smtClean="0">
                          <a:effectLst/>
                          <a:latin typeface="Calibri"/>
                          <a:ea typeface="Calibri"/>
                          <a:cs typeface="Times New Roman"/>
                        </a:rPr>
                        <a:t>10%</a:t>
                      </a:r>
                      <a:endParaRPr lang="en-US" sz="1400" b="1"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400" b="1" dirty="0" smtClean="0">
                          <a:solidFill>
                            <a:schemeClr val="tx1"/>
                          </a:solidFill>
                          <a:effectLst/>
                          <a:latin typeface="Calibri"/>
                          <a:ea typeface="Calibri"/>
                          <a:cs typeface="Times New Roman"/>
                        </a:rPr>
                        <a:t>52%</a:t>
                      </a: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r>
              <a:tr h="957792">
                <a:tc vMerge="1">
                  <a:txBody>
                    <a:bodyPr/>
                    <a:lstStyle/>
                    <a:p>
                      <a:endParaRPr lang="el-GR" sz="1600" b="1" dirty="0"/>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pPr>
                      <a:r>
                        <a:rPr lang="el-GR" sz="1400" dirty="0" smtClean="0">
                          <a:solidFill>
                            <a:schemeClr val="bg1"/>
                          </a:solidFill>
                          <a:effectLst/>
                          <a:latin typeface="Calibri"/>
                          <a:ea typeface="Calibri"/>
                          <a:cs typeface="Times New Roman"/>
                        </a:rPr>
                        <a:t>Μειώθηκε</a:t>
                      </a:r>
                      <a:endParaRPr lang="en-US" sz="1400" dirty="0">
                        <a:solidFill>
                          <a:schemeClr val="bg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2"/>
                    </a:solidFill>
                  </a:tcPr>
                </a:tc>
                <a:tc>
                  <a:txBody>
                    <a:bodyPr/>
                    <a:lstStyle/>
                    <a:p>
                      <a:pPr marL="0" marR="0" algn="ctr">
                        <a:lnSpc>
                          <a:spcPct val="115000"/>
                        </a:lnSpc>
                        <a:spcBef>
                          <a:spcPts val="0"/>
                        </a:spcBef>
                        <a:spcAft>
                          <a:spcPts val="0"/>
                        </a:spcAft>
                      </a:pPr>
                      <a:r>
                        <a:rPr lang="el-GR" sz="1400" b="1" dirty="0" smtClean="0">
                          <a:effectLst/>
                          <a:latin typeface="Calibri"/>
                          <a:ea typeface="Calibri"/>
                          <a:cs typeface="Times New Roman"/>
                        </a:rPr>
                        <a:t>2%</a:t>
                      </a:r>
                      <a:endParaRPr lang="en-US" sz="1400" b="1"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400" b="1" dirty="0" smtClean="0">
                          <a:effectLst/>
                          <a:latin typeface="Calibri"/>
                          <a:ea typeface="Calibri"/>
                          <a:cs typeface="Times New Roman"/>
                        </a:rPr>
                        <a:t>12%</a:t>
                      </a:r>
                      <a:endParaRPr lang="en-US" sz="1400" b="1"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algn="ctr">
                        <a:lnSpc>
                          <a:spcPct val="115000"/>
                        </a:lnSpc>
                        <a:spcBef>
                          <a:spcPts val="0"/>
                        </a:spcBef>
                        <a:spcAft>
                          <a:spcPts val="0"/>
                        </a:spcAft>
                      </a:pPr>
                      <a:r>
                        <a:rPr lang="el-GR" sz="1400" b="1" dirty="0" smtClean="0">
                          <a:effectLst/>
                          <a:latin typeface="Calibri"/>
                          <a:ea typeface="Calibri"/>
                          <a:cs typeface="Times New Roman"/>
                        </a:rPr>
                        <a:t>14%</a:t>
                      </a:r>
                      <a:endParaRPr lang="en-US" sz="1400" b="1"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2">
                        <a:lumMod val="40000"/>
                        <a:lumOff val="60000"/>
                      </a:schemeClr>
                    </a:solidFill>
                  </a:tcPr>
                </a:tc>
                <a:tc>
                  <a:txBody>
                    <a:bodyPr/>
                    <a:lstStyle/>
                    <a:p>
                      <a:pPr marL="0" marR="0" algn="ctr">
                        <a:lnSpc>
                          <a:spcPct val="115000"/>
                        </a:lnSpc>
                        <a:spcBef>
                          <a:spcPts val="0"/>
                        </a:spcBef>
                        <a:spcAft>
                          <a:spcPts val="0"/>
                        </a:spcAft>
                      </a:pPr>
                      <a:r>
                        <a:rPr lang="el-GR" sz="1400" b="1" dirty="0" smtClean="0">
                          <a:solidFill>
                            <a:schemeClr val="tx1"/>
                          </a:solidFill>
                          <a:effectLst/>
                          <a:latin typeface="Calibri"/>
                          <a:ea typeface="Calibri"/>
                          <a:cs typeface="Times New Roman"/>
                        </a:rPr>
                        <a:t>28%</a:t>
                      </a: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r>
              <a:tr h="250593">
                <a:tc>
                  <a:txBody>
                    <a:bodyPr/>
                    <a:lstStyle/>
                    <a:p>
                      <a:pPr algn="ctr"/>
                      <a:endParaRPr lang="el-GR" sz="1400" b="1" dirty="0"/>
                    </a:p>
                  </a:txBody>
                  <a:tcPr vert="vert270">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l-GR" sz="1400" dirty="0" smtClean="0">
                          <a:solidFill>
                            <a:schemeClr val="tx1"/>
                          </a:solidFill>
                          <a:effectLst/>
                          <a:latin typeface="Calibri"/>
                          <a:ea typeface="Calibri"/>
                          <a:cs typeface="Times New Roman"/>
                        </a:rPr>
                        <a:t>ΣΥΝΟΛΟ</a:t>
                      </a:r>
                      <a:endParaRPr lang="en-US" sz="1400"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l-GR" sz="1400" b="1" dirty="0" smtClean="0">
                          <a:solidFill>
                            <a:schemeClr val="tx1"/>
                          </a:solidFill>
                          <a:effectLst/>
                          <a:latin typeface="Calibri"/>
                          <a:ea typeface="Calibri"/>
                          <a:cs typeface="Times New Roman"/>
                        </a:rPr>
                        <a:t>20%</a:t>
                      </a: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l-GR" sz="1400" b="1" dirty="0" smtClean="0">
                          <a:solidFill>
                            <a:schemeClr val="tx1"/>
                          </a:solidFill>
                          <a:effectLst/>
                          <a:latin typeface="Calibri"/>
                          <a:ea typeface="Calibri"/>
                          <a:cs typeface="Times New Roman"/>
                        </a:rPr>
                        <a:t>49%</a:t>
                      </a: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l-GR" sz="1400" b="1" dirty="0" smtClean="0">
                          <a:solidFill>
                            <a:schemeClr val="tx1"/>
                          </a:solidFill>
                          <a:effectLst/>
                          <a:latin typeface="Calibri"/>
                          <a:ea typeface="Calibri"/>
                          <a:cs typeface="Times New Roman"/>
                        </a:rPr>
                        <a:t>26%</a:t>
                      </a: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r>
            </a:tbl>
          </a:graphicData>
        </a:graphic>
      </p:graphicFrame>
      <p:sp>
        <p:nvSpPr>
          <p:cNvPr id="8" name="Freeform 6"/>
          <p:cNvSpPr>
            <a:spLocks/>
          </p:cNvSpPr>
          <p:nvPr/>
        </p:nvSpPr>
        <p:spPr bwMode="auto">
          <a:xfrm>
            <a:off x="2293374" y="5923404"/>
            <a:ext cx="5250426" cy="934596"/>
          </a:xfrm>
          <a:prstGeom prst="roundRect">
            <a:avLst/>
          </a:prstGeom>
          <a:solidFill>
            <a:schemeClr val="accent5"/>
          </a:solidFill>
          <a:ln w="0">
            <a:noFill/>
            <a:prstDash val="solid"/>
            <a:round/>
            <a:headEnd/>
            <a:tailEnd/>
          </a:ln>
          <a:effectLst>
            <a:outerShdw blurRad="63500" sx="102000" sy="102000" algn="ctr" rotWithShape="0">
              <a:prstClr val="black">
                <a:alpha val="40000"/>
              </a:prstClr>
            </a:outerShdw>
          </a:effectLst>
        </p:spPr>
        <p:txBody>
          <a:bodyPr vert="horz" wrap="square" lIns="91440" tIns="45720" rIns="91440" bIns="45720" numCol="1" anchor="ctr" anchorCtr="0" compatLnSpc="1">
            <a:prstTxWarp prst="textNoShape">
              <a:avLst/>
            </a:prstTxWarp>
          </a:bodyPr>
          <a:lstStyle/>
          <a:p>
            <a:r>
              <a:rPr lang="el-GR" sz="1400" dirty="0" smtClean="0">
                <a:solidFill>
                  <a:schemeClr val="bg1"/>
                </a:solidFill>
              </a:rPr>
              <a:t>Ένα 14% του συνόλου του δείγματος δήλωσε ότι μείωσε το προσωπικό της το 2015 ενώ προβλέπει ότι θα προχωρήσει σε περαιτέρω μειώσεις και το 2016. (είναι κυρίως μικρές επιχειρήσεις)</a:t>
            </a:r>
          </a:p>
        </p:txBody>
      </p:sp>
    </p:spTree>
    <p:extLst>
      <p:ext uri="{BB962C8B-B14F-4D97-AF65-F5344CB8AC3E}">
        <p14:creationId xmlns:p14="http://schemas.microsoft.com/office/powerpoint/2010/main" val="3731546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152400"/>
            <a:ext cx="8229600" cy="868362"/>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smtClean="0">
                <a:solidFill>
                  <a:schemeClr val="tx2">
                    <a:lumMod val="60000"/>
                    <a:lumOff val="40000"/>
                  </a:schemeClr>
                </a:solidFill>
              </a:rPr>
              <a:t>Ανταπόκριση στις Υποχρεώσεις </a:t>
            </a:r>
            <a:r>
              <a:rPr lang="en-US" dirty="0" smtClean="0"/>
              <a:t>the Context</a:t>
            </a:r>
            <a:endParaRPr lang="en-US" dirty="0"/>
          </a:p>
        </p:txBody>
      </p:sp>
      <p:sp>
        <p:nvSpPr>
          <p:cNvPr id="14" name="Textfeld 205"/>
          <p:cNvSpPr txBox="1"/>
          <p:nvPr/>
        </p:nvSpPr>
        <p:spPr bwMode="gray">
          <a:xfrm>
            <a:off x="533399" y="1147299"/>
            <a:ext cx="2895601" cy="1080689"/>
          </a:xfrm>
          <a:prstGeom prst="rect">
            <a:avLst/>
          </a:prstGeom>
          <a:noFill/>
        </p:spPr>
        <p:txBody>
          <a:bodyPr wrap="square" lIns="72000" tIns="0" rIns="180000" bIns="0" rtlCol="0">
            <a:noAutofit/>
          </a:bodyPr>
          <a:lstStyle/>
          <a:p>
            <a:pPr lvl="0">
              <a:lnSpc>
                <a:spcPct val="85000"/>
              </a:lnSpc>
              <a:spcAft>
                <a:spcPts val="300"/>
              </a:spcAft>
            </a:pPr>
            <a:r>
              <a:rPr lang="el-GR" sz="2400" b="1" dirty="0" smtClean="0">
                <a:solidFill>
                  <a:srgbClr val="9BBB59"/>
                </a:solidFill>
              </a:rPr>
              <a:t>Υφιστάμενη κατάσταση &amp; Προοπτικές</a:t>
            </a:r>
            <a:endParaRPr lang="de-DE" sz="2400" dirty="0">
              <a:solidFill>
                <a:srgbClr val="9BBB59"/>
              </a:solidFill>
            </a:endParaRPr>
          </a:p>
        </p:txBody>
      </p:sp>
      <p:sp>
        <p:nvSpPr>
          <p:cNvPr id="15" name="Rechteck 206"/>
          <p:cNvSpPr/>
          <p:nvPr/>
        </p:nvSpPr>
        <p:spPr bwMode="gray">
          <a:xfrm>
            <a:off x="533400" y="2250191"/>
            <a:ext cx="2665072" cy="721609"/>
          </a:xfrm>
          <a:prstGeom prst="rect">
            <a:avLst/>
          </a:prstGeom>
        </p:spPr>
        <p:txBody>
          <a:bodyPr wrap="square" lIns="72000" tIns="0" rIns="180000" bIns="0">
            <a:noAutofit/>
          </a:bodyPr>
          <a:lstStyle/>
          <a:p>
            <a:pPr>
              <a:spcAft>
                <a:spcPts val="300"/>
              </a:spcAft>
            </a:pPr>
            <a:r>
              <a:rPr lang="el-GR" sz="1400" b="1" dirty="0" smtClean="0"/>
              <a:t>«</a:t>
            </a:r>
            <a:r>
              <a:rPr lang="el-GR" sz="1400" b="1" dirty="0"/>
              <a:t>Συνολικά πόσο εύκολα ή δύσκολα ανταποκρίνεται η επιχείρησή σας στις υποχρεώσεις </a:t>
            </a:r>
            <a:r>
              <a:rPr lang="el-GR" sz="1400" b="1" dirty="0" smtClean="0"/>
              <a:t>της τον τελευταίο χρόνο; Το επόμενο έτος;»</a:t>
            </a:r>
            <a:endParaRPr lang="el-GR" sz="1400" b="1" dirty="0"/>
          </a:p>
        </p:txBody>
      </p:sp>
      <p:sp>
        <p:nvSpPr>
          <p:cNvPr id="16" name="Rechteck 216"/>
          <p:cNvSpPr/>
          <p:nvPr/>
        </p:nvSpPr>
        <p:spPr bwMode="gray">
          <a:xfrm>
            <a:off x="533400" y="3437406"/>
            <a:ext cx="2795615" cy="3420594"/>
          </a:xfrm>
          <a:prstGeom prst="rect">
            <a:avLst/>
          </a:prstGeom>
        </p:spPr>
        <p:txBody>
          <a:bodyPr wrap="square" lIns="72000" tIns="0" rIns="180000" bIns="0">
            <a:noAutofit/>
          </a:bodyPr>
          <a:lstStyle/>
          <a:p>
            <a:r>
              <a:rPr lang="el-GR" sz="1400" dirty="0" smtClean="0"/>
              <a:t>Γενικότερα θα λέγαμε ότι οι επιχειρήσεις τόσο το 2015 όσο και την επόμενη χρονιά θεωρούν ότι οι μηνιαίες / ετήσιες υποχρεώσεις τους καλύπτονται με δυσκολία. </a:t>
            </a:r>
          </a:p>
          <a:p>
            <a:r>
              <a:rPr lang="el-GR" sz="1400" b="1" dirty="0" smtClean="0"/>
              <a:t>Ένας συνεχόμενος αγώνας για να ανταποκριθούν στις ανάγκες του προσωπικού αλλά και στις υποχρεώσεις τους προς το κράτος και τις τράπεζες είναι η καθημερινότητα για την πλειοψηφία των επιχειρήσεων.</a:t>
            </a:r>
            <a:endParaRPr lang="de-DE" sz="1400" b="1" dirty="0"/>
          </a:p>
        </p:txBody>
      </p:sp>
      <p:cxnSp>
        <p:nvCxnSpPr>
          <p:cNvPr id="17" name="Gerade Verbindung 145"/>
          <p:cNvCxnSpPr/>
          <p:nvPr/>
        </p:nvCxnSpPr>
        <p:spPr bwMode="gray">
          <a:xfrm>
            <a:off x="3276600" y="1066800"/>
            <a:ext cx="1" cy="5390004"/>
          </a:xfrm>
          <a:prstGeom prst="line">
            <a:avLst/>
          </a:prstGeom>
          <a:ln w="19050">
            <a:solidFill>
              <a:srgbClr val="C8C8C8"/>
            </a:solidFill>
            <a:prstDash val="sysDot"/>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3657600" y="1066800"/>
            <a:ext cx="5257800" cy="37628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t>2015</a:t>
            </a:r>
            <a:endParaRPr lang="en-US" b="1" dirty="0"/>
          </a:p>
        </p:txBody>
      </p:sp>
      <p:sp>
        <p:nvSpPr>
          <p:cNvPr id="19" name="Rectangle 18"/>
          <p:cNvSpPr/>
          <p:nvPr/>
        </p:nvSpPr>
        <p:spPr>
          <a:xfrm>
            <a:off x="3657600" y="1443089"/>
            <a:ext cx="5257800" cy="22343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3657600" y="3713924"/>
            <a:ext cx="5257800" cy="37628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t>2016</a:t>
            </a:r>
            <a:endParaRPr lang="en-US" b="1" dirty="0"/>
          </a:p>
        </p:txBody>
      </p:sp>
      <p:sp>
        <p:nvSpPr>
          <p:cNvPr id="21" name="Rectangle 20"/>
          <p:cNvSpPr/>
          <p:nvPr/>
        </p:nvSpPr>
        <p:spPr>
          <a:xfrm>
            <a:off x="3657600" y="4090213"/>
            <a:ext cx="5257800" cy="22343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3" name="Diagramm 971"/>
          <p:cNvGraphicFramePr/>
          <p:nvPr>
            <p:extLst>
              <p:ext uri="{D42A27DB-BD31-4B8C-83A1-F6EECF244321}">
                <p14:modId xmlns:p14="http://schemas.microsoft.com/office/powerpoint/2010/main" val="511985462"/>
              </p:ext>
            </p:extLst>
          </p:nvPr>
        </p:nvGraphicFramePr>
        <p:xfrm>
          <a:off x="3810000" y="1443089"/>
          <a:ext cx="4920797" cy="238678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5" name="Diagramm 971"/>
          <p:cNvGraphicFramePr/>
          <p:nvPr>
            <p:extLst>
              <p:ext uri="{D42A27DB-BD31-4B8C-83A1-F6EECF244321}">
                <p14:modId xmlns:p14="http://schemas.microsoft.com/office/powerpoint/2010/main" val="3238380615"/>
              </p:ext>
            </p:extLst>
          </p:nvPr>
        </p:nvGraphicFramePr>
        <p:xfrm>
          <a:off x="3766003" y="4070017"/>
          <a:ext cx="4920797" cy="238678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599307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152400"/>
            <a:ext cx="8229600" cy="868362"/>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smtClean="0">
                <a:solidFill>
                  <a:schemeClr val="tx2">
                    <a:lumMod val="60000"/>
                    <a:lumOff val="40000"/>
                  </a:schemeClr>
                </a:solidFill>
              </a:rPr>
              <a:t>Ανταπόκριση στις Υποχρεώσεις ανά Κλάδο</a:t>
            </a:r>
            <a:endParaRPr lang="en-US" dirty="0"/>
          </a:p>
        </p:txBody>
      </p:sp>
      <p:sp>
        <p:nvSpPr>
          <p:cNvPr id="24" name="Rechteck 206"/>
          <p:cNvSpPr/>
          <p:nvPr/>
        </p:nvSpPr>
        <p:spPr bwMode="gray">
          <a:xfrm>
            <a:off x="533400" y="838200"/>
            <a:ext cx="6324600" cy="721609"/>
          </a:xfrm>
          <a:prstGeom prst="rect">
            <a:avLst/>
          </a:prstGeom>
        </p:spPr>
        <p:txBody>
          <a:bodyPr wrap="square" lIns="72000" tIns="0" rIns="180000" bIns="0">
            <a:noAutofit/>
          </a:bodyPr>
          <a:lstStyle/>
          <a:p>
            <a:pPr>
              <a:spcAft>
                <a:spcPts val="300"/>
              </a:spcAft>
            </a:pPr>
            <a:r>
              <a:rPr lang="el-GR" sz="1400" b="1" dirty="0"/>
              <a:t>«Συνολικά πόσο εύκολα ή δύσκολα ανταποκρίνεται η επιχείρησή σας στις υποχρεώσεις της τον τελευταίο χρόνο; Το επόμενο έτος;»</a:t>
            </a:r>
          </a:p>
        </p:txBody>
      </p:sp>
      <p:graphicFrame>
        <p:nvGraphicFramePr>
          <p:cNvPr id="3" name="Chart 2"/>
          <p:cNvGraphicFramePr/>
          <p:nvPr>
            <p:extLst>
              <p:ext uri="{D42A27DB-BD31-4B8C-83A1-F6EECF244321}">
                <p14:modId xmlns:p14="http://schemas.microsoft.com/office/powerpoint/2010/main" val="1093978625"/>
              </p:ext>
            </p:extLst>
          </p:nvPr>
        </p:nvGraphicFramePr>
        <p:xfrm>
          <a:off x="557981" y="1705859"/>
          <a:ext cx="8458200" cy="2300991"/>
        </p:xfrm>
        <a:graphic>
          <a:graphicData uri="http://schemas.openxmlformats.org/drawingml/2006/chart">
            <c:chart xmlns:c="http://schemas.openxmlformats.org/drawingml/2006/chart" xmlns:r="http://schemas.openxmlformats.org/officeDocument/2006/relationships" r:id="rId2"/>
          </a:graphicData>
        </a:graphic>
      </p:graphicFrame>
      <p:sp>
        <p:nvSpPr>
          <p:cNvPr id="27" name="Pentagon 26"/>
          <p:cNvSpPr/>
          <p:nvPr/>
        </p:nvSpPr>
        <p:spPr>
          <a:xfrm>
            <a:off x="457200" y="1898651"/>
            <a:ext cx="415742" cy="1104899"/>
          </a:xfrm>
          <a:prstGeom prst="homePlate">
            <a:avLst/>
          </a:prstGeom>
          <a:solidFill>
            <a:schemeClr val="bg1">
              <a:lumMod val="75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Pentagon 28"/>
          <p:cNvSpPr/>
          <p:nvPr/>
        </p:nvSpPr>
        <p:spPr>
          <a:xfrm>
            <a:off x="457200" y="4489451"/>
            <a:ext cx="415742" cy="1104899"/>
          </a:xfrm>
          <a:prstGeom prst="homePlate">
            <a:avLst/>
          </a:prstGeom>
          <a:solidFill>
            <a:schemeClr val="bg1">
              <a:lumMod val="75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p:cNvSpPr txBox="1"/>
          <p:nvPr/>
        </p:nvSpPr>
        <p:spPr>
          <a:xfrm rot="16200000">
            <a:off x="-16877" y="2018785"/>
            <a:ext cx="1219200" cy="369332"/>
          </a:xfrm>
          <a:prstGeom prst="rect">
            <a:avLst/>
          </a:prstGeom>
          <a:noFill/>
        </p:spPr>
        <p:txBody>
          <a:bodyPr wrap="square" rtlCol="0">
            <a:spAutoFit/>
          </a:bodyPr>
          <a:lstStyle/>
          <a:p>
            <a:r>
              <a:rPr lang="el-GR" b="1" dirty="0" smtClean="0">
                <a:solidFill>
                  <a:schemeClr val="bg1"/>
                </a:solidFill>
              </a:rPr>
              <a:t>2015</a:t>
            </a:r>
            <a:endParaRPr lang="en-US" b="1" dirty="0">
              <a:solidFill>
                <a:schemeClr val="bg1"/>
              </a:solidFill>
            </a:endParaRPr>
          </a:p>
        </p:txBody>
      </p:sp>
      <p:sp>
        <p:nvSpPr>
          <p:cNvPr id="30" name="TextBox 29"/>
          <p:cNvSpPr txBox="1"/>
          <p:nvPr/>
        </p:nvSpPr>
        <p:spPr>
          <a:xfrm rot="16200000">
            <a:off x="-16877" y="4609585"/>
            <a:ext cx="1219200" cy="369332"/>
          </a:xfrm>
          <a:prstGeom prst="rect">
            <a:avLst/>
          </a:prstGeom>
          <a:noFill/>
        </p:spPr>
        <p:txBody>
          <a:bodyPr wrap="square" rtlCol="0">
            <a:spAutoFit/>
          </a:bodyPr>
          <a:lstStyle/>
          <a:p>
            <a:r>
              <a:rPr lang="el-GR" b="1" dirty="0" smtClean="0">
                <a:solidFill>
                  <a:schemeClr val="bg1"/>
                </a:solidFill>
              </a:rPr>
              <a:t>2016</a:t>
            </a:r>
            <a:endParaRPr lang="en-US" b="1" dirty="0">
              <a:solidFill>
                <a:schemeClr val="bg1"/>
              </a:solidFill>
            </a:endParaRPr>
          </a:p>
        </p:txBody>
      </p:sp>
      <p:graphicFrame>
        <p:nvGraphicFramePr>
          <p:cNvPr id="15" name="Chart 14"/>
          <p:cNvGraphicFramePr/>
          <p:nvPr>
            <p:extLst>
              <p:ext uri="{D42A27DB-BD31-4B8C-83A1-F6EECF244321}">
                <p14:modId xmlns:p14="http://schemas.microsoft.com/office/powerpoint/2010/main" val="2340279295"/>
              </p:ext>
            </p:extLst>
          </p:nvPr>
        </p:nvGraphicFramePr>
        <p:xfrm>
          <a:off x="592722" y="3911600"/>
          <a:ext cx="8458200" cy="2260600"/>
        </p:xfrm>
        <a:graphic>
          <a:graphicData uri="http://schemas.openxmlformats.org/drawingml/2006/chart">
            <c:chart xmlns:c="http://schemas.openxmlformats.org/drawingml/2006/chart" xmlns:r="http://schemas.openxmlformats.org/officeDocument/2006/relationships" r:id="rId3"/>
          </a:graphicData>
        </a:graphic>
      </p:graphicFrame>
      <p:sp>
        <p:nvSpPr>
          <p:cNvPr id="14" name="Oval 13"/>
          <p:cNvSpPr/>
          <p:nvPr/>
        </p:nvSpPr>
        <p:spPr>
          <a:xfrm>
            <a:off x="2895600" y="2736851"/>
            <a:ext cx="457200" cy="3810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4343400" y="5022851"/>
            <a:ext cx="457200" cy="3810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6"/>
          <p:cNvSpPr>
            <a:spLocks/>
          </p:cNvSpPr>
          <p:nvPr/>
        </p:nvSpPr>
        <p:spPr bwMode="auto">
          <a:xfrm>
            <a:off x="6230378" y="838201"/>
            <a:ext cx="2895600" cy="1060450"/>
          </a:xfrm>
          <a:prstGeom prst="roundRect">
            <a:avLst/>
          </a:prstGeom>
          <a:solidFill>
            <a:schemeClr val="accent5"/>
          </a:solidFill>
          <a:ln w="0">
            <a:noFill/>
            <a:prstDash val="solid"/>
            <a:round/>
            <a:headEnd/>
            <a:tailEnd/>
          </a:ln>
          <a:effectLst>
            <a:outerShdw blurRad="63500" sx="102000" sy="102000" algn="ctr" rotWithShape="0">
              <a:prstClr val="black">
                <a:alpha val="40000"/>
              </a:prstClr>
            </a:outerShdw>
          </a:effectLst>
        </p:spPr>
        <p:txBody>
          <a:bodyPr vert="horz" wrap="square" lIns="91440" tIns="45720" rIns="91440" bIns="45720" numCol="1" anchor="ctr" anchorCtr="0" compatLnSpc="1">
            <a:prstTxWarp prst="textNoShape">
              <a:avLst/>
            </a:prstTxWarp>
          </a:bodyPr>
          <a:lstStyle/>
          <a:p>
            <a:r>
              <a:rPr lang="el-GR" sz="1400" dirty="0" smtClean="0">
                <a:solidFill>
                  <a:schemeClr val="bg1"/>
                </a:solidFill>
              </a:rPr>
              <a:t>Γενικά, εντυπωσιακό το ποσοστό των επιχειρήσεων που δηλώνουν ότι πολύ δύσκολα και δύσκολα ανταποκρίνονται πλέον στις υποχρεώσεις τους</a:t>
            </a:r>
          </a:p>
        </p:txBody>
      </p:sp>
      <p:sp>
        <p:nvSpPr>
          <p:cNvPr id="18" name="Freeform 8"/>
          <p:cNvSpPr>
            <a:spLocks noEditPoints="1"/>
          </p:cNvSpPr>
          <p:nvPr/>
        </p:nvSpPr>
        <p:spPr bwMode="gray">
          <a:xfrm rot="9805007" flipH="1" flipV="1">
            <a:off x="5352480" y="1381906"/>
            <a:ext cx="783218" cy="243636"/>
          </a:xfrm>
          <a:custGeom>
            <a:avLst/>
            <a:gdLst>
              <a:gd name="T0" fmla="*/ 508 w 642"/>
              <a:gd name="T1" fmla="*/ 94 h 189"/>
              <a:gd name="T2" fmla="*/ 243 w 642"/>
              <a:gd name="T3" fmla="*/ 72 h 189"/>
              <a:gd name="T4" fmla="*/ 21 w 642"/>
              <a:gd name="T5" fmla="*/ 183 h 189"/>
              <a:gd name="T6" fmla="*/ 4 w 642"/>
              <a:gd name="T7" fmla="*/ 182 h 189"/>
              <a:gd name="T8" fmla="*/ 10 w 642"/>
              <a:gd name="T9" fmla="*/ 164 h 189"/>
              <a:gd name="T10" fmla="*/ 239 w 642"/>
              <a:gd name="T11" fmla="*/ 47 h 189"/>
              <a:gd name="T12" fmla="*/ 522 w 642"/>
              <a:gd name="T13" fmla="*/ 68 h 189"/>
              <a:gd name="T14" fmla="*/ 508 w 642"/>
              <a:gd name="T15" fmla="*/ 94 h 189"/>
              <a:gd name="T16" fmla="*/ 630 w 642"/>
              <a:gd name="T17" fmla="*/ 93 h 189"/>
              <a:gd name="T18" fmla="*/ 515 w 642"/>
              <a:gd name="T19" fmla="*/ 7 h 189"/>
              <a:gd name="T20" fmla="*/ 496 w 642"/>
              <a:gd name="T21" fmla="*/ 30 h 189"/>
              <a:gd name="T22" fmla="*/ 572 w 642"/>
              <a:gd name="T23" fmla="*/ 87 h 189"/>
              <a:gd name="T24" fmla="*/ 541 w 642"/>
              <a:gd name="T25" fmla="*/ 98 h 189"/>
              <a:gd name="T26" fmla="*/ 459 w 642"/>
              <a:gd name="T27" fmla="*/ 162 h 189"/>
              <a:gd name="T28" fmla="*/ 462 w 642"/>
              <a:gd name="T29" fmla="*/ 179 h 189"/>
              <a:gd name="T30" fmla="*/ 479 w 642"/>
              <a:gd name="T31" fmla="*/ 169 h 189"/>
              <a:gd name="T32" fmla="*/ 536 w 642"/>
              <a:gd name="T33" fmla="*/ 125 h 189"/>
              <a:gd name="T34" fmla="*/ 611 w 642"/>
              <a:gd name="T35" fmla="*/ 116 h 189"/>
              <a:gd name="T36" fmla="*/ 630 w 642"/>
              <a:gd name="T37" fmla="*/ 93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42" h="189">
                <a:moveTo>
                  <a:pt x="508" y="94"/>
                </a:moveTo>
                <a:cubicBezTo>
                  <a:pt x="422" y="74"/>
                  <a:pt x="331" y="62"/>
                  <a:pt x="243" y="72"/>
                </a:cubicBezTo>
                <a:cubicBezTo>
                  <a:pt x="160" y="82"/>
                  <a:pt x="79" y="125"/>
                  <a:pt x="21" y="183"/>
                </a:cubicBezTo>
                <a:cubicBezTo>
                  <a:pt x="16" y="187"/>
                  <a:pt x="7" y="189"/>
                  <a:pt x="4" y="182"/>
                </a:cubicBezTo>
                <a:cubicBezTo>
                  <a:pt x="0" y="176"/>
                  <a:pt x="5" y="168"/>
                  <a:pt x="10" y="164"/>
                </a:cubicBezTo>
                <a:cubicBezTo>
                  <a:pt x="70" y="104"/>
                  <a:pt x="155" y="58"/>
                  <a:pt x="239" y="47"/>
                </a:cubicBezTo>
                <a:cubicBezTo>
                  <a:pt x="333" y="34"/>
                  <a:pt x="430" y="47"/>
                  <a:pt x="522" y="68"/>
                </a:cubicBezTo>
                <a:cubicBezTo>
                  <a:pt x="537" y="71"/>
                  <a:pt x="521" y="97"/>
                  <a:pt x="508" y="94"/>
                </a:cubicBezTo>
                <a:close/>
                <a:moveTo>
                  <a:pt x="630" y="93"/>
                </a:moveTo>
                <a:cubicBezTo>
                  <a:pt x="590" y="67"/>
                  <a:pt x="555" y="33"/>
                  <a:pt x="515" y="7"/>
                </a:cubicBezTo>
                <a:cubicBezTo>
                  <a:pt x="503" y="0"/>
                  <a:pt x="484" y="23"/>
                  <a:pt x="496" y="30"/>
                </a:cubicBezTo>
                <a:cubicBezTo>
                  <a:pt x="523" y="47"/>
                  <a:pt x="547" y="68"/>
                  <a:pt x="572" y="87"/>
                </a:cubicBezTo>
                <a:cubicBezTo>
                  <a:pt x="561" y="90"/>
                  <a:pt x="551" y="94"/>
                  <a:pt x="541" y="98"/>
                </a:cubicBezTo>
                <a:cubicBezTo>
                  <a:pt x="509" y="111"/>
                  <a:pt x="478" y="133"/>
                  <a:pt x="459" y="162"/>
                </a:cubicBezTo>
                <a:cubicBezTo>
                  <a:pt x="455" y="167"/>
                  <a:pt x="455" y="176"/>
                  <a:pt x="462" y="179"/>
                </a:cubicBezTo>
                <a:cubicBezTo>
                  <a:pt x="469" y="181"/>
                  <a:pt x="475" y="175"/>
                  <a:pt x="479" y="169"/>
                </a:cubicBezTo>
                <a:cubicBezTo>
                  <a:pt x="493" y="150"/>
                  <a:pt x="515" y="136"/>
                  <a:pt x="536" y="125"/>
                </a:cubicBezTo>
                <a:cubicBezTo>
                  <a:pt x="557" y="115"/>
                  <a:pt x="588" y="103"/>
                  <a:pt x="611" y="116"/>
                </a:cubicBezTo>
                <a:cubicBezTo>
                  <a:pt x="623" y="122"/>
                  <a:pt x="642" y="100"/>
                  <a:pt x="630" y="93"/>
                </a:cubicBezTo>
                <a:close/>
              </a:path>
            </a:pathLst>
          </a:custGeom>
          <a:solidFill>
            <a:schemeClr val="accent5"/>
          </a:solidFill>
          <a:ln>
            <a:noFill/>
          </a:ln>
          <a:effectLst>
            <a:outerShdw blurRad="38100" dist="25400" dir="2700000" algn="tl" rotWithShape="0">
              <a:prstClr val="black">
                <a:alpha val="20000"/>
              </a:prstClr>
            </a:outerShdw>
          </a:effectLst>
        </p:spPr>
        <p:txBody>
          <a:bodyPr vert="horz" wrap="square" lIns="91440" tIns="45720" rIns="91440" bIns="45720" numCol="1" anchor="t" anchorCtr="0" compatLnSpc="1">
            <a:prstTxWarp prst="textNoShape">
              <a:avLst/>
            </a:prstTxWarp>
          </a:bodyPr>
          <a:lstStyle/>
          <a:p>
            <a:endParaRPr lang="de-DE"/>
          </a:p>
        </p:txBody>
      </p:sp>
      <p:sp>
        <p:nvSpPr>
          <p:cNvPr id="19" name="Freeform 6"/>
          <p:cNvSpPr>
            <a:spLocks/>
          </p:cNvSpPr>
          <p:nvPr/>
        </p:nvSpPr>
        <p:spPr bwMode="auto">
          <a:xfrm>
            <a:off x="2143432" y="6205840"/>
            <a:ext cx="6238568" cy="575960"/>
          </a:xfrm>
          <a:prstGeom prst="roundRect">
            <a:avLst/>
          </a:prstGeom>
          <a:solidFill>
            <a:schemeClr val="accent5"/>
          </a:solidFill>
          <a:ln w="0">
            <a:noFill/>
            <a:prstDash val="solid"/>
            <a:round/>
            <a:headEnd/>
            <a:tailEnd/>
          </a:ln>
          <a:effectLst>
            <a:outerShdw blurRad="63500" sx="102000" sy="102000" algn="ctr" rotWithShape="0">
              <a:prstClr val="black">
                <a:alpha val="40000"/>
              </a:prstClr>
            </a:outerShdw>
          </a:effectLst>
        </p:spPr>
        <p:txBody>
          <a:bodyPr vert="horz" wrap="square" lIns="91440" tIns="45720" rIns="91440" bIns="45720" numCol="1" anchor="ctr" anchorCtr="0" compatLnSpc="1">
            <a:prstTxWarp prst="textNoShape">
              <a:avLst/>
            </a:prstTxWarp>
          </a:bodyPr>
          <a:lstStyle/>
          <a:p>
            <a:r>
              <a:rPr lang="el-GR" sz="1400" dirty="0" smtClean="0">
                <a:solidFill>
                  <a:schemeClr val="bg1"/>
                </a:solidFill>
              </a:rPr>
              <a:t>Για το 2016, δεν προβλέπονται αξιόλογες μεταβολές  στο  σύνολο. Ωστόσο οι επιχειρήσεις που προέρχονται από τον κλάδο του εμπορίου θεωρούν ότι το 2016 θα είναι πιο δύσκολο όσο αφορά στην ανταπόκριση των υποχρεώσεων τους</a:t>
            </a:r>
          </a:p>
        </p:txBody>
      </p:sp>
      <p:sp>
        <p:nvSpPr>
          <p:cNvPr id="20" name="Freeform 8"/>
          <p:cNvSpPr>
            <a:spLocks noEditPoints="1"/>
          </p:cNvSpPr>
          <p:nvPr/>
        </p:nvSpPr>
        <p:spPr bwMode="gray">
          <a:xfrm rot="11634355" flipH="1">
            <a:off x="1471371" y="6325228"/>
            <a:ext cx="663159" cy="195201"/>
          </a:xfrm>
          <a:custGeom>
            <a:avLst/>
            <a:gdLst>
              <a:gd name="T0" fmla="*/ 508 w 642"/>
              <a:gd name="T1" fmla="*/ 94 h 189"/>
              <a:gd name="T2" fmla="*/ 243 w 642"/>
              <a:gd name="T3" fmla="*/ 72 h 189"/>
              <a:gd name="T4" fmla="*/ 21 w 642"/>
              <a:gd name="T5" fmla="*/ 183 h 189"/>
              <a:gd name="T6" fmla="*/ 4 w 642"/>
              <a:gd name="T7" fmla="*/ 182 h 189"/>
              <a:gd name="T8" fmla="*/ 10 w 642"/>
              <a:gd name="T9" fmla="*/ 164 h 189"/>
              <a:gd name="T10" fmla="*/ 239 w 642"/>
              <a:gd name="T11" fmla="*/ 47 h 189"/>
              <a:gd name="T12" fmla="*/ 522 w 642"/>
              <a:gd name="T13" fmla="*/ 68 h 189"/>
              <a:gd name="T14" fmla="*/ 508 w 642"/>
              <a:gd name="T15" fmla="*/ 94 h 189"/>
              <a:gd name="T16" fmla="*/ 630 w 642"/>
              <a:gd name="T17" fmla="*/ 93 h 189"/>
              <a:gd name="T18" fmla="*/ 515 w 642"/>
              <a:gd name="T19" fmla="*/ 7 h 189"/>
              <a:gd name="T20" fmla="*/ 496 w 642"/>
              <a:gd name="T21" fmla="*/ 30 h 189"/>
              <a:gd name="T22" fmla="*/ 572 w 642"/>
              <a:gd name="T23" fmla="*/ 87 h 189"/>
              <a:gd name="T24" fmla="*/ 541 w 642"/>
              <a:gd name="T25" fmla="*/ 98 h 189"/>
              <a:gd name="T26" fmla="*/ 459 w 642"/>
              <a:gd name="T27" fmla="*/ 162 h 189"/>
              <a:gd name="T28" fmla="*/ 462 w 642"/>
              <a:gd name="T29" fmla="*/ 179 h 189"/>
              <a:gd name="T30" fmla="*/ 479 w 642"/>
              <a:gd name="T31" fmla="*/ 169 h 189"/>
              <a:gd name="T32" fmla="*/ 536 w 642"/>
              <a:gd name="T33" fmla="*/ 125 h 189"/>
              <a:gd name="T34" fmla="*/ 611 w 642"/>
              <a:gd name="T35" fmla="*/ 116 h 189"/>
              <a:gd name="T36" fmla="*/ 630 w 642"/>
              <a:gd name="T37" fmla="*/ 93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42" h="189">
                <a:moveTo>
                  <a:pt x="508" y="94"/>
                </a:moveTo>
                <a:cubicBezTo>
                  <a:pt x="422" y="74"/>
                  <a:pt x="331" y="62"/>
                  <a:pt x="243" y="72"/>
                </a:cubicBezTo>
                <a:cubicBezTo>
                  <a:pt x="160" y="82"/>
                  <a:pt x="79" y="125"/>
                  <a:pt x="21" y="183"/>
                </a:cubicBezTo>
                <a:cubicBezTo>
                  <a:pt x="16" y="187"/>
                  <a:pt x="7" y="189"/>
                  <a:pt x="4" y="182"/>
                </a:cubicBezTo>
                <a:cubicBezTo>
                  <a:pt x="0" y="176"/>
                  <a:pt x="5" y="168"/>
                  <a:pt x="10" y="164"/>
                </a:cubicBezTo>
                <a:cubicBezTo>
                  <a:pt x="70" y="104"/>
                  <a:pt x="155" y="58"/>
                  <a:pt x="239" y="47"/>
                </a:cubicBezTo>
                <a:cubicBezTo>
                  <a:pt x="333" y="34"/>
                  <a:pt x="430" y="47"/>
                  <a:pt x="522" y="68"/>
                </a:cubicBezTo>
                <a:cubicBezTo>
                  <a:pt x="537" y="71"/>
                  <a:pt x="521" y="97"/>
                  <a:pt x="508" y="94"/>
                </a:cubicBezTo>
                <a:close/>
                <a:moveTo>
                  <a:pt x="630" y="93"/>
                </a:moveTo>
                <a:cubicBezTo>
                  <a:pt x="590" y="67"/>
                  <a:pt x="555" y="33"/>
                  <a:pt x="515" y="7"/>
                </a:cubicBezTo>
                <a:cubicBezTo>
                  <a:pt x="503" y="0"/>
                  <a:pt x="484" y="23"/>
                  <a:pt x="496" y="30"/>
                </a:cubicBezTo>
                <a:cubicBezTo>
                  <a:pt x="523" y="47"/>
                  <a:pt x="547" y="68"/>
                  <a:pt x="572" y="87"/>
                </a:cubicBezTo>
                <a:cubicBezTo>
                  <a:pt x="561" y="90"/>
                  <a:pt x="551" y="94"/>
                  <a:pt x="541" y="98"/>
                </a:cubicBezTo>
                <a:cubicBezTo>
                  <a:pt x="509" y="111"/>
                  <a:pt x="478" y="133"/>
                  <a:pt x="459" y="162"/>
                </a:cubicBezTo>
                <a:cubicBezTo>
                  <a:pt x="455" y="167"/>
                  <a:pt x="455" y="176"/>
                  <a:pt x="462" y="179"/>
                </a:cubicBezTo>
                <a:cubicBezTo>
                  <a:pt x="469" y="181"/>
                  <a:pt x="475" y="175"/>
                  <a:pt x="479" y="169"/>
                </a:cubicBezTo>
                <a:cubicBezTo>
                  <a:pt x="493" y="150"/>
                  <a:pt x="515" y="136"/>
                  <a:pt x="536" y="125"/>
                </a:cubicBezTo>
                <a:cubicBezTo>
                  <a:pt x="557" y="115"/>
                  <a:pt x="588" y="103"/>
                  <a:pt x="611" y="116"/>
                </a:cubicBezTo>
                <a:cubicBezTo>
                  <a:pt x="623" y="122"/>
                  <a:pt x="642" y="100"/>
                  <a:pt x="630" y="93"/>
                </a:cubicBezTo>
                <a:close/>
              </a:path>
            </a:pathLst>
          </a:custGeom>
          <a:solidFill>
            <a:schemeClr val="accent5"/>
          </a:solidFill>
          <a:ln>
            <a:noFill/>
          </a:ln>
          <a:effectLst>
            <a:outerShdw blurRad="38100" dist="25400" dir="2700000" algn="tl" rotWithShape="0">
              <a:prstClr val="black">
                <a:alpha val="20000"/>
              </a:prstClr>
            </a:outerShdw>
          </a:effectLst>
        </p:spPr>
        <p:txBody>
          <a:bodyPr vert="horz" wrap="square" lIns="91440" tIns="45720" rIns="91440" bIns="45720" numCol="1" anchor="t" anchorCtr="0" compatLnSpc="1">
            <a:prstTxWarp prst="textNoShape">
              <a:avLst/>
            </a:prstTxWarp>
          </a:bodyPr>
          <a:lstStyle/>
          <a:p>
            <a:endParaRPr lang="de-DE"/>
          </a:p>
        </p:txBody>
      </p:sp>
      <p:cxnSp>
        <p:nvCxnSpPr>
          <p:cNvPr id="21" name="Gerade Verbindung 145"/>
          <p:cNvCxnSpPr/>
          <p:nvPr/>
        </p:nvCxnSpPr>
        <p:spPr bwMode="gray">
          <a:xfrm>
            <a:off x="2438400" y="1467996"/>
            <a:ext cx="0" cy="4551804"/>
          </a:xfrm>
          <a:prstGeom prst="line">
            <a:avLst/>
          </a:prstGeom>
          <a:ln w="19050">
            <a:solidFill>
              <a:srgbClr val="C8C8C8"/>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0339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9"/>
                                        </p:tgtEl>
                                        <p:attrNameLst>
                                          <p:attrName>style.visibility</p:attrName>
                                        </p:attrNameLst>
                                      </p:cBhvr>
                                      <p:to>
                                        <p:strVal val="visible"/>
                                      </p:to>
                                    </p:set>
                                    <p:anim calcmode="lin" valueType="num">
                                      <p:cBhvr additive="base">
                                        <p:cTn id="17" dur="500" fill="hold"/>
                                        <p:tgtEl>
                                          <p:spTgt spid="19"/>
                                        </p:tgtEl>
                                        <p:attrNameLst>
                                          <p:attrName>ppt_x</p:attrName>
                                        </p:attrNameLst>
                                      </p:cBhvr>
                                      <p:tavLst>
                                        <p:tav tm="0">
                                          <p:val>
                                            <p:strVal val="#ppt_x"/>
                                          </p:val>
                                        </p:tav>
                                        <p:tav tm="100000">
                                          <p:val>
                                            <p:strVal val="#ppt_x"/>
                                          </p:val>
                                        </p:tav>
                                      </p:tavLst>
                                    </p:anim>
                                    <p:anim calcmode="lin" valueType="num">
                                      <p:cBhvr additive="base">
                                        <p:cTn id="1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P spid="2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152400"/>
            <a:ext cx="8229600" cy="868362"/>
          </a:xfrm>
          <a:prstGeom prst="rect">
            <a:avLst/>
          </a:prstGeom>
        </p:spPr>
        <p:txBody>
          <a:bodyPr vert="horz" lIns="91440" tIns="45720" rIns="91440" bIns="45720" rtlCol="0" anchor="ctr">
            <a:normAutofit lnSpcReduction="10000"/>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smtClean="0">
                <a:solidFill>
                  <a:schemeClr val="tx2">
                    <a:lumMod val="60000"/>
                    <a:lumOff val="40000"/>
                  </a:schemeClr>
                </a:solidFill>
              </a:rPr>
              <a:t>Ανταπόκριση στις Υποχρεώσεις ανά Μέγεθος Επιχείρησης (1)</a:t>
            </a:r>
            <a:endParaRPr lang="en-US" dirty="0"/>
          </a:p>
        </p:txBody>
      </p:sp>
      <p:graphicFrame>
        <p:nvGraphicFramePr>
          <p:cNvPr id="3" name="Chart 2"/>
          <p:cNvGraphicFramePr/>
          <p:nvPr>
            <p:extLst>
              <p:ext uri="{D42A27DB-BD31-4B8C-83A1-F6EECF244321}">
                <p14:modId xmlns:p14="http://schemas.microsoft.com/office/powerpoint/2010/main" val="3714246990"/>
              </p:ext>
            </p:extLst>
          </p:nvPr>
        </p:nvGraphicFramePr>
        <p:xfrm>
          <a:off x="557981" y="1625600"/>
          <a:ext cx="8458200" cy="2489200"/>
        </p:xfrm>
        <a:graphic>
          <a:graphicData uri="http://schemas.openxmlformats.org/drawingml/2006/chart">
            <c:chart xmlns:c="http://schemas.openxmlformats.org/drawingml/2006/chart" xmlns:r="http://schemas.openxmlformats.org/officeDocument/2006/relationships" r:id="rId2"/>
          </a:graphicData>
        </a:graphic>
      </p:graphicFrame>
      <p:sp>
        <p:nvSpPr>
          <p:cNvPr id="27" name="Pentagon 26"/>
          <p:cNvSpPr/>
          <p:nvPr/>
        </p:nvSpPr>
        <p:spPr>
          <a:xfrm>
            <a:off x="457200" y="2006600"/>
            <a:ext cx="415742" cy="1104899"/>
          </a:xfrm>
          <a:prstGeom prst="homePlate">
            <a:avLst/>
          </a:prstGeom>
          <a:solidFill>
            <a:schemeClr val="bg1">
              <a:lumMod val="75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Pentagon 28"/>
          <p:cNvSpPr/>
          <p:nvPr/>
        </p:nvSpPr>
        <p:spPr>
          <a:xfrm>
            <a:off x="457200" y="4597400"/>
            <a:ext cx="415742" cy="1104899"/>
          </a:xfrm>
          <a:prstGeom prst="homePlate">
            <a:avLst/>
          </a:prstGeom>
          <a:solidFill>
            <a:schemeClr val="bg1">
              <a:lumMod val="75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p:cNvSpPr txBox="1"/>
          <p:nvPr/>
        </p:nvSpPr>
        <p:spPr>
          <a:xfrm rot="16200000">
            <a:off x="-16877" y="2126734"/>
            <a:ext cx="1219200" cy="369332"/>
          </a:xfrm>
          <a:prstGeom prst="rect">
            <a:avLst/>
          </a:prstGeom>
          <a:noFill/>
        </p:spPr>
        <p:txBody>
          <a:bodyPr wrap="square" rtlCol="0">
            <a:spAutoFit/>
          </a:bodyPr>
          <a:lstStyle/>
          <a:p>
            <a:r>
              <a:rPr lang="el-GR" b="1" dirty="0" smtClean="0">
                <a:solidFill>
                  <a:schemeClr val="bg1"/>
                </a:solidFill>
              </a:rPr>
              <a:t>2015</a:t>
            </a:r>
            <a:endParaRPr lang="en-US" b="1" dirty="0">
              <a:solidFill>
                <a:schemeClr val="bg1"/>
              </a:solidFill>
            </a:endParaRPr>
          </a:p>
        </p:txBody>
      </p:sp>
      <p:sp>
        <p:nvSpPr>
          <p:cNvPr id="30" name="TextBox 29"/>
          <p:cNvSpPr txBox="1"/>
          <p:nvPr/>
        </p:nvSpPr>
        <p:spPr>
          <a:xfrm rot="16200000">
            <a:off x="-16877" y="4717534"/>
            <a:ext cx="1219200" cy="369332"/>
          </a:xfrm>
          <a:prstGeom prst="rect">
            <a:avLst/>
          </a:prstGeom>
          <a:noFill/>
        </p:spPr>
        <p:txBody>
          <a:bodyPr wrap="square" rtlCol="0">
            <a:spAutoFit/>
          </a:bodyPr>
          <a:lstStyle/>
          <a:p>
            <a:r>
              <a:rPr lang="el-GR" b="1" dirty="0" smtClean="0">
                <a:solidFill>
                  <a:schemeClr val="bg1"/>
                </a:solidFill>
              </a:rPr>
              <a:t>2016</a:t>
            </a:r>
            <a:endParaRPr lang="en-US" b="1" dirty="0">
              <a:solidFill>
                <a:schemeClr val="bg1"/>
              </a:solidFill>
            </a:endParaRPr>
          </a:p>
        </p:txBody>
      </p:sp>
      <p:graphicFrame>
        <p:nvGraphicFramePr>
          <p:cNvPr id="15" name="Chart 14"/>
          <p:cNvGraphicFramePr/>
          <p:nvPr>
            <p:extLst>
              <p:ext uri="{D42A27DB-BD31-4B8C-83A1-F6EECF244321}">
                <p14:modId xmlns:p14="http://schemas.microsoft.com/office/powerpoint/2010/main" val="4243228360"/>
              </p:ext>
            </p:extLst>
          </p:nvPr>
        </p:nvGraphicFramePr>
        <p:xfrm>
          <a:off x="592722" y="4064000"/>
          <a:ext cx="8458200" cy="2489200"/>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hteck 206"/>
          <p:cNvSpPr/>
          <p:nvPr/>
        </p:nvSpPr>
        <p:spPr bwMode="gray">
          <a:xfrm>
            <a:off x="609600" y="1030991"/>
            <a:ext cx="5334000" cy="721609"/>
          </a:xfrm>
          <a:prstGeom prst="rect">
            <a:avLst/>
          </a:prstGeom>
        </p:spPr>
        <p:txBody>
          <a:bodyPr wrap="square" lIns="72000" tIns="0" rIns="180000" bIns="0">
            <a:noAutofit/>
          </a:bodyPr>
          <a:lstStyle/>
          <a:p>
            <a:pPr>
              <a:spcAft>
                <a:spcPts val="300"/>
              </a:spcAft>
            </a:pPr>
            <a:r>
              <a:rPr lang="el-GR" sz="1400" b="1" dirty="0"/>
              <a:t>«Συνολικά πόσο εύκολα ή δύσκολα ανταποκρίνεται η επιχείρησή σας στις υποχρεώσεις της τον τελευταίο χρόνο; Το επόμενο έτος;»</a:t>
            </a:r>
          </a:p>
        </p:txBody>
      </p:sp>
      <p:sp>
        <p:nvSpPr>
          <p:cNvPr id="16" name="Freeform 6"/>
          <p:cNvSpPr>
            <a:spLocks/>
          </p:cNvSpPr>
          <p:nvPr/>
        </p:nvSpPr>
        <p:spPr bwMode="auto">
          <a:xfrm>
            <a:off x="6230378" y="838201"/>
            <a:ext cx="2895600" cy="1060450"/>
          </a:xfrm>
          <a:prstGeom prst="roundRect">
            <a:avLst/>
          </a:prstGeom>
          <a:solidFill>
            <a:schemeClr val="accent5"/>
          </a:solidFill>
          <a:ln w="0">
            <a:noFill/>
            <a:prstDash val="solid"/>
            <a:round/>
            <a:headEnd/>
            <a:tailEnd/>
          </a:ln>
          <a:effectLst>
            <a:outerShdw blurRad="63500" sx="102000" sy="102000" algn="ctr" rotWithShape="0">
              <a:prstClr val="black">
                <a:alpha val="40000"/>
              </a:prstClr>
            </a:outerShdw>
          </a:effectLst>
        </p:spPr>
        <p:txBody>
          <a:bodyPr vert="horz" wrap="square" lIns="91440" tIns="45720" rIns="91440" bIns="45720" numCol="1" anchor="ctr" anchorCtr="0" compatLnSpc="1">
            <a:prstTxWarp prst="textNoShape">
              <a:avLst/>
            </a:prstTxWarp>
          </a:bodyPr>
          <a:lstStyle/>
          <a:p>
            <a:r>
              <a:rPr lang="el-GR" sz="1400" dirty="0" smtClean="0">
                <a:solidFill>
                  <a:schemeClr val="bg1"/>
                </a:solidFill>
              </a:rPr>
              <a:t>‘Όπως είναι αναμενόμενο, οι μικρες επιχειρήσεις δυσκολεύονται περισσότερο να τα βγάλουν πέρα.</a:t>
            </a:r>
          </a:p>
        </p:txBody>
      </p:sp>
      <p:sp>
        <p:nvSpPr>
          <p:cNvPr id="17" name="Freeform 8"/>
          <p:cNvSpPr>
            <a:spLocks noEditPoints="1"/>
          </p:cNvSpPr>
          <p:nvPr/>
        </p:nvSpPr>
        <p:spPr bwMode="gray">
          <a:xfrm rot="9805007" flipH="1" flipV="1">
            <a:off x="5352480" y="1381906"/>
            <a:ext cx="783218" cy="243636"/>
          </a:xfrm>
          <a:custGeom>
            <a:avLst/>
            <a:gdLst>
              <a:gd name="T0" fmla="*/ 508 w 642"/>
              <a:gd name="T1" fmla="*/ 94 h 189"/>
              <a:gd name="T2" fmla="*/ 243 w 642"/>
              <a:gd name="T3" fmla="*/ 72 h 189"/>
              <a:gd name="T4" fmla="*/ 21 w 642"/>
              <a:gd name="T5" fmla="*/ 183 h 189"/>
              <a:gd name="T6" fmla="*/ 4 w 642"/>
              <a:gd name="T7" fmla="*/ 182 h 189"/>
              <a:gd name="T8" fmla="*/ 10 w 642"/>
              <a:gd name="T9" fmla="*/ 164 h 189"/>
              <a:gd name="T10" fmla="*/ 239 w 642"/>
              <a:gd name="T11" fmla="*/ 47 h 189"/>
              <a:gd name="T12" fmla="*/ 522 w 642"/>
              <a:gd name="T13" fmla="*/ 68 h 189"/>
              <a:gd name="T14" fmla="*/ 508 w 642"/>
              <a:gd name="T15" fmla="*/ 94 h 189"/>
              <a:gd name="T16" fmla="*/ 630 w 642"/>
              <a:gd name="T17" fmla="*/ 93 h 189"/>
              <a:gd name="T18" fmla="*/ 515 w 642"/>
              <a:gd name="T19" fmla="*/ 7 h 189"/>
              <a:gd name="T20" fmla="*/ 496 w 642"/>
              <a:gd name="T21" fmla="*/ 30 h 189"/>
              <a:gd name="T22" fmla="*/ 572 w 642"/>
              <a:gd name="T23" fmla="*/ 87 h 189"/>
              <a:gd name="T24" fmla="*/ 541 w 642"/>
              <a:gd name="T25" fmla="*/ 98 h 189"/>
              <a:gd name="T26" fmla="*/ 459 w 642"/>
              <a:gd name="T27" fmla="*/ 162 h 189"/>
              <a:gd name="T28" fmla="*/ 462 w 642"/>
              <a:gd name="T29" fmla="*/ 179 h 189"/>
              <a:gd name="T30" fmla="*/ 479 w 642"/>
              <a:gd name="T31" fmla="*/ 169 h 189"/>
              <a:gd name="T32" fmla="*/ 536 w 642"/>
              <a:gd name="T33" fmla="*/ 125 h 189"/>
              <a:gd name="T34" fmla="*/ 611 w 642"/>
              <a:gd name="T35" fmla="*/ 116 h 189"/>
              <a:gd name="T36" fmla="*/ 630 w 642"/>
              <a:gd name="T37" fmla="*/ 93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42" h="189">
                <a:moveTo>
                  <a:pt x="508" y="94"/>
                </a:moveTo>
                <a:cubicBezTo>
                  <a:pt x="422" y="74"/>
                  <a:pt x="331" y="62"/>
                  <a:pt x="243" y="72"/>
                </a:cubicBezTo>
                <a:cubicBezTo>
                  <a:pt x="160" y="82"/>
                  <a:pt x="79" y="125"/>
                  <a:pt x="21" y="183"/>
                </a:cubicBezTo>
                <a:cubicBezTo>
                  <a:pt x="16" y="187"/>
                  <a:pt x="7" y="189"/>
                  <a:pt x="4" y="182"/>
                </a:cubicBezTo>
                <a:cubicBezTo>
                  <a:pt x="0" y="176"/>
                  <a:pt x="5" y="168"/>
                  <a:pt x="10" y="164"/>
                </a:cubicBezTo>
                <a:cubicBezTo>
                  <a:pt x="70" y="104"/>
                  <a:pt x="155" y="58"/>
                  <a:pt x="239" y="47"/>
                </a:cubicBezTo>
                <a:cubicBezTo>
                  <a:pt x="333" y="34"/>
                  <a:pt x="430" y="47"/>
                  <a:pt x="522" y="68"/>
                </a:cubicBezTo>
                <a:cubicBezTo>
                  <a:pt x="537" y="71"/>
                  <a:pt x="521" y="97"/>
                  <a:pt x="508" y="94"/>
                </a:cubicBezTo>
                <a:close/>
                <a:moveTo>
                  <a:pt x="630" y="93"/>
                </a:moveTo>
                <a:cubicBezTo>
                  <a:pt x="590" y="67"/>
                  <a:pt x="555" y="33"/>
                  <a:pt x="515" y="7"/>
                </a:cubicBezTo>
                <a:cubicBezTo>
                  <a:pt x="503" y="0"/>
                  <a:pt x="484" y="23"/>
                  <a:pt x="496" y="30"/>
                </a:cubicBezTo>
                <a:cubicBezTo>
                  <a:pt x="523" y="47"/>
                  <a:pt x="547" y="68"/>
                  <a:pt x="572" y="87"/>
                </a:cubicBezTo>
                <a:cubicBezTo>
                  <a:pt x="561" y="90"/>
                  <a:pt x="551" y="94"/>
                  <a:pt x="541" y="98"/>
                </a:cubicBezTo>
                <a:cubicBezTo>
                  <a:pt x="509" y="111"/>
                  <a:pt x="478" y="133"/>
                  <a:pt x="459" y="162"/>
                </a:cubicBezTo>
                <a:cubicBezTo>
                  <a:pt x="455" y="167"/>
                  <a:pt x="455" y="176"/>
                  <a:pt x="462" y="179"/>
                </a:cubicBezTo>
                <a:cubicBezTo>
                  <a:pt x="469" y="181"/>
                  <a:pt x="475" y="175"/>
                  <a:pt x="479" y="169"/>
                </a:cubicBezTo>
                <a:cubicBezTo>
                  <a:pt x="493" y="150"/>
                  <a:pt x="515" y="136"/>
                  <a:pt x="536" y="125"/>
                </a:cubicBezTo>
                <a:cubicBezTo>
                  <a:pt x="557" y="115"/>
                  <a:pt x="588" y="103"/>
                  <a:pt x="611" y="116"/>
                </a:cubicBezTo>
                <a:cubicBezTo>
                  <a:pt x="623" y="122"/>
                  <a:pt x="642" y="100"/>
                  <a:pt x="630" y="93"/>
                </a:cubicBezTo>
                <a:close/>
              </a:path>
            </a:pathLst>
          </a:custGeom>
          <a:solidFill>
            <a:schemeClr val="accent5"/>
          </a:solidFill>
          <a:ln>
            <a:noFill/>
          </a:ln>
          <a:effectLst>
            <a:outerShdw blurRad="38100" dist="25400" dir="2700000" algn="tl" rotWithShape="0">
              <a:prstClr val="black">
                <a:alpha val="20000"/>
              </a:prstClr>
            </a:outerShdw>
          </a:effectLst>
        </p:spPr>
        <p:txBody>
          <a:bodyPr vert="horz" wrap="square" lIns="91440" tIns="45720" rIns="91440" bIns="45720" numCol="1" anchor="t" anchorCtr="0" compatLnSpc="1">
            <a:prstTxWarp prst="textNoShape">
              <a:avLst/>
            </a:prstTxWarp>
          </a:bodyPr>
          <a:lstStyle/>
          <a:p>
            <a:endParaRPr lang="de-DE"/>
          </a:p>
        </p:txBody>
      </p:sp>
      <p:cxnSp>
        <p:nvCxnSpPr>
          <p:cNvPr id="18" name="Gerade Verbindung 145"/>
          <p:cNvCxnSpPr/>
          <p:nvPr/>
        </p:nvCxnSpPr>
        <p:spPr bwMode="gray">
          <a:xfrm>
            <a:off x="2438400" y="1778000"/>
            <a:ext cx="0" cy="4551804"/>
          </a:xfrm>
          <a:prstGeom prst="line">
            <a:avLst/>
          </a:prstGeom>
          <a:ln w="19050">
            <a:solidFill>
              <a:srgbClr val="C8C8C8"/>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4188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a:xfrm>
            <a:off x="4505715" y="4405969"/>
            <a:ext cx="4485885" cy="222967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4515630" y="4049556"/>
            <a:ext cx="4485885" cy="37628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t>Μέγεθος Επιχείρησης</a:t>
            </a:r>
            <a:endParaRPr lang="en-US" b="1" dirty="0"/>
          </a:p>
        </p:txBody>
      </p:sp>
      <p:sp>
        <p:nvSpPr>
          <p:cNvPr id="3" name="Rectangle 2"/>
          <p:cNvSpPr/>
          <p:nvPr/>
        </p:nvSpPr>
        <p:spPr>
          <a:xfrm>
            <a:off x="4495800" y="1728012"/>
            <a:ext cx="4495800" cy="22343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l-GR" dirty="0" smtClean="0"/>
              <a:t>Μεθοδολογία &amp; Προφίλ Δείγματος</a:t>
            </a:r>
            <a:endParaRPr lang="en-US" dirty="0"/>
          </a:p>
        </p:txBody>
      </p:sp>
      <p:sp>
        <p:nvSpPr>
          <p:cNvPr id="7" name="Content Placeholder 2"/>
          <p:cNvSpPr>
            <a:spLocks noGrp="1"/>
          </p:cNvSpPr>
          <p:nvPr>
            <p:ph sz="half" idx="4294967295"/>
          </p:nvPr>
        </p:nvSpPr>
        <p:spPr>
          <a:xfrm>
            <a:off x="366192" y="1377845"/>
            <a:ext cx="3824808" cy="4896544"/>
          </a:xfrm>
          <a:prstGeom prst="rect">
            <a:avLst/>
          </a:prstGeom>
          <a:noFill/>
        </p:spPr>
        <p:txBody>
          <a:bodyPr>
            <a:noAutofit/>
          </a:bodyPr>
          <a:lstStyle/>
          <a:p>
            <a:pPr marL="0" indent="0">
              <a:lnSpc>
                <a:spcPct val="130000"/>
              </a:lnSpc>
              <a:buNone/>
            </a:pPr>
            <a:r>
              <a:rPr lang="el-GR" sz="1400" b="1" dirty="0"/>
              <a:t>Μεθοδολογία</a:t>
            </a:r>
            <a:r>
              <a:rPr lang="en-US" sz="1400" b="1" dirty="0"/>
              <a:t>:</a:t>
            </a:r>
            <a:r>
              <a:rPr lang="en-US" sz="1400" dirty="0"/>
              <a:t> </a:t>
            </a:r>
            <a:r>
              <a:rPr lang="el-GR" sz="1400" dirty="0"/>
              <a:t>Ποσοτική Έρευνα σε επιχειρήσεις</a:t>
            </a:r>
            <a:r>
              <a:rPr lang="en-US" sz="1400" dirty="0"/>
              <a:t>, </a:t>
            </a:r>
            <a:r>
              <a:rPr lang="el-GR" sz="1400" dirty="0"/>
              <a:t>με τη χρήση δομημένου ερωτηματολογίου</a:t>
            </a:r>
            <a:r>
              <a:rPr lang="en-US" sz="1400" dirty="0"/>
              <a:t>. </a:t>
            </a:r>
          </a:p>
          <a:p>
            <a:pPr marL="400050" lvl="1" indent="0">
              <a:lnSpc>
                <a:spcPct val="130000"/>
              </a:lnSpc>
            </a:pPr>
            <a:r>
              <a:rPr lang="en-US" sz="1400" dirty="0"/>
              <a:t>  On line </a:t>
            </a:r>
            <a:r>
              <a:rPr lang="el-GR" sz="1400" dirty="0"/>
              <a:t> έρευνα (μέσω διαδικτύου)</a:t>
            </a:r>
            <a:endParaRPr lang="en-US" sz="1400" dirty="0"/>
          </a:p>
          <a:p>
            <a:pPr marL="400050" lvl="1" indent="0">
              <a:lnSpc>
                <a:spcPct val="130000"/>
              </a:lnSpc>
            </a:pPr>
            <a:r>
              <a:rPr lang="en-US" sz="1400" dirty="0"/>
              <a:t> </a:t>
            </a:r>
            <a:r>
              <a:rPr lang="el-GR" sz="1400" dirty="0"/>
              <a:t>Δειγματοληψία</a:t>
            </a:r>
            <a:r>
              <a:rPr lang="en-US" sz="1400" dirty="0"/>
              <a:t>: Quota </a:t>
            </a:r>
            <a:r>
              <a:rPr lang="el-GR" sz="1400" dirty="0"/>
              <a:t>σε κλάδο &amp; μέγεθος επιχείρησης (βάση κύκλου εργασιών</a:t>
            </a:r>
            <a:r>
              <a:rPr lang="el-GR" sz="1400" dirty="0" smtClean="0"/>
              <a:t>), </a:t>
            </a:r>
            <a:r>
              <a:rPr lang="en-US" sz="1400" dirty="0" smtClean="0"/>
              <a:t>Boost sample: </a:t>
            </a:r>
            <a:r>
              <a:rPr lang="el-GR" sz="1400" dirty="0" smtClean="0"/>
              <a:t>Μεγάλες επιχειρήσεις (με κύκλο εργασιών άνω των 50 εκατ. Ευρώ)</a:t>
            </a:r>
            <a:endParaRPr lang="en-US" sz="1400" dirty="0"/>
          </a:p>
          <a:p>
            <a:pPr marL="400050" lvl="1" indent="0">
              <a:lnSpc>
                <a:spcPct val="130000"/>
              </a:lnSpc>
            </a:pPr>
            <a:r>
              <a:rPr lang="en-US" sz="1400" dirty="0"/>
              <a:t> </a:t>
            </a:r>
            <a:r>
              <a:rPr lang="el-GR" sz="1400" dirty="0"/>
              <a:t>Διάρκεια ερωτηματολογίου</a:t>
            </a:r>
            <a:r>
              <a:rPr lang="en-US" sz="1400" dirty="0"/>
              <a:t>: </a:t>
            </a:r>
            <a:r>
              <a:rPr lang="el-GR" sz="1400" dirty="0"/>
              <a:t>5-7 λεπτά</a:t>
            </a:r>
            <a:endParaRPr lang="en-US" sz="1400" dirty="0"/>
          </a:p>
          <a:p>
            <a:pPr marL="0" indent="0">
              <a:lnSpc>
                <a:spcPct val="130000"/>
              </a:lnSpc>
              <a:buNone/>
            </a:pPr>
            <a:r>
              <a:rPr lang="el-GR" sz="1400" b="1" dirty="0"/>
              <a:t>Προφίλ και Μέγεθος Δείγματος</a:t>
            </a:r>
            <a:r>
              <a:rPr lang="en-US" sz="1400" b="1" dirty="0"/>
              <a:t>:</a:t>
            </a:r>
          </a:p>
          <a:p>
            <a:pPr lvl="1">
              <a:lnSpc>
                <a:spcPct val="130000"/>
              </a:lnSpc>
            </a:pPr>
            <a:r>
              <a:rPr lang="el-GR" sz="1400" dirty="0" smtClean="0"/>
              <a:t>Ν=</a:t>
            </a:r>
            <a:r>
              <a:rPr lang="en-US" sz="1400" dirty="0" smtClean="0"/>
              <a:t>300</a:t>
            </a:r>
            <a:r>
              <a:rPr lang="el-GR" sz="1400" dirty="0" smtClean="0"/>
              <a:t> </a:t>
            </a:r>
            <a:r>
              <a:rPr lang="el-GR" sz="1400" dirty="0" smtClean="0"/>
              <a:t>συμπληρωμένα </a:t>
            </a:r>
            <a:r>
              <a:rPr lang="el-GR" sz="1400" dirty="0"/>
              <a:t>ερωτηματολόγια</a:t>
            </a:r>
          </a:p>
          <a:p>
            <a:pPr lvl="1">
              <a:lnSpc>
                <a:spcPct val="130000"/>
              </a:lnSpc>
            </a:pPr>
            <a:r>
              <a:rPr lang="el-GR" sz="1400" dirty="0"/>
              <a:t>Από ανώτερα Στελέχη επιχειρήσεων</a:t>
            </a:r>
            <a:endParaRPr lang="en-US" sz="1400" dirty="0"/>
          </a:p>
          <a:p>
            <a:pPr lvl="1">
              <a:lnSpc>
                <a:spcPct val="130000"/>
              </a:lnSpc>
            </a:pPr>
            <a:r>
              <a:rPr lang="el-GR" sz="1400" dirty="0"/>
              <a:t>Επιχειρήσεις με έδρα στην Ελλάδα</a:t>
            </a:r>
          </a:p>
          <a:p>
            <a:pPr marL="0" lvl="1" indent="0">
              <a:lnSpc>
                <a:spcPct val="130000"/>
              </a:lnSpc>
              <a:buNone/>
            </a:pPr>
            <a:r>
              <a:rPr lang="el-GR" sz="1400" b="1" dirty="0"/>
              <a:t>Χρονοδιάγραμμα:</a:t>
            </a:r>
          </a:p>
          <a:p>
            <a:pPr lvl="1">
              <a:lnSpc>
                <a:spcPct val="130000"/>
              </a:lnSpc>
            </a:pPr>
            <a:r>
              <a:rPr lang="el-GR" sz="1400" dirty="0"/>
              <a:t>Η έρευνα πεδίου έγινε το χρονικό διάστημα 2/12/2015 έως 14/12/2015</a:t>
            </a:r>
          </a:p>
          <a:p>
            <a:pPr marL="457200" lvl="1" indent="0">
              <a:lnSpc>
                <a:spcPct val="130000"/>
              </a:lnSpc>
              <a:buNone/>
            </a:pPr>
            <a:endParaRPr lang="en-US" sz="1400" dirty="0" smtClean="0">
              <a:solidFill>
                <a:schemeClr val="bg1">
                  <a:lumMod val="50000"/>
                </a:schemeClr>
              </a:solidFill>
            </a:endParaRPr>
          </a:p>
          <a:p>
            <a:pPr lvl="1">
              <a:lnSpc>
                <a:spcPct val="125000"/>
              </a:lnSpc>
              <a:spcBef>
                <a:spcPts val="0"/>
              </a:spcBef>
              <a:buFont typeface="Wingdings" pitchFamily="2" charset="2"/>
              <a:buChar char="§"/>
            </a:pPr>
            <a:endParaRPr lang="en-US" sz="1400" b="1" dirty="0">
              <a:solidFill>
                <a:schemeClr val="bg1">
                  <a:lumMod val="50000"/>
                </a:schemeClr>
              </a:solidFill>
            </a:endParaRPr>
          </a:p>
        </p:txBody>
      </p:sp>
      <p:graphicFrame>
        <p:nvGraphicFramePr>
          <p:cNvPr id="21" name="Diagramm 971"/>
          <p:cNvGraphicFramePr/>
          <p:nvPr>
            <p:extLst>
              <p:ext uri="{D42A27DB-BD31-4B8C-83A1-F6EECF244321}">
                <p14:modId xmlns:p14="http://schemas.microsoft.com/office/powerpoint/2010/main" val="1275583409"/>
              </p:ext>
            </p:extLst>
          </p:nvPr>
        </p:nvGraphicFramePr>
        <p:xfrm>
          <a:off x="4525545" y="1675832"/>
          <a:ext cx="4008855" cy="2181638"/>
        </p:xfrm>
        <a:graphic>
          <a:graphicData uri="http://schemas.openxmlformats.org/drawingml/2006/chart">
            <c:chart xmlns:c="http://schemas.openxmlformats.org/drawingml/2006/chart" xmlns:r="http://schemas.openxmlformats.org/officeDocument/2006/relationships" r:id="rId2"/>
          </a:graphicData>
        </a:graphic>
      </p:graphicFrame>
      <p:sp>
        <p:nvSpPr>
          <p:cNvPr id="22" name="Textfeld 1025"/>
          <p:cNvSpPr txBox="1"/>
          <p:nvPr/>
        </p:nvSpPr>
        <p:spPr bwMode="gray">
          <a:xfrm>
            <a:off x="5115315" y="1386765"/>
            <a:ext cx="2733594" cy="361124"/>
          </a:xfrm>
          <a:prstGeom prst="rect">
            <a:avLst/>
          </a:prstGeom>
          <a:noFill/>
        </p:spPr>
        <p:txBody>
          <a:bodyPr wrap="square" lIns="72000" tIns="0" rIns="108000" bIns="0" rtlCol="0">
            <a:noAutofit/>
          </a:bodyPr>
          <a:lstStyle/>
          <a:p>
            <a:pPr algn="ctr">
              <a:spcAft>
                <a:spcPts val="300"/>
              </a:spcAft>
            </a:pPr>
            <a:r>
              <a:rPr lang="el-GR" sz="1600" b="1" dirty="0" smtClean="0">
                <a:solidFill>
                  <a:schemeClr val="bg1">
                    <a:lumMod val="50000"/>
                  </a:schemeClr>
                </a:solidFill>
              </a:rPr>
              <a:t>Κλάδος</a:t>
            </a:r>
            <a:endParaRPr lang="de-DE" sz="1600" dirty="0">
              <a:solidFill>
                <a:schemeClr val="bg1">
                  <a:lumMod val="50000"/>
                </a:schemeClr>
              </a:solidFill>
            </a:endParaRPr>
          </a:p>
        </p:txBody>
      </p:sp>
      <p:graphicFrame>
        <p:nvGraphicFramePr>
          <p:cNvPr id="23" name="Diagramm 971"/>
          <p:cNvGraphicFramePr/>
          <p:nvPr>
            <p:extLst>
              <p:ext uri="{D42A27DB-BD31-4B8C-83A1-F6EECF244321}">
                <p14:modId xmlns:p14="http://schemas.microsoft.com/office/powerpoint/2010/main" val="4097201374"/>
              </p:ext>
            </p:extLst>
          </p:nvPr>
        </p:nvGraphicFramePr>
        <p:xfrm>
          <a:off x="4603132" y="4425845"/>
          <a:ext cx="4310880" cy="2181638"/>
        </p:xfrm>
        <a:graphic>
          <a:graphicData uri="http://schemas.openxmlformats.org/drawingml/2006/chart">
            <c:chart xmlns:c="http://schemas.openxmlformats.org/drawingml/2006/chart" xmlns:r="http://schemas.openxmlformats.org/officeDocument/2006/relationships" r:id="rId3"/>
          </a:graphicData>
        </a:graphic>
      </p:graphicFrame>
      <p:sp>
        <p:nvSpPr>
          <p:cNvPr id="20" name="Rectangle 19"/>
          <p:cNvSpPr/>
          <p:nvPr/>
        </p:nvSpPr>
        <p:spPr>
          <a:xfrm>
            <a:off x="4505715" y="1371600"/>
            <a:ext cx="4495800" cy="37628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t>Κλάδος</a:t>
            </a:r>
            <a:endParaRPr lang="en-US" b="1" dirty="0"/>
          </a:p>
        </p:txBody>
      </p:sp>
      <p:sp>
        <p:nvSpPr>
          <p:cNvPr id="4" name="TextBox 3"/>
          <p:cNvSpPr txBox="1"/>
          <p:nvPr/>
        </p:nvSpPr>
        <p:spPr>
          <a:xfrm>
            <a:off x="6248400" y="3657600"/>
            <a:ext cx="2286000" cy="276999"/>
          </a:xfrm>
          <a:prstGeom prst="rect">
            <a:avLst/>
          </a:prstGeom>
          <a:noFill/>
        </p:spPr>
        <p:txBody>
          <a:bodyPr wrap="square" rtlCol="0">
            <a:spAutoFit/>
          </a:bodyPr>
          <a:lstStyle/>
          <a:p>
            <a:r>
              <a:rPr lang="el-GR" sz="1200" dirty="0" smtClean="0"/>
              <a:t>*δείγμα ζυγισμένο</a:t>
            </a:r>
            <a:endParaRPr lang="en-US" sz="1200" dirty="0"/>
          </a:p>
        </p:txBody>
      </p:sp>
      <p:sp>
        <p:nvSpPr>
          <p:cNvPr id="12" name="TextBox 11"/>
          <p:cNvSpPr txBox="1"/>
          <p:nvPr/>
        </p:nvSpPr>
        <p:spPr>
          <a:xfrm>
            <a:off x="6400800" y="6358646"/>
            <a:ext cx="2286000" cy="276999"/>
          </a:xfrm>
          <a:prstGeom prst="rect">
            <a:avLst/>
          </a:prstGeom>
          <a:noFill/>
        </p:spPr>
        <p:txBody>
          <a:bodyPr wrap="square" rtlCol="0">
            <a:spAutoFit/>
          </a:bodyPr>
          <a:lstStyle/>
          <a:p>
            <a:r>
              <a:rPr lang="el-GR" sz="1200" dirty="0" smtClean="0"/>
              <a:t>*δείγμα ζυγισμένο</a:t>
            </a:r>
            <a:endParaRPr lang="en-US" sz="1200" dirty="0"/>
          </a:p>
        </p:txBody>
      </p:sp>
    </p:spTree>
    <p:extLst>
      <p:ext uri="{BB962C8B-B14F-4D97-AF65-F5344CB8AC3E}">
        <p14:creationId xmlns:p14="http://schemas.microsoft.com/office/powerpoint/2010/main" val="18324526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152400"/>
            <a:ext cx="8229600" cy="868362"/>
          </a:xfrm>
          <a:prstGeom prst="rect">
            <a:avLst/>
          </a:prstGeom>
        </p:spPr>
        <p:txBody>
          <a:bodyPr vert="horz" lIns="91440" tIns="45720" rIns="91440" bIns="45720" rtlCol="0" anchor="ctr">
            <a:normAutofit lnSpcReduction="10000"/>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smtClean="0">
                <a:solidFill>
                  <a:schemeClr val="tx2">
                    <a:lumMod val="60000"/>
                    <a:lumOff val="40000"/>
                  </a:schemeClr>
                </a:solidFill>
              </a:rPr>
              <a:t>Ανταπόκριση στις Υποχρεώσεις ανά Μέγεθος Επιχείρησης (2)</a:t>
            </a:r>
            <a:endParaRPr lang="en-US" dirty="0"/>
          </a:p>
        </p:txBody>
      </p:sp>
      <p:graphicFrame>
        <p:nvGraphicFramePr>
          <p:cNvPr id="3" name="Chart 2"/>
          <p:cNvGraphicFramePr/>
          <p:nvPr>
            <p:extLst>
              <p:ext uri="{D42A27DB-BD31-4B8C-83A1-F6EECF244321}">
                <p14:modId xmlns:p14="http://schemas.microsoft.com/office/powerpoint/2010/main" val="20921526"/>
              </p:ext>
            </p:extLst>
          </p:nvPr>
        </p:nvGraphicFramePr>
        <p:xfrm>
          <a:off x="557981" y="1625600"/>
          <a:ext cx="8458200" cy="2489200"/>
        </p:xfrm>
        <a:graphic>
          <a:graphicData uri="http://schemas.openxmlformats.org/drawingml/2006/chart">
            <c:chart xmlns:c="http://schemas.openxmlformats.org/drawingml/2006/chart" xmlns:r="http://schemas.openxmlformats.org/officeDocument/2006/relationships" r:id="rId2"/>
          </a:graphicData>
        </a:graphic>
      </p:graphicFrame>
      <p:sp>
        <p:nvSpPr>
          <p:cNvPr id="27" name="Pentagon 26"/>
          <p:cNvSpPr/>
          <p:nvPr/>
        </p:nvSpPr>
        <p:spPr>
          <a:xfrm>
            <a:off x="457200" y="2006600"/>
            <a:ext cx="415742" cy="1104899"/>
          </a:xfrm>
          <a:prstGeom prst="homePlate">
            <a:avLst/>
          </a:prstGeom>
          <a:solidFill>
            <a:schemeClr val="bg1">
              <a:lumMod val="75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Pentagon 28"/>
          <p:cNvSpPr/>
          <p:nvPr/>
        </p:nvSpPr>
        <p:spPr>
          <a:xfrm>
            <a:off x="457200" y="4597400"/>
            <a:ext cx="415742" cy="1104899"/>
          </a:xfrm>
          <a:prstGeom prst="homePlate">
            <a:avLst/>
          </a:prstGeom>
          <a:solidFill>
            <a:schemeClr val="bg1">
              <a:lumMod val="75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p:cNvSpPr txBox="1"/>
          <p:nvPr/>
        </p:nvSpPr>
        <p:spPr>
          <a:xfrm rot="16200000">
            <a:off x="-16877" y="2126734"/>
            <a:ext cx="1219200" cy="369332"/>
          </a:xfrm>
          <a:prstGeom prst="rect">
            <a:avLst/>
          </a:prstGeom>
          <a:noFill/>
        </p:spPr>
        <p:txBody>
          <a:bodyPr wrap="square" rtlCol="0">
            <a:spAutoFit/>
          </a:bodyPr>
          <a:lstStyle/>
          <a:p>
            <a:r>
              <a:rPr lang="el-GR" b="1" dirty="0" smtClean="0">
                <a:solidFill>
                  <a:schemeClr val="bg1"/>
                </a:solidFill>
              </a:rPr>
              <a:t>2015</a:t>
            </a:r>
            <a:endParaRPr lang="en-US" b="1" dirty="0">
              <a:solidFill>
                <a:schemeClr val="bg1"/>
              </a:solidFill>
            </a:endParaRPr>
          </a:p>
        </p:txBody>
      </p:sp>
      <p:sp>
        <p:nvSpPr>
          <p:cNvPr id="30" name="TextBox 29"/>
          <p:cNvSpPr txBox="1"/>
          <p:nvPr/>
        </p:nvSpPr>
        <p:spPr>
          <a:xfrm rot="16200000">
            <a:off x="-16877" y="4717534"/>
            <a:ext cx="1219200" cy="369332"/>
          </a:xfrm>
          <a:prstGeom prst="rect">
            <a:avLst/>
          </a:prstGeom>
          <a:noFill/>
        </p:spPr>
        <p:txBody>
          <a:bodyPr wrap="square" rtlCol="0">
            <a:spAutoFit/>
          </a:bodyPr>
          <a:lstStyle/>
          <a:p>
            <a:r>
              <a:rPr lang="el-GR" b="1" dirty="0" smtClean="0">
                <a:solidFill>
                  <a:schemeClr val="bg1"/>
                </a:solidFill>
              </a:rPr>
              <a:t>2016</a:t>
            </a:r>
            <a:endParaRPr lang="en-US" b="1" dirty="0">
              <a:solidFill>
                <a:schemeClr val="bg1"/>
              </a:solidFill>
            </a:endParaRPr>
          </a:p>
        </p:txBody>
      </p:sp>
      <p:graphicFrame>
        <p:nvGraphicFramePr>
          <p:cNvPr id="15" name="Chart 14"/>
          <p:cNvGraphicFramePr/>
          <p:nvPr>
            <p:extLst>
              <p:ext uri="{D42A27DB-BD31-4B8C-83A1-F6EECF244321}">
                <p14:modId xmlns:p14="http://schemas.microsoft.com/office/powerpoint/2010/main" val="2056277158"/>
              </p:ext>
            </p:extLst>
          </p:nvPr>
        </p:nvGraphicFramePr>
        <p:xfrm>
          <a:off x="592722" y="4064000"/>
          <a:ext cx="8458200" cy="2489200"/>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hteck 206"/>
          <p:cNvSpPr/>
          <p:nvPr/>
        </p:nvSpPr>
        <p:spPr bwMode="gray">
          <a:xfrm>
            <a:off x="609600" y="1030991"/>
            <a:ext cx="8229600" cy="721609"/>
          </a:xfrm>
          <a:prstGeom prst="rect">
            <a:avLst/>
          </a:prstGeom>
        </p:spPr>
        <p:txBody>
          <a:bodyPr wrap="square" lIns="72000" tIns="0" rIns="180000" bIns="0">
            <a:noAutofit/>
          </a:bodyPr>
          <a:lstStyle/>
          <a:p>
            <a:pPr>
              <a:spcAft>
                <a:spcPts val="300"/>
              </a:spcAft>
            </a:pPr>
            <a:r>
              <a:rPr lang="el-GR" sz="1400" b="1" dirty="0"/>
              <a:t>«Συνολικά πόσο εύκολα ή δύσκολα ανταποκρίνεται η επιχείρησή σας στις υποχρεώσεις της τον τελευταίο χρόνο; Το επόμενο έτος;»</a:t>
            </a:r>
          </a:p>
        </p:txBody>
      </p:sp>
      <p:sp>
        <p:nvSpPr>
          <p:cNvPr id="6" name="TextBox 5"/>
          <p:cNvSpPr txBox="1"/>
          <p:nvPr/>
        </p:nvSpPr>
        <p:spPr>
          <a:xfrm>
            <a:off x="5105400" y="6553200"/>
            <a:ext cx="2362200" cy="276999"/>
          </a:xfrm>
          <a:prstGeom prst="rect">
            <a:avLst/>
          </a:prstGeom>
          <a:noFill/>
        </p:spPr>
        <p:txBody>
          <a:bodyPr wrap="square" rtlCol="0">
            <a:spAutoFit/>
          </a:bodyPr>
          <a:lstStyle/>
          <a:p>
            <a:r>
              <a:rPr lang="el-GR" sz="1200" dirty="0" smtClean="0"/>
              <a:t>* Πολύ μικρό δείγμα</a:t>
            </a:r>
            <a:endParaRPr lang="en-US" sz="1200" dirty="0"/>
          </a:p>
        </p:txBody>
      </p:sp>
      <p:cxnSp>
        <p:nvCxnSpPr>
          <p:cNvPr id="18" name="Gerade Verbindung 145"/>
          <p:cNvCxnSpPr/>
          <p:nvPr/>
        </p:nvCxnSpPr>
        <p:spPr bwMode="gray">
          <a:xfrm>
            <a:off x="2133600" y="1778000"/>
            <a:ext cx="0" cy="4551804"/>
          </a:xfrm>
          <a:prstGeom prst="line">
            <a:avLst/>
          </a:prstGeom>
          <a:ln w="19050">
            <a:solidFill>
              <a:srgbClr val="C8C8C8"/>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82487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152400"/>
            <a:ext cx="8229600" cy="868362"/>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smtClean="0">
                <a:solidFill>
                  <a:schemeClr val="tx2">
                    <a:lumMod val="60000"/>
                    <a:lumOff val="40000"/>
                  </a:schemeClr>
                </a:solidFill>
              </a:rPr>
              <a:t>Εμπόδια για την Ανάπτυξη των Εργασιών</a:t>
            </a:r>
            <a:r>
              <a:rPr lang="en-US" dirty="0" smtClean="0"/>
              <a:t>Context</a:t>
            </a:r>
            <a:endParaRPr lang="en-US" dirty="0"/>
          </a:p>
        </p:txBody>
      </p:sp>
      <p:sp>
        <p:nvSpPr>
          <p:cNvPr id="14" name="Textfeld 205"/>
          <p:cNvSpPr txBox="1"/>
          <p:nvPr/>
        </p:nvSpPr>
        <p:spPr bwMode="gray">
          <a:xfrm>
            <a:off x="533399" y="1147299"/>
            <a:ext cx="2895601" cy="1080689"/>
          </a:xfrm>
          <a:prstGeom prst="rect">
            <a:avLst/>
          </a:prstGeom>
          <a:noFill/>
        </p:spPr>
        <p:txBody>
          <a:bodyPr wrap="square" lIns="72000" tIns="0" rIns="180000" bIns="0" rtlCol="0">
            <a:noAutofit/>
          </a:bodyPr>
          <a:lstStyle/>
          <a:p>
            <a:pPr lvl="0">
              <a:lnSpc>
                <a:spcPct val="85000"/>
              </a:lnSpc>
              <a:spcAft>
                <a:spcPts val="300"/>
              </a:spcAft>
            </a:pPr>
            <a:r>
              <a:rPr lang="el-GR" sz="2400" b="1" dirty="0" smtClean="0">
                <a:solidFill>
                  <a:srgbClr val="9BBB59"/>
                </a:solidFill>
              </a:rPr>
              <a:t>Πολιτική Αστάθεια &amp; Φορολογία</a:t>
            </a:r>
            <a:endParaRPr lang="de-DE" sz="2400" dirty="0">
              <a:solidFill>
                <a:srgbClr val="9BBB59"/>
              </a:solidFill>
            </a:endParaRPr>
          </a:p>
        </p:txBody>
      </p:sp>
      <p:sp>
        <p:nvSpPr>
          <p:cNvPr id="15" name="Rechteck 206"/>
          <p:cNvSpPr/>
          <p:nvPr/>
        </p:nvSpPr>
        <p:spPr bwMode="gray">
          <a:xfrm>
            <a:off x="533400" y="1828800"/>
            <a:ext cx="2665072" cy="721609"/>
          </a:xfrm>
          <a:prstGeom prst="rect">
            <a:avLst/>
          </a:prstGeom>
        </p:spPr>
        <p:txBody>
          <a:bodyPr wrap="square" lIns="72000" tIns="0" rIns="180000" bIns="0">
            <a:noAutofit/>
          </a:bodyPr>
          <a:lstStyle/>
          <a:p>
            <a:pPr>
              <a:spcAft>
                <a:spcPts val="300"/>
              </a:spcAft>
            </a:pPr>
            <a:r>
              <a:rPr lang="el-GR" sz="1400" b="1" dirty="0" smtClean="0"/>
              <a:t>«</a:t>
            </a:r>
            <a:r>
              <a:rPr lang="el-GR" sz="1400" b="1" dirty="0"/>
              <a:t>Ποιό από τα παρακάτω εμπόδια θεωρείτε ότι είναι το πιο σημαντικό για την ανάπτυξη των εργασιών της επιχείρησή σας τη δεδομένη χρονική περίοδο</a:t>
            </a:r>
            <a:r>
              <a:rPr lang="el-GR" sz="1400" b="1" dirty="0" smtClean="0"/>
              <a:t>;»</a:t>
            </a:r>
            <a:endParaRPr lang="el-GR" sz="1400" b="1" dirty="0"/>
          </a:p>
        </p:txBody>
      </p:sp>
      <p:sp>
        <p:nvSpPr>
          <p:cNvPr id="16" name="Rechteck 216"/>
          <p:cNvSpPr/>
          <p:nvPr/>
        </p:nvSpPr>
        <p:spPr bwMode="gray">
          <a:xfrm>
            <a:off x="533400" y="3200400"/>
            <a:ext cx="2971800" cy="3420594"/>
          </a:xfrm>
          <a:prstGeom prst="rect">
            <a:avLst/>
          </a:prstGeom>
        </p:spPr>
        <p:txBody>
          <a:bodyPr wrap="square" lIns="72000" tIns="0" rIns="180000" bIns="0">
            <a:noAutofit/>
          </a:bodyPr>
          <a:lstStyle/>
          <a:p>
            <a:r>
              <a:rPr lang="el-GR" sz="1400" dirty="0" smtClean="0"/>
              <a:t>Η πολιτική αστάθεια και η υψηλή φορολογία θεωρούνται από το σύνολο των επιχειρήσεων ως τα δυο πιο σημαντικά εμπόδια για την ανάπτυξη τους. </a:t>
            </a:r>
          </a:p>
          <a:p>
            <a:r>
              <a:rPr lang="el-GR" sz="1400" b="1" dirty="0" smtClean="0"/>
              <a:t>Σε σχέση με το σύνολο, οι μικρές επιχειρήσεις θεωρούν την φορολογία ως σημαντικό εμπόδιο ενώ οι μεγάλες την έλλειψη ρευστότητας από τις τράπεζες. </a:t>
            </a:r>
          </a:p>
          <a:p>
            <a:r>
              <a:rPr lang="el-GR" sz="1400" dirty="0" smtClean="0"/>
              <a:t>Ως προς τον κλάδο, η μεταποίηση εμποδίζεται σε σχέση με το σύνολο, λιγότερο από την πολιτική αστάθεια και περισσότερο από την έλλειψη ρευστότητας.</a:t>
            </a:r>
            <a:endParaRPr lang="de-DE" sz="1400" dirty="0"/>
          </a:p>
        </p:txBody>
      </p:sp>
      <p:cxnSp>
        <p:nvCxnSpPr>
          <p:cNvPr id="17" name="Gerade Verbindung 145"/>
          <p:cNvCxnSpPr/>
          <p:nvPr/>
        </p:nvCxnSpPr>
        <p:spPr bwMode="gray">
          <a:xfrm>
            <a:off x="3428999" y="1066800"/>
            <a:ext cx="1" cy="5390004"/>
          </a:xfrm>
          <a:prstGeom prst="line">
            <a:avLst/>
          </a:prstGeom>
          <a:ln w="19050">
            <a:solidFill>
              <a:srgbClr val="C8C8C8"/>
            </a:solidFill>
            <a:prstDash val="sysDot"/>
          </a:ln>
        </p:spPr>
        <p:style>
          <a:lnRef idx="1">
            <a:schemeClr val="accent1"/>
          </a:lnRef>
          <a:fillRef idx="0">
            <a:schemeClr val="accent1"/>
          </a:fillRef>
          <a:effectRef idx="0">
            <a:schemeClr val="accent1"/>
          </a:effectRef>
          <a:fontRef idx="minor">
            <a:schemeClr val="tx1"/>
          </a:fontRef>
        </p:style>
      </p:cxnSp>
      <p:graphicFrame>
        <p:nvGraphicFramePr>
          <p:cNvPr id="4" name="Chart 3"/>
          <p:cNvGraphicFramePr/>
          <p:nvPr>
            <p:extLst>
              <p:ext uri="{D42A27DB-BD31-4B8C-83A1-F6EECF244321}">
                <p14:modId xmlns:p14="http://schemas.microsoft.com/office/powerpoint/2010/main" val="2896808018"/>
              </p:ext>
            </p:extLst>
          </p:nvPr>
        </p:nvGraphicFramePr>
        <p:xfrm>
          <a:off x="3428999" y="1323402"/>
          <a:ext cx="6096000" cy="4876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411339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152400"/>
            <a:ext cx="8229600" cy="868362"/>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smtClean="0">
                <a:solidFill>
                  <a:schemeClr val="tx2">
                    <a:lumMod val="60000"/>
                    <a:lumOff val="40000"/>
                  </a:schemeClr>
                </a:solidFill>
              </a:rPr>
              <a:t>Εμπόδια για την Ανάπτυξη των Εργασιών ανά Κλάδο</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780573670"/>
              </p:ext>
            </p:extLst>
          </p:nvPr>
        </p:nvGraphicFramePr>
        <p:xfrm>
          <a:off x="685800" y="1219200"/>
          <a:ext cx="7772400" cy="4886325"/>
        </p:xfrm>
        <a:graphic>
          <a:graphicData uri="http://schemas.openxmlformats.org/drawingml/2006/table">
            <a:tbl>
              <a:tblPr firstRow="1" bandRow="1">
                <a:tableStyleId>{5C22544A-7EE6-4342-B048-85BDC9FD1C3A}</a:tableStyleId>
              </a:tblPr>
              <a:tblGrid>
                <a:gridCol w="2590800"/>
                <a:gridCol w="1219200"/>
                <a:gridCol w="1295400"/>
                <a:gridCol w="1295400"/>
                <a:gridCol w="1371600"/>
              </a:tblGrid>
              <a:tr h="542925">
                <a:tc>
                  <a:txBody>
                    <a:bodyPr/>
                    <a:lstStyle/>
                    <a:p>
                      <a:endParaRPr lang="en-US" dirty="0"/>
                    </a:p>
                  </a:txBody>
                  <a:tcPr/>
                </a:tc>
                <a:tc>
                  <a:txBody>
                    <a:bodyPr/>
                    <a:lstStyle/>
                    <a:p>
                      <a:pPr algn="ctr"/>
                      <a:r>
                        <a:rPr lang="el-GR" sz="1600" dirty="0" smtClean="0"/>
                        <a:t>Σύνολο</a:t>
                      </a:r>
                      <a:endParaRPr lang="en-US" sz="1600" dirty="0"/>
                    </a:p>
                  </a:txBody>
                  <a:tcPr anchor="ctr"/>
                </a:tc>
                <a:tc>
                  <a:txBody>
                    <a:bodyPr/>
                    <a:lstStyle/>
                    <a:p>
                      <a:pPr algn="ctr"/>
                      <a:r>
                        <a:rPr lang="el-GR" sz="1600" dirty="0" smtClean="0"/>
                        <a:t>Υπηρεσίες</a:t>
                      </a:r>
                      <a:endParaRPr lang="en-US" sz="1600" dirty="0"/>
                    </a:p>
                  </a:txBody>
                  <a:tcPr anchor="ctr"/>
                </a:tc>
                <a:tc>
                  <a:txBody>
                    <a:bodyPr/>
                    <a:lstStyle/>
                    <a:p>
                      <a:pPr algn="ctr"/>
                      <a:r>
                        <a:rPr lang="el-GR" sz="1600" dirty="0" smtClean="0"/>
                        <a:t>Εμπόριο</a:t>
                      </a:r>
                      <a:endParaRPr lang="en-US" sz="1600" dirty="0"/>
                    </a:p>
                  </a:txBody>
                  <a:tcPr anchor="ctr"/>
                </a:tc>
                <a:tc>
                  <a:txBody>
                    <a:bodyPr/>
                    <a:lstStyle/>
                    <a:p>
                      <a:pPr algn="ctr"/>
                      <a:r>
                        <a:rPr lang="el-GR" sz="1600" dirty="0" smtClean="0"/>
                        <a:t>Μεταποίηση</a:t>
                      </a:r>
                      <a:endParaRPr lang="en-US" sz="1600" dirty="0"/>
                    </a:p>
                  </a:txBody>
                  <a:tcPr anchor="ctr"/>
                </a:tc>
              </a:tr>
              <a:tr h="542925">
                <a:tc>
                  <a:txBody>
                    <a:bodyPr/>
                    <a:lstStyle/>
                    <a:p>
                      <a:pPr algn="l" fontAlgn="b"/>
                      <a:r>
                        <a:rPr lang="el-GR" sz="1400" b="0" i="0" u="none" strike="noStrike" dirty="0">
                          <a:effectLst/>
                          <a:latin typeface="+mj-lt"/>
                        </a:rPr>
                        <a:t>Πολιτική Αστάθεια</a:t>
                      </a:r>
                    </a:p>
                  </a:txBody>
                  <a:tcPr marL="182880" marR="9525" marT="9525" marB="0" anchor="ctr"/>
                </a:tc>
                <a:tc>
                  <a:txBody>
                    <a:bodyPr/>
                    <a:lstStyle/>
                    <a:p>
                      <a:pPr algn="ctr" fontAlgn="b"/>
                      <a:r>
                        <a:rPr lang="en-US" sz="1400" b="0" i="0" u="none" strike="noStrike" dirty="0">
                          <a:effectLst/>
                          <a:latin typeface="+mn-lt"/>
                        </a:rPr>
                        <a:t>40%</a:t>
                      </a:r>
                    </a:p>
                  </a:txBody>
                  <a:tcPr marL="9525" marR="9525" marT="9525" marB="0" anchor="ctr"/>
                </a:tc>
                <a:tc>
                  <a:txBody>
                    <a:bodyPr/>
                    <a:lstStyle/>
                    <a:p>
                      <a:pPr algn="ctr" fontAlgn="b"/>
                      <a:r>
                        <a:rPr lang="en-US" sz="1400" b="0" i="0" u="none" strike="noStrike">
                          <a:effectLst/>
                          <a:latin typeface="+mj-lt"/>
                        </a:rPr>
                        <a:t>43%</a:t>
                      </a:r>
                    </a:p>
                  </a:txBody>
                  <a:tcPr marL="9525" marR="9525" marT="9525" marB="0" anchor="ctr"/>
                </a:tc>
                <a:tc>
                  <a:txBody>
                    <a:bodyPr/>
                    <a:lstStyle/>
                    <a:p>
                      <a:pPr algn="ctr" fontAlgn="b"/>
                      <a:r>
                        <a:rPr lang="en-US" sz="1400" b="0" i="0" u="none" strike="noStrike">
                          <a:effectLst/>
                          <a:latin typeface="+mj-lt"/>
                        </a:rPr>
                        <a:t>43%</a:t>
                      </a:r>
                    </a:p>
                  </a:txBody>
                  <a:tcPr marL="9525" marR="9525" marT="9525" marB="0" anchor="ctr"/>
                </a:tc>
                <a:tc>
                  <a:txBody>
                    <a:bodyPr/>
                    <a:lstStyle/>
                    <a:p>
                      <a:pPr algn="ctr" fontAlgn="b"/>
                      <a:r>
                        <a:rPr lang="en-US" sz="1400" b="0" i="0" u="none" strike="noStrike">
                          <a:effectLst/>
                          <a:latin typeface="+mj-lt"/>
                        </a:rPr>
                        <a:t>22%</a:t>
                      </a:r>
                    </a:p>
                  </a:txBody>
                  <a:tcPr marL="9525" marR="9525" marT="9525" marB="0" anchor="ctr"/>
                </a:tc>
              </a:tr>
              <a:tr h="542925">
                <a:tc>
                  <a:txBody>
                    <a:bodyPr/>
                    <a:lstStyle/>
                    <a:p>
                      <a:pPr algn="l" fontAlgn="b"/>
                      <a:r>
                        <a:rPr lang="el-GR" sz="1400" b="0" i="0" u="none" strike="noStrike" dirty="0">
                          <a:effectLst/>
                          <a:latin typeface="+mj-lt"/>
                        </a:rPr>
                        <a:t>Φορολογία</a:t>
                      </a:r>
                    </a:p>
                  </a:txBody>
                  <a:tcPr marL="182880" marR="9525" marT="9525" marB="0" anchor="ctr"/>
                </a:tc>
                <a:tc>
                  <a:txBody>
                    <a:bodyPr/>
                    <a:lstStyle/>
                    <a:p>
                      <a:pPr algn="ctr" fontAlgn="b"/>
                      <a:r>
                        <a:rPr lang="en-US" sz="1400" b="0" i="0" u="none" strike="noStrike" dirty="0">
                          <a:effectLst/>
                          <a:latin typeface="+mn-lt"/>
                        </a:rPr>
                        <a:t>26%</a:t>
                      </a:r>
                    </a:p>
                  </a:txBody>
                  <a:tcPr marL="9525" marR="9525" marT="9525" marB="0" anchor="ctr"/>
                </a:tc>
                <a:tc>
                  <a:txBody>
                    <a:bodyPr/>
                    <a:lstStyle/>
                    <a:p>
                      <a:pPr algn="ctr" fontAlgn="b"/>
                      <a:r>
                        <a:rPr lang="en-US" sz="1400" b="0" i="0" u="none" strike="noStrike">
                          <a:effectLst/>
                          <a:latin typeface="+mj-lt"/>
                        </a:rPr>
                        <a:t>26%</a:t>
                      </a:r>
                    </a:p>
                  </a:txBody>
                  <a:tcPr marL="9525" marR="9525" marT="9525" marB="0" anchor="ctr">
                    <a:solidFill>
                      <a:srgbClr val="E9EDF4"/>
                    </a:solidFill>
                  </a:tcPr>
                </a:tc>
                <a:tc>
                  <a:txBody>
                    <a:bodyPr/>
                    <a:lstStyle/>
                    <a:p>
                      <a:pPr algn="ctr" fontAlgn="b"/>
                      <a:r>
                        <a:rPr lang="en-US" sz="1400" b="0" i="0" u="none" strike="noStrike">
                          <a:effectLst/>
                          <a:latin typeface="+mj-lt"/>
                        </a:rPr>
                        <a:t>19%</a:t>
                      </a:r>
                    </a:p>
                  </a:txBody>
                  <a:tcPr marL="9525" marR="9525" marT="9525" marB="0" anchor="ctr"/>
                </a:tc>
                <a:tc>
                  <a:txBody>
                    <a:bodyPr/>
                    <a:lstStyle/>
                    <a:p>
                      <a:pPr algn="ctr" fontAlgn="b"/>
                      <a:r>
                        <a:rPr lang="en-US" sz="1400" b="0" i="0" u="none" strike="noStrike">
                          <a:effectLst/>
                          <a:latin typeface="+mj-lt"/>
                        </a:rPr>
                        <a:t>30%</a:t>
                      </a:r>
                    </a:p>
                  </a:txBody>
                  <a:tcPr marL="9525" marR="9525" marT="9525" marB="0" anchor="ctr"/>
                </a:tc>
              </a:tr>
              <a:tr h="542925">
                <a:tc>
                  <a:txBody>
                    <a:bodyPr/>
                    <a:lstStyle/>
                    <a:p>
                      <a:pPr algn="l" fontAlgn="b"/>
                      <a:r>
                        <a:rPr lang="el-GR" sz="1400" b="0" i="0" u="none" strike="noStrike" dirty="0">
                          <a:effectLst/>
                          <a:latin typeface="+mj-lt"/>
                        </a:rPr>
                        <a:t>Περιορισμοί Κεφαλαίων</a:t>
                      </a:r>
                    </a:p>
                  </a:txBody>
                  <a:tcPr marL="182880" marR="9525" marT="9525" marB="0" anchor="ctr"/>
                </a:tc>
                <a:tc>
                  <a:txBody>
                    <a:bodyPr/>
                    <a:lstStyle/>
                    <a:p>
                      <a:pPr algn="ctr" fontAlgn="b"/>
                      <a:r>
                        <a:rPr lang="en-US" sz="1400" b="0" i="0" u="none" strike="noStrike">
                          <a:effectLst/>
                          <a:latin typeface="+mn-lt"/>
                        </a:rPr>
                        <a:t>9%</a:t>
                      </a:r>
                    </a:p>
                  </a:txBody>
                  <a:tcPr marL="9525" marR="9525" marT="9525" marB="0" anchor="ctr"/>
                </a:tc>
                <a:tc>
                  <a:txBody>
                    <a:bodyPr/>
                    <a:lstStyle/>
                    <a:p>
                      <a:pPr algn="ctr" fontAlgn="b"/>
                      <a:r>
                        <a:rPr lang="en-US" sz="1400" b="0" i="0" u="none" strike="noStrike">
                          <a:effectLst/>
                          <a:latin typeface="+mj-lt"/>
                        </a:rPr>
                        <a:t>6%</a:t>
                      </a:r>
                    </a:p>
                  </a:txBody>
                  <a:tcPr marL="9525" marR="9525" marT="9525" marB="0" anchor="ctr"/>
                </a:tc>
                <a:tc>
                  <a:txBody>
                    <a:bodyPr/>
                    <a:lstStyle/>
                    <a:p>
                      <a:pPr algn="ctr" fontAlgn="b"/>
                      <a:r>
                        <a:rPr lang="en-US" sz="1400" b="0" i="0" u="none" strike="noStrike" dirty="0">
                          <a:effectLst/>
                          <a:latin typeface="+mj-lt"/>
                        </a:rPr>
                        <a:t>15%</a:t>
                      </a:r>
                    </a:p>
                  </a:txBody>
                  <a:tcPr marL="9525" marR="9525" marT="9525" marB="0" anchor="ctr">
                    <a:solidFill>
                      <a:schemeClr val="accent6"/>
                    </a:solidFill>
                  </a:tcPr>
                </a:tc>
                <a:tc>
                  <a:txBody>
                    <a:bodyPr/>
                    <a:lstStyle/>
                    <a:p>
                      <a:pPr algn="ctr" fontAlgn="b"/>
                      <a:r>
                        <a:rPr lang="en-US" sz="1400" b="0" i="0" u="none" strike="noStrike" dirty="0">
                          <a:effectLst/>
                          <a:latin typeface="+mj-lt"/>
                        </a:rPr>
                        <a:t>14%</a:t>
                      </a:r>
                    </a:p>
                  </a:txBody>
                  <a:tcPr marL="9525" marR="9525" marT="9525" marB="0" anchor="ctr">
                    <a:solidFill>
                      <a:schemeClr val="accent6"/>
                    </a:solidFill>
                  </a:tcPr>
                </a:tc>
              </a:tr>
              <a:tr h="542925">
                <a:tc>
                  <a:txBody>
                    <a:bodyPr/>
                    <a:lstStyle/>
                    <a:p>
                      <a:pPr algn="l" fontAlgn="b"/>
                      <a:r>
                        <a:rPr lang="el-GR" sz="1400" b="0" i="0" u="none" strike="noStrike" dirty="0">
                          <a:effectLst/>
                          <a:latin typeface="+mj-lt"/>
                        </a:rPr>
                        <a:t>Υψηλές Ασφαλιστικές Εισφορές</a:t>
                      </a:r>
                    </a:p>
                  </a:txBody>
                  <a:tcPr marL="182880" marR="9525" marT="9525" marB="0" anchor="ctr"/>
                </a:tc>
                <a:tc>
                  <a:txBody>
                    <a:bodyPr/>
                    <a:lstStyle/>
                    <a:p>
                      <a:pPr algn="ctr" fontAlgn="b"/>
                      <a:r>
                        <a:rPr lang="en-US" sz="1400" b="0" i="0" u="none" strike="noStrike">
                          <a:effectLst/>
                          <a:latin typeface="+mn-lt"/>
                        </a:rPr>
                        <a:t>7%</a:t>
                      </a:r>
                    </a:p>
                  </a:txBody>
                  <a:tcPr marL="9525" marR="9525" marT="9525" marB="0" anchor="ctr"/>
                </a:tc>
                <a:tc>
                  <a:txBody>
                    <a:bodyPr/>
                    <a:lstStyle/>
                    <a:p>
                      <a:pPr algn="ctr" fontAlgn="b"/>
                      <a:r>
                        <a:rPr lang="en-US" sz="1400" b="0" i="0" u="none" strike="noStrike">
                          <a:effectLst/>
                          <a:latin typeface="+mj-lt"/>
                        </a:rPr>
                        <a:t>8%</a:t>
                      </a:r>
                    </a:p>
                  </a:txBody>
                  <a:tcPr marL="9525" marR="9525" marT="9525" marB="0" anchor="ctr"/>
                </a:tc>
                <a:tc>
                  <a:txBody>
                    <a:bodyPr/>
                    <a:lstStyle/>
                    <a:p>
                      <a:pPr algn="ctr" fontAlgn="b"/>
                      <a:r>
                        <a:rPr lang="en-US" sz="1400" b="0" i="0" u="none" strike="noStrike">
                          <a:effectLst/>
                          <a:latin typeface="+mj-lt"/>
                        </a:rPr>
                        <a:t>3%</a:t>
                      </a:r>
                    </a:p>
                  </a:txBody>
                  <a:tcPr marL="9525" marR="9525" marT="9525" marB="0" anchor="ctr"/>
                </a:tc>
                <a:tc>
                  <a:txBody>
                    <a:bodyPr/>
                    <a:lstStyle/>
                    <a:p>
                      <a:pPr algn="ctr" fontAlgn="b"/>
                      <a:r>
                        <a:rPr lang="en-US" sz="1400" b="0" i="0" u="none" strike="noStrike">
                          <a:effectLst/>
                          <a:latin typeface="+mj-lt"/>
                        </a:rPr>
                        <a:t>6%</a:t>
                      </a:r>
                    </a:p>
                  </a:txBody>
                  <a:tcPr marL="9525" marR="9525" marT="9525" marB="0" anchor="ctr"/>
                </a:tc>
              </a:tr>
              <a:tr h="542925">
                <a:tc>
                  <a:txBody>
                    <a:bodyPr/>
                    <a:lstStyle/>
                    <a:p>
                      <a:pPr algn="l" fontAlgn="b"/>
                      <a:r>
                        <a:rPr lang="el-GR" sz="1400" b="0" i="0" u="none" strike="noStrike" dirty="0">
                          <a:effectLst/>
                          <a:latin typeface="+mj-lt"/>
                        </a:rPr>
                        <a:t>Έλλειψη Ρευστότητας από την τράπεζα</a:t>
                      </a:r>
                    </a:p>
                  </a:txBody>
                  <a:tcPr marL="182880" marR="9525" marT="9525" marB="0" anchor="ctr"/>
                </a:tc>
                <a:tc>
                  <a:txBody>
                    <a:bodyPr/>
                    <a:lstStyle/>
                    <a:p>
                      <a:pPr algn="ctr" fontAlgn="b"/>
                      <a:r>
                        <a:rPr lang="en-US" sz="1400" b="0" i="0" u="none" strike="noStrike">
                          <a:effectLst/>
                          <a:latin typeface="+mn-lt"/>
                        </a:rPr>
                        <a:t>6%</a:t>
                      </a:r>
                    </a:p>
                  </a:txBody>
                  <a:tcPr marL="9525" marR="9525" marT="9525" marB="0" anchor="ctr"/>
                </a:tc>
                <a:tc>
                  <a:txBody>
                    <a:bodyPr/>
                    <a:lstStyle/>
                    <a:p>
                      <a:pPr algn="ctr" fontAlgn="b"/>
                      <a:r>
                        <a:rPr lang="en-US" sz="1400" b="0" i="0" u="none" strike="noStrike">
                          <a:effectLst/>
                          <a:latin typeface="+mj-lt"/>
                        </a:rPr>
                        <a:t>5%</a:t>
                      </a:r>
                    </a:p>
                  </a:txBody>
                  <a:tcPr marL="9525" marR="9525" marT="9525" marB="0" anchor="ctr"/>
                </a:tc>
                <a:tc>
                  <a:txBody>
                    <a:bodyPr/>
                    <a:lstStyle/>
                    <a:p>
                      <a:pPr algn="ctr" fontAlgn="b"/>
                      <a:r>
                        <a:rPr lang="en-US" sz="1400" b="0" i="0" u="none" strike="noStrike">
                          <a:effectLst/>
                          <a:latin typeface="+mj-lt"/>
                        </a:rPr>
                        <a:t>8%</a:t>
                      </a:r>
                    </a:p>
                  </a:txBody>
                  <a:tcPr marL="9525" marR="9525" marT="9525" marB="0" anchor="ctr">
                    <a:solidFill>
                      <a:srgbClr val="D0D8E8"/>
                    </a:solidFill>
                  </a:tcPr>
                </a:tc>
                <a:tc>
                  <a:txBody>
                    <a:bodyPr/>
                    <a:lstStyle/>
                    <a:p>
                      <a:pPr algn="ctr" fontAlgn="b"/>
                      <a:r>
                        <a:rPr lang="en-US" sz="1400" b="0" i="0" u="none" strike="noStrike" dirty="0">
                          <a:effectLst/>
                          <a:latin typeface="+mj-lt"/>
                        </a:rPr>
                        <a:t>11%</a:t>
                      </a:r>
                    </a:p>
                  </a:txBody>
                  <a:tcPr marL="9525" marR="9525" marT="9525" marB="0" anchor="ctr">
                    <a:solidFill>
                      <a:schemeClr val="accent6"/>
                    </a:solidFill>
                  </a:tcPr>
                </a:tc>
              </a:tr>
              <a:tr h="542925">
                <a:tc>
                  <a:txBody>
                    <a:bodyPr/>
                    <a:lstStyle/>
                    <a:p>
                      <a:pPr algn="l" fontAlgn="b"/>
                      <a:r>
                        <a:rPr lang="el-GR" sz="1400" b="0" i="0" u="none" strike="noStrike" dirty="0">
                          <a:effectLst/>
                          <a:latin typeface="+mj-lt"/>
                        </a:rPr>
                        <a:t>Γραφειοκρατία</a:t>
                      </a:r>
                    </a:p>
                  </a:txBody>
                  <a:tcPr marL="182880" marR="9525" marT="9525" marB="0" anchor="ctr"/>
                </a:tc>
                <a:tc>
                  <a:txBody>
                    <a:bodyPr/>
                    <a:lstStyle/>
                    <a:p>
                      <a:pPr algn="ctr" fontAlgn="b"/>
                      <a:r>
                        <a:rPr lang="en-US" sz="1400" b="0" i="0" u="none" strike="noStrike">
                          <a:effectLst/>
                          <a:latin typeface="+mn-lt"/>
                        </a:rPr>
                        <a:t>4%</a:t>
                      </a:r>
                    </a:p>
                  </a:txBody>
                  <a:tcPr marL="9525" marR="9525" marT="9525" marB="0" anchor="ctr"/>
                </a:tc>
                <a:tc>
                  <a:txBody>
                    <a:bodyPr/>
                    <a:lstStyle/>
                    <a:p>
                      <a:pPr algn="ctr" fontAlgn="b"/>
                      <a:r>
                        <a:rPr lang="en-US" sz="1400" b="0" i="0" u="none" strike="noStrike">
                          <a:effectLst/>
                          <a:latin typeface="+mj-lt"/>
                        </a:rPr>
                        <a:t>5%</a:t>
                      </a:r>
                    </a:p>
                  </a:txBody>
                  <a:tcPr marL="9525" marR="9525" marT="9525" marB="0" anchor="ctr"/>
                </a:tc>
                <a:tc>
                  <a:txBody>
                    <a:bodyPr/>
                    <a:lstStyle/>
                    <a:p>
                      <a:pPr algn="ctr" fontAlgn="b"/>
                      <a:r>
                        <a:rPr lang="en-US" sz="1400" b="0" i="0" u="none" strike="noStrike">
                          <a:effectLst/>
                          <a:latin typeface="+mj-lt"/>
                        </a:rPr>
                        <a:t>3%</a:t>
                      </a:r>
                    </a:p>
                  </a:txBody>
                  <a:tcPr marL="9525" marR="9525" marT="9525" marB="0" anchor="ctr"/>
                </a:tc>
                <a:tc>
                  <a:txBody>
                    <a:bodyPr/>
                    <a:lstStyle/>
                    <a:p>
                      <a:pPr algn="ctr" fontAlgn="b"/>
                      <a:r>
                        <a:rPr lang="en-US" sz="1400" b="0" i="0" u="none" strike="noStrike">
                          <a:effectLst/>
                          <a:latin typeface="+mj-lt"/>
                        </a:rPr>
                        <a:t>5%</a:t>
                      </a:r>
                    </a:p>
                  </a:txBody>
                  <a:tcPr marL="9525" marR="9525" marT="9525" marB="0" anchor="ctr"/>
                </a:tc>
              </a:tr>
              <a:tr h="542925">
                <a:tc>
                  <a:txBody>
                    <a:bodyPr/>
                    <a:lstStyle/>
                    <a:p>
                      <a:pPr algn="l" fontAlgn="b"/>
                      <a:r>
                        <a:rPr lang="el-GR" sz="1400" b="0" i="0" u="none" strike="noStrike" dirty="0">
                          <a:effectLst/>
                          <a:latin typeface="+mj-lt"/>
                        </a:rPr>
                        <a:t>Υψηλό Μισθολογικό Κόστος</a:t>
                      </a:r>
                    </a:p>
                  </a:txBody>
                  <a:tcPr marL="182880" marR="9525" marT="9525" marB="0" anchor="ctr"/>
                </a:tc>
                <a:tc>
                  <a:txBody>
                    <a:bodyPr/>
                    <a:lstStyle/>
                    <a:p>
                      <a:pPr algn="ctr" fontAlgn="b"/>
                      <a:r>
                        <a:rPr lang="en-US" sz="1400" b="0" i="0" u="none" strike="noStrike">
                          <a:effectLst/>
                          <a:latin typeface="+mn-lt"/>
                        </a:rPr>
                        <a:t>3%</a:t>
                      </a:r>
                    </a:p>
                  </a:txBody>
                  <a:tcPr marL="9525" marR="9525" marT="9525" marB="0" anchor="ctr"/>
                </a:tc>
                <a:tc>
                  <a:txBody>
                    <a:bodyPr/>
                    <a:lstStyle/>
                    <a:p>
                      <a:pPr algn="ctr" fontAlgn="b"/>
                      <a:r>
                        <a:rPr lang="en-US" sz="1400" b="0" i="0" u="none" strike="noStrike">
                          <a:effectLst/>
                          <a:latin typeface="+mj-lt"/>
                        </a:rPr>
                        <a:t>3%</a:t>
                      </a:r>
                    </a:p>
                  </a:txBody>
                  <a:tcPr marL="9525" marR="9525" marT="9525" marB="0" anchor="ctr"/>
                </a:tc>
                <a:tc>
                  <a:txBody>
                    <a:bodyPr/>
                    <a:lstStyle/>
                    <a:p>
                      <a:pPr algn="ctr" fontAlgn="b"/>
                      <a:r>
                        <a:rPr lang="en-US" sz="1400" b="0" i="0" u="none" strike="noStrike">
                          <a:effectLst/>
                          <a:latin typeface="+mj-lt"/>
                        </a:rPr>
                        <a:t>3%</a:t>
                      </a:r>
                    </a:p>
                  </a:txBody>
                  <a:tcPr marL="9525" marR="9525" marT="9525" marB="0" anchor="ctr"/>
                </a:tc>
                <a:tc>
                  <a:txBody>
                    <a:bodyPr/>
                    <a:lstStyle/>
                    <a:p>
                      <a:pPr algn="ctr" fontAlgn="b"/>
                      <a:r>
                        <a:rPr lang="en-US" sz="1400" b="0" i="0" u="none" strike="noStrike">
                          <a:effectLst/>
                          <a:latin typeface="+mj-lt"/>
                        </a:rPr>
                        <a:t>3%</a:t>
                      </a:r>
                    </a:p>
                  </a:txBody>
                  <a:tcPr marL="9525" marR="9525" marT="9525" marB="0" anchor="ctr"/>
                </a:tc>
              </a:tr>
              <a:tr h="542925">
                <a:tc>
                  <a:txBody>
                    <a:bodyPr/>
                    <a:lstStyle/>
                    <a:p>
                      <a:pPr algn="l" fontAlgn="b"/>
                      <a:r>
                        <a:rPr lang="el-GR" sz="1400" b="0" i="0" u="none" strike="noStrike" dirty="0">
                          <a:effectLst/>
                          <a:latin typeface="+mj-lt"/>
                        </a:rPr>
                        <a:t>Ενεργειακό Κόστος</a:t>
                      </a:r>
                    </a:p>
                  </a:txBody>
                  <a:tcPr marL="182880" marR="9525" marT="9525" marB="0" anchor="ctr"/>
                </a:tc>
                <a:tc>
                  <a:txBody>
                    <a:bodyPr/>
                    <a:lstStyle/>
                    <a:p>
                      <a:pPr algn="ctr" fontAlgn="b"/>
                      <a:r>
                        <a:rPr lang="en-US" sz="1400" b="0" i="0" u="none" strike="noStrike">
                          <a:effectLst/>
                          <a:latin typeface="+mn-lt"/>
                        </a:rPr>
                        <a:t>1%</a:t>
                      </a:r>
                    </a:p>
                  </a:txBody>
                  <a:tcPr marL="9525" marR="9525" marT="9525" marB="0" anchor="ctr"/>
                </a:tc>
                <a:tc>
                  <a:txBody>
                    <a:bodyPr/>
                    <a:lstStyle/>
                    <a:p>
                      <a:pPr algn="ctr" fontAlgn="b"/>
                      <a:r>
                        <a:rPr lang="en-US" sz="1400" b="0" i="0" u="none" strike="noStrike">
                          <a:effectLst/>
                          <a:latin typeface="+mj-lt"/>
                        </a:rPr>
                        <a:t>1%</a:t>
                      </a:r>
                    </a:p>
                  </a:txBody>
                  <a:tcPr marL="9525" marR="9525" marT="9525" marB="0" anchor="ctr"/>
                </a:tc>
                <a:tc>
                  <a:txBody>
                    <a:bodyPr/>
                    <a:lstStyle/>
                    <a:p>
                      <a:pPr algn="ctr" fontAlgn="b"/>
                      <a:r>
                        <a:rPr lang="en-US" sz="1400" b="0" i="0" u="none" strike="noStrike">
                          <a:effectLst/>
                          <a:latin typeface="+mj-lt"/>
                        </a:rPr>
                        <a:t>0%</a:t>
                      </a:r>
                    </a:p>
                  </a:txBody>
                  <a:tcPr marL="9525" marR="9525" marT="9525" marB="0" anchor="ctr"/>
                </a:tc>
                <a:tc>
                  <a:txBody>
                    <a:bodyPr/>
                    <a:lstStyle/>
                    <a:p>
                      <a:pPr algn="ctr" fontAlgn="b"/>
                      <a:r>
                        <a:rPr lang="en-US" sz="1400" b="0" i="0" u="none" strike="noStrike" dirty="0">
                          <a:effectLst/>
                          <a:latin typeface="+mj-lt"/>
                        </a:rPr>
                        <a:t>1%</a:t>
                      </a:r>
                    </a:p>
                  </a:txBody>
                  <a:tcPr marL="9525" marR="9525" marT="9525" marB="0" anchor="ctr"/>
                </a:tc>
              </a:tr>
            </a:tbl>
          </a:graphicData>
        </a:graphic>
      </p:graphicFrame>
    </p:spTree>
    <p:extLst>
      <p:ext uri="{BB962C8B-B14F-4D97-AF65-F5344CB8AC3E}">
        <p14:creationId xmlns:p14="http://schemas.microsoft.com/office/powerpoint/2010/main" val="112435683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152400"/>
            <a:ext cx="8229600" cy="868362"/>
          </a:xfrm>
          <a:prstGeom prst="rect">
            <a:avLst/>
          </a:prstGeom>
        </p:spPr>
        <p:txBody>
          <a:bodyPr vert="horz" lIns="91440" tIns="45720" rIns="91440" bIns="45720" rtlCol="0" anchor="ctr">
            <a:normAutofit lnSpcReduction="10000"/>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smtClean="0">
                <a:solidFill>
                  <a:schemeClr val="tx2">
                    <a:lumMod val="60000"/>
                    <a:lumOff val="40000"/>
                  </a:schemeClr>
                </a:solidFill>
              </a:rPr>
              <a:t>Εμπόδια για την Ανάπτυξη των Εργασιών ανά Μέγεθος επιχείρησης</a:t>
            </a:r>
            <a:r>
              <a:rPr lang="en-US" dirty="0" smtClean="0"/>
              <a:t>Context</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683502341"/>
              </p:ext>
            </p:extLst>
          </p:nvPr>
        </p:nvGraphicFramePr>
        <p:xfrm>
          <a:off x="685800" y="1219200"/>
          <a:ext cx="7620000" cy="4886325"/>
        </p:xfrm>
        <a:graphic>
          <a:graphicData uri="http://schemas.openxmlformats.org/drawingml/2006/table">
            <a:tbl>
              <a:tblPr firstRow="1" bandRow="1">
                <a:tableStyleId>{5C22544A-7EE6-4342-B048-85BDC9FD1C3A}</a:tableStyleId>
              </a:tblPr>
              <a:tblGrid>
                <a:gridCol w="2590800"/>
                <a:gridCol w="1219200"/>
                <a:gridCol w="1295400"/>
                <a:gridCol w="1295400"/>
                <a:gridCol w="1219200"/>
              </a:tblGrid>
              <a:tr h="542925">
                <a:tc>
                  <a:txBody>
                    <a:bodyPr/>
                    <a:lstStyle/>
                    <a:p>
                      <a:endParaRPr lang="en-US" dirty="0"/>
                    </a:p>
                  </a:txBody>
                  <a:tcPr/>
                </a:tc>
                <a:tc>
                  <a:txBody>
                    <a:bodyPr/>
                    <a:lstStyle/>
                    <a:p>
                      <a:pPr algn="ctr"/>
                      <a:r>
                        <a:rPr lang="el-GR" sz="1600" dirty="0" smtClean="0"/>
                        <a:t>Σύνολο</a:t>
                      </a:r>
                      <a:endParaRPr lang="en-US" sz="1600" dirty="0"/>
                    </a:p>
                  </a:txBody>
                  <a:tcPr anchor="ctr"/>
                </a:tc>
                <a:tc>
                  <a:txBody>
                    <a:bodyPr/>
                    <a:lstStyle/>
                    <a:p>
                      <a:pPr algn="ctr"/>
                      <a:r>
                        <a:rPr lang="el-GR" sz="1600" dirty="0" smtClean="0"/>
                        <a:t>Μικρές</a:t>
                      </a:r>
                      <a:endParaRPr lang="en-US" sz="1600" dirty="0"/>
                    </a:p>
                  </a:txBody>
                  <a:tcPr anchor="ctr"/>
                </a:tc>
                <a:tc>
                  <a:txBody>
                    <a:bodyPr/>
                    <a:lstStyle/>
                    <a:p>
                      <a:pPr algn="ctr"/>
                      <a:r>
                        <a:rPr lang="el-GR" sz="1600" dirty="0" smtClean="0"/>
                        <a:t>Μεσαίες</a:t>
                      </a:r>
                      <a:endParaRPr lang="en-US" sz="1600" dirty="0"/>
                    </a:p>
                  </a:txBody>
                  <a:tcPr anchor="ctr"/>
                </a:tc>
                <a:tc>
                  <a:txBody>
                    <a:bodyPr/>
                    <a:lstStyle/>
                    <a:p>
                      <a:pPr algn="ctr"/>
                      <a:r>
                        <a:rPr lang="el-GR" sz="1600" dirty="0" smtClean="0"/>
                        <a:t>Μεγάλες</a:t>
                      </a:r>
                      <a:endParaRPr lang="en-US" sz="1600" dirty="0"/>
                    </a:p>
                  </a:txBody>
                  <a:tcPr anchor="ctr"/>
                </a:tc>
              </a:tr>
              <a:tr h="542925">
                <a:tc>
                  <a:txBody>
                    <a:bodyPr/>
                    <a:lstStyle/>
                    <a:p>
                      <a:pPr algn="l" fontAlgn="b"/>
                      <a:r>
                        <a:rPr lang="el-GR" sz="1400" b="0" i="0" u="none" strike="noStrike" dirty="0">
                          <a:effectLst/>
                          <a:latin typeface="+mj-lt"/>
                        </a:rPr>
                        <a:t>Πολιτική Αστάθεια</a:t>
                      </a:r>
                    </a:p>
                  </a:txBody>
                  <a:tcPr marL="182880" marR="9525" marT="9525" marB="0" anchor="ctr"/>
                </a:tc>
                <a:tc>
                  <a:txBody>
                    <a:bodyPr/>
                    <a:lstStyle/>
                    <a:p>
                      <a:pPr algn="ctr" fontAlgn="b"/>
                      <a:r>
                        <a:rPr lang="en-US" sz="1400" b="0" i="0" u="none" strike="noStrike" dirty="0">
                          <a:effectLst/>
                          <a:latin typeface="+mn-lt"/>
                        </a:rPr>
                        <a:t>40%</a:t>
                      </a:r>
                    </a:p>
                  </a:txBody>
                  <a:tcPr marL="9525" marR="9525" marT="9525" marB="0" anchor="ctr"/>
                </a:tc>
                <a:tc>
                  <a:txBody>
                    <a:bodyPr/>
                    <a:lstStyle/>
                    <a:p>
                      <a:pPr algn="ctr" fontAlgn="b"/>
                      <a:r>
                        <a:rPr lang="en-US" sz="1400" b="0" i="0" u="none" strike="noStrike">
                          <a:effectLst/>
                          <a:latin typeface="+mn-lt"/>
                        </a:rPr>
                        <a:t>39%</a:t>
                      </a:r>
                    </a:p>
                  </a:txBody>
                  <a:tcPr marL="9525" marR="9525" marT="9525" marB="0" anchor="ctr"/>
                </a:tc>
                <a:tc>
                  <a:txBody>
                    <a:bodyPr/>
                    <a:lstStyle/>
                    <a:p>
                      <a:pPr algn="ctr" fontAlgn="b"/>
                      <a:r>
                        <a:rPr lang="en-US" sz="1400" b="0" i="0" u="none" strike="noStrike">
                          <a:effectLst/>
                          <a:latin typeface="+mn-lt"/>
                        </a:rPr>
                        <a:t>45%</a:t>
                      </a:r>
                    </a:p>
                  </a:txBody>
                  <a:tcPr marL="9525" marR="9525" marT="9525" marB="0" anchor="ctr"/>
                </a:tc>
                <a:tc>
                  <a:txBody>
                    <a:bodyPr/>
                    <a:lstStyle/>
                    <a:p>
                      <a:pPr algn="ctr" fontAlgn="b"/>
                      <a:r>
                        <a:rPr lang="en-US" sz="1400" b="0" i="0" u="none" strike="noStrike">
                          <a:effectLst/>
                          <a:latin typeface="+mn-lt"/>
                        </a:rPr>
                        <a:t>42%</a:t>
                      </a:r>
                    </a:p>
                  </a:txBody>
                  <a:tcPr marL="9525" marR="9525" marT="9525" marB="0" anchor="ctr"/>
                </a:tc>
              </a:tr>
              <a:tr h="542925">
                <a:tc>
                  <a:txBody>
                    <a:bodyPr/>
                    <a:lstStyle/>
                    <a:p>
                      <a:pPr algn="l" fontAlgn="b"/>
                      <a:r>
                        <a:rPr lang="el-GR" sz="1400" b="0" i="0" u="none" strike="noStrike" dirty="0">
                          <a:effectLst/>
                          <a:latin typeface="+mj-lt"/>
                        </a:rPr>
                        <a:t>Φορολογία</a:t>
                      </a:r>
                    </a:p>
                  </a:txBody>
                  <a:tcPr marL="182880" marR="9525" marT="9525" marB="0" anchor="ctr"/>
                </a:tc>
                <a:tc>
                  <a:txBody>
                    <a:bodyPr/>
                    <a:lstStyle/>
                    <a:p>
                      <a:pPr algn="ctr" fontAlgn="b"/>
                      <a:r>
                        <a:rPr lang="en-US" sz="1400" b="0" i="0" u="none" strike="noStrike" dirty="0">
                          <a:effectLst/>
                          <a:latin typeface="+mn-lt"/>
                        </a:rPr>
                        <a:t>26%</a:t>
                      </a:r>
                    </a:p>
                  </a:txBody>
                  <a:tcPr marL="9525" marR="9525" marT="9525" marB="0" anchor="ctr"/>
                </a:tc>
                <a:tc>
                  <a:txBody>
                    <a:bodyPr/>
                    <a:lstStyle/>
                    <a:p>
                      <a:pPr algn="ctr" fontAlgn="b"/>
                      <a:r>
                        <a:rPr lang="en-US" sz="1400" b="0" i="0" u="none" strike="noStrike" dirty="0">
                          <a:effectLst/>
                          <a:latin typeface="+mn-lt"/>
                        </a:rPr>
                        <a:t>31%</a:t>
                      </a:r>
                    </a:p>
                  </a:txBody>
                  <a:tcPr marL="9525" marR="9525" marT="9525" marB="0" anchor="ctr">
                    <a:solidFill>
                      <a:schemeClr val="accent6"/>
                    </a:solidFill>
                  </a:tcPr>
                </a:tc>
                <a:tc>
                  <a:txBody>
                    <a:bodyPr/>
                    <a:lstStyle/>
                    <a:p>
                      <a:pPr algn="ctr" fontAlgn="b"/>
                      <a:r>
                        <a:rPr lang="en-US" sz="1400" b="0" i="0" u="none" strike="noStrike">
                          <a:effectLst/>
                          <a:latin typeface="+mn-lt"/>
                        </a:rPr>
                        <a:t>14%</a:t>
                      </a:r>
                    </a:p>
                  </a:txBody>
                  <a:tcPr marL="9525" marR="9525" marT="9525" marB="0" anchor="ctr"/>
                </a:tc>
                <a:tc>
                  <a:txBody>
                    <a:bodyPr/>
                    <a:lstStyle/>
                    <a:p>
                      <a:pPr algn="ctr" fontAlgn="b"/>
                      <a:r>
                        <a:rPr lang="en-US" sz="1400" b="0" i="0" u="none" strike="noStrike">
                          <a:effectLst/>
                          <a:latin typeface="+mn-lt"/>
                        </a:rPr>
                        <a:t>13%</a:t>
                      </a:r>
                    </a:p>
                  </a:txBody>
                  <a:tcPr marL="9525" marR="9525" marT="9525" marB="0" anchor="ctr"/>
                </a:tc>
              </a:tr>
              <a:tr h="542925">
                <a:tc>
                  <a:txBody>
                    <a:bodyPr/>
                    <a:lstStyle/>
                    <a:p>
                      <a:pPr algn="l" fontAlgn="b"/>
                      <a:r>
                        <a:rPr lang="el-GR" sz="1400" b="0" i="0" u="none" strike="noStrike" dirty="0">
                          <a:effectLst/>
                          <a:latin typeface="+mj-lt"/>
                        </a:rPr>
                        <a:t>Περιορισμοί Κεφαλαίων</a:t>
                      </a:r>
                    </a:p>
                  </a:txBody>
                  <a:tcPr marL="182880" marR="9525" marT="9525" marB="0" anchor="ctr"/>
                </a:tc>
                <a:tc>
                  <a:txBody>
                    <a:bodyPr/>
                    <a:lstStyle/>
                    <a:p>
                      <a:pPr algn="ctr" fontAlgn="b"/>
                      <a:r>
                        <a:rPr lang="en-US" sz="1400" b="0" i="0" u="none" strike="noStrike">
                          <a:effectLst/>
                          <a:latin typeface="+mn-lt"/>
                        </a:rPr>
                        <a:t>9%</a:t>
                      </a:r>
                    </a:p>
                  </a:txBody>
                  <a:tcPr marL="9525" marR="9525" marT="9525" marB="0" anchor="ctr"/>
                </a:tc>
                <a:tc>
                  <a:txBody>
                    <a:bodyPr/>
                    <a:lstStyle/>
                    <a:p>
                      <a:pPr algn="ctr" fontAlgn="b"/>
                      <a:r>
                        <a:rPr lang="en-US" sz="1400" b="0" i="0" u="none" strike="noStrike" dirty="0">
                          <a:effectLst/>
                          <a:latin typeface="+mn-lt"/>
                        </a:rPr>
                        <a:t>8%</a:t>
                      </a:r>
                    </a:p>
                  </a:txBody>
                  <a:tcPr marL="9525" marR="9525" marT="9525" marB="0" anchor="ctr"/>
                </a:tc>
                <a:tc>
                  <a:txBody>
                    <a:bodyPr/>
                    <a:lstStyle/>
                    <a:p>
                      <a:pPr algn="ctr" fontAlgn="b"/>
                      <a:r>
                        <a:rPr lang="en-US" sz="1400" b="0" i="0" u="none" strike="noStrike">
                          <a:effectLst/>
                          <a:latin typeface="+mn-lt"/>
                        </a:rPr>
                        <a:t>10%</a:t>
                      </a:r>
                    </a:p>
                  </a:txBody>
                  <a:tcPr marL="9525" marR="9525" marT="9525" marB="0" anchor="ctr"/>
                </a:tc>
                <a:tc>
                  <a:txBody>
                    <a:bodyPr/>
                    <a:lstStyle/>
                    <a:p>
                      <a:pPr algn="ctr" fontAlgn="b"/>
                      <a:r>
                        <a:rPr lang="en-US" sz="1400" b="0" i="0" u="none" strike="noStrike">
                          <a:effectLst/>
                          <a:latin typeface="+mn-lt"/>
                        </a:rPr>
                        <a:t>10%</a:t>
                      </a:r>
                    </a:p>
                  </a:txBody>
                  <a:tcPr marL="9525" marR="9525" marT="9525" marB="0" anchor="ctr"/>
                </a:tc>
              </a:tr>
              <a:tr h="542925">
                <a:tc>
                  <a:txBody>
                    <a:bodyPr/>
                    <a:lstStyle/>
                    <a:p>
                      <a:pPr algn="l" fontAlgn="b"/>
                      <a:r>
                        <a:rPr lang="el-GR" sz="1400" b="0" i="0" u="none" strike="noStrike" dirty="0">
                          <a:effectLst/>
                          <a:latin typeface="+mj-lt"/>
                        </a:rPr>
                        <a:t>Υψηλές Ασφαλιστικές Εισφορές</a:t>
                      </a:r>
                    </a:p>
                  </a:txBody>
                  <a:tcPr marL="182880" marR="9525" marT="9525" marB="0" anchor="ctr"/>
                </a:tc>
                <a:tc>
                  <a:txBody>
                    <a:bodyPr/>
                    <a:lstStyle/>
                    <a:p>
                      <a:pPr algn="ctr" fontAlgn="b"/>
                      <a:r>
                        <a:rPr lang="en-US" sz="1400" b="0" i="0" u="none" strike="noStrike">
                          <a:effectLst/>
                          <a:latin typeface="+mn-lt"/>
                        </a:rPr>
                        <a:t>7%</a:t>
                      </a:r>
                    </a:p>
                  </a:txBody>
                  <a:tcPr marL="9525" marR="9525" marT="9525" marB="0" anchor="ctr"/>
                </a:tc>
                <a:tc>
                  <a:txBody>
                    <a:bodyPr/>
                    <a:lstStyle/>
                    <a:p>
                      <a:pPr algn="ctr" fontAlgn="b"/>
                      <a:r>
                        <a:rPr lang="en-US" sz="1400" b="0" i="0" u="none" strike="noStrike">
                          <a:effectLst/>
                          <a:latin typeface="+mn-lt"/>
                        </a:rPr>
                        <a:t>7%</a:t>
                      </a:r>
                    </a:p>
                  </a:txBody>
                  <a:tcPr marL="9525" marR="9525" marT="9525" marB="0" anchor="ctr"/>
                </a:tc>
                <a:tc>
                  <a:txBody>
                    <a:bodyPr/>
                    <a:lstStyle/>
                    <a:p>
                      <a:pPr algn="ctr" fontAlgn="b"/>
                      <a:r>
                        <a:rPr lang="en-US" sz="1400" b="0" i="0" u="none" strike="noStrike" dirty="0">
                          <a:effectLst/>
                          <a:latin typeface="+mn-lt"/>
                        </a:rPr>
                        <a:t>8%</a:t>
                      </a:r>
                    </a:p>
                  </a:txBody>
                  <a:tcPr marL="9525" marR="9525" marT="9525" marB="0" anchor="ctr"/>
                </a:tc>
                <a:tc>
                  <a:txBody>
                    <a:bodyPr/>
                    <a:lstStyle/>
                    <a:p>
                      <a:pPr algn="ctr" fontAlgn="b"/>
                      <a:r>
                        <a:rPr lang="en-US" sz="1400" b="0" i="0" u="none" strike="noStrike">
                          <a:effectLst/>
                          <a:latin typeface="+mn-lt"/>
                        </a:rPr>
                        <a:t>3%</a:t>
                      </a:r>
                    </a:p>
                  </a:txBody>
                  <a:tcPr marL="9525" marR="9525" marT="9525" marB="0" anchor="ctr"/>
                </a:tc>
              </a:tr>
              <a:tr h="542925">
                <a:tc>
                  <a:txBody>
                    <a:bodyPr/>
                    <a:lstStyle/>
                    <a:p>
                      <a:pPr algn="l" fontAlgn="b"/>
                      <a:r>
                        <a:rPr lang="el-GR" sz="1400" b="0" i="0" u="none" strike="noStrike" dirty="0">
                          <a:effectLst/>
                          <a:latin typeface="+mj-lt"/>
                        </a:rPr>
                        <a:t>Έλλειψη Ρευστότητας από την τράπεζα</a:t>
                      </a:r>
                    </a:p>
                  </a:txBody>
                  <a:tcPr marL="182880" marR="9525" marT="9525" marB="0" anchor="ctr"/>
                </a:tc>
                <a:tc>
                  <a:txBody>
                    <a:bodyPr/>
                    <a:lstStyle/>
                    <a:p>
                      <a:pPr algn="ctr" fontAlgn="b"/>
                      <a:r>
                        <a:rPr lang="en-US" sz="1400" b="0" i="0" u="none" strike="noStrike">
                          <a:effectLst/>
                          <a:latin typeface="+mn-lt"/>
                        </a:rPr>
                        <a:t>6%</a:t>
                      </a:r>
                    </a:p>
                  </a:txBody>
                  <a:tcPr marL="9525" marR="9525" marT="9525" marB="0" anchor="ctr"/>
                </a:tc>
                <a:tc>
                  <a:txBody>
                    <a:bodyPr/>
                    <a:lstStyle/>
                    <a:p>
                      <a:pPr algn="ctr" fontAlgn="b"/>
                      <a:r>
                        <a:rPr lang="en-US" sz="1400" b="0" i="0" u="none" strike="noStrike">
                          <a:effectLst/>
                          <a:latin typeface="+mn-lt"/>
                        </a:rPr>
                        <a:t>3%</a:t>
                      </a:r>
                    </a:p>
                  </a:txBody>
                  <a:tcPr marL="9525" marR="9525" marT="9525" marB="0" anchor="ctr"/>
                </a:tc>
                <a:tc>
                  <a:txBody>
                    <a:bodyPr/>
                    <a:lstStyle/>
                    <a:p>
                      <a:pPr algn="ctr" fontAlgn="b"/>
                      <a:r>
                        <a:rPr lang="en-US" sz="1400" b="0" i="0" u="none" strike="noStrike" dirty="0">
                          <a:effectLst/>
                          <a:latin typeface="+mn-lt"/>
                        </a:rPr>
                        <a:t>14%</a:t>
                      </a:r>
                    </a:p>
                  </a:txBody>
                  <a:tcPr marL="9525" marR="9525" marT="9525" marB="0" anchor="ctr">
                    <a:solidFill>
                      <a:schemeClr val="accent6"/>
                    </a:solidFill>
                  </a:tcPr>
                </a:tc>
                <a:tc>
                  <a:txBody>
                    <a:bodyPr/>
                    <a:lstStyle/>
                    <a:p>
                      <a:pPr algn="ctr" fontAlgn="b"/>
                      <a:r>
                        <a:rPr lang="en-US" sz="1400" b="0" i="0" u="none" strike="noStrike" dirty="0">
                          <a:effectLst/>
                          <a:latin typeface="+mn-lt"/>
                        </a:rPr>
                        <a:t>23%</a:t>
                      </a:r>
                    </a:p>
                  </a:txBody>
                  <a:tcPr marL="9525" marR="9525" marT="9525" marB="0" anchor="ctr">
                    <a:solidFill>
                      <a:schemeClr val="accent6"/>
                    </a:solidFill>
                  </a:tcPr>
                </a:tc>
              </a:tr>
              <a:tr h="542925">
                <a:tc>
                  <a:txBody>
                    <a:bodyPr/>
                    <a:lstStyle/>
                    <a:p>
                      <a:pPr algn="l" fontAlgn="b"/>
                      <a:r>
                        <a:rPr lang="el-GR" sz="1400" b="0" i="0" u="none" strike="noStrike" dirty="0">
                          <a:effectLst/>
                          <a:latin typeface="+mj-lt"/>
                        </a:rPr>
                        <a:t>Γραφειοκρατία</a:t>
                      </a:r>
                    </a:p>
                  </a:txBody>
                  <a:tcPr marL="182880" marR="9525" marT="9525" marB="0" anchor="ctr"/>
                </a:tc>
                <a:tc>
                  <a:txBody>
                    <a:bodyPr/>
                    <a:lstStyle/>
                    <a:p>
                      <a:pPr algn="ctr" fontAlgn="b"/>
                      <a:r>
                        <a:rPr lang="en-US" sz="1400" b="0" i="0" u="none" strike="noStrike">
                          <a:effectLst/>
                          <a:latin typeface="+mn-lt"/>
                        </a:rPr>
                        <a:t>4%</a:t>
                      </a:r>
                    </a:p>
                  </a:txBody>
                  <a:tcPr marL="9525" marR="9525" marT="9525" marB="0" anchor="ctr"/>
                </a:tc>
                <a:tc>
                  <a:txBody>
                    <a:bodyPr/>
                    <a:lstStyle/>
                    <a:p>
                      <a:pPr algn="ctr" fontAlgn="b"/>
                      <a:r>
                        <a:rPr lang="en-US" sz="1400" b="0" i="0" u="none" strike="noStrike">
                          <a:effectLst/>
                          <a:latin typeface="+mn-lt"/>
                        </a:rPr>
                        <a:t>5%</a:t>
                      </a:r>
                    </a:p>
                  </a:txBody>
                  <a:tcPr marL="9525" marR="9525" marT="9525" marB="0" anchor="ctr"/>
                </a:tc>
                <a:tc>
                  <a:txBody>
                    <a:bodyPr/>
                    <a:lstStyle/>
                    <a:p>
                      <a:pPr algn="ctr" fontAlgn="b"/>
                      <a:r>
                        <a:rPr lang="en-US" sz="1400" b="0" i="0" u="none" strike="noStrike">
                          <a:effectLst/>
                          <a:latin typeface="+mn-lt"/>
                        </a:rPr>
                        <a:t>2%</a:t>
                      </a:r>
                    </a:p>
                  </a:txBody>
                  <a:tcPr marL="9525" marR="9525" marT="9525" marB="0" anchor="ctr"/>
                </a:tc>
                <a:tc>
                  <a:txBody>
                    <a:bodyPr/>
                    <a:lstStyle/>
                    <a:p>
                      <a:pPr algn="ctr" fontAlgn="b"/>
                      <a:r>
                        <a:rPr lang="en-US" sz="1400" b="0" i="0" u="none" strike="noStrike" dirty="0">
                          <a:effectLst/>
                          <a:latin typeface="+mn-lt"/>
                        </a:rPr>
                        <a:t>3%</a:t>
                      </a:r>
                    </a:p>
                  </a:txBody>
                  <a:tcPr marL="9525" marR="9525" marT="9525" marB="0" anchor="ctr"/>
                </a:tc>
              </a:tr>
              <a:tr h="542925">
                <a:tc>
                  <a:txBody>
                    <a:bodyPr/>
                    <a:lstStyle/>
                    <a:p>
                      <a:pPr algn="l" fontAlgn="b"/>
                      <a:r>
                        <a:rPr lang="el-GR" sz="1400" b="0" i="0" u="none" strike="noStrike" dirty="0">
                          <a:effectLst/>
                          <a:latin typeface="+mj-lt"/>
                        </a:rPr>
                        <a:t>Υψηλό Μισθολογικό Κόστος</a:t>
                      </a:r>
                    </a:p>
                  </a:txBody>
                  <a:tcPr marL="182880" marR="9525" marT="9525" marB="0" anchor="ctr"/>
                </a:tc>
                <a:tc>
                  <a:txBody>
                    <a:bodyPr/>
                    <a:lstStyle/>
                    <a:p>
                      <a:pPr algn="ctr" fontAlgn="b"/>
                      <a:r>
                        <a:rPr lang="en-US" sz="1400" b="0" i="0" u="none" strike="noStrike">
                          <a:effectLst/>
                          <a:latin typeface="+mn-lt"/>
                        </a:rPr>
                        <a:t>3%</a:t>
                      </a:r>
                    </a:p>
                  </a:txBody>
                  <a:tcPr marL="9525" marR="9525" marT="9525" marB="0" anchor="ctr"/>
                </a:tc>
                <a:tc>
                  <a:txBody>
                    <a:bodyPr/>
                    <a:lstStyle/>
                    <a:p>
                      <a:pPr algn="ctr" fontAlgn="b"/>
                      <a:r>
                        <a:rPr lang="en-US" sz="1400" b="0" i="0" u="none" strike="noStrike">
                          <a:effectLst/>
                          <a:latin typeface="+mn-lt"/>
                        </a:rPr>
                        <a:t>2%</a:t>
                      </a:r>
                    </a:p>
                  </a:txBody>
                  <a:tcPr marL="9525" marR="9525" marT="9525" marB="0" anchor="ctr"/>
                </a:tc>
                <a:tc>
                  <a:txBody>
                    <a:bodyPr/>
                    <a:lstStyle/>
                    <a:p>
                      <a:pPr algn="ctr" fontAlgn="b"/>
                      <a:r>
                        <a:rPr lang="en-US" sz="1400" b="0" i="0" u="none" strike="noStrike">
                          <a:effectLst/>
                          <a:latin typeface="+mn-lt"/>
                        </a:rPr>
                        <a:t>6%</a:t>
                      </a:r>
                    </a:p>
                  </a:txBody>
                  <a:tcPr marL="9525" marR="9525" marT="9525" marB="0" anchor="ctr"/>
                </a:tc>
                <a:tc>
                  <a:txBody>
                    <a:bodyPr/>
                    <a:lstStyle/>
                    <a:p>
                      <a:pPr algn="ctr" fontAlgn="b"/>
                      <a:r>
                        <a:rPr lang="en-US" sz="1400" b="0" i="0" u="none" strike="noStrike" dirty="0">
                          <a:effectLst/>
                          <a:latin typeface="+mn-lt"/>
                        </a:rPr>
                        <a:t>0%</a:t>
                      </a:r>
                    </a:p>
                  </a:txBody>
                  <a:tcPr marL="9525" marR="9525" marT="9525" marB="0" anchor="ctr"/>
                </a:tc>
              </a:tr>
              <a:tr h="542925">
                <a:tc>
                  <a:txBody>
                    <a:bodyPr/>
                    <a:lstStyle/>
                    <a:p>
                      <a:pPr algn="l" fontAlgn="b"/>
                      <a:r>
                        <a:rPr lang="el-GR" sz="1400" b="0" i="0" u="none" strike="noStrike" dirty="0">
                          <a:effectLst/>
                          <a:latin typeface="+mj-lt"/>
                        </a:rPr>
                        <a:t>Ενεργειακό Κόστος</a:t>
                      </a:r>
                    </a:p>
                  </a:txBody>
                  <a:tcPr marL="182880" marR="9525" marT="9525" marB="0" anchor="ctr"/>
                </a:tc>
                <a:tc>
                  <a:txBody>
                    <a:bodyPr/>
                    <a:lstStyle/>
                    <a:p>
                      <a:pPr algn="ctr" fontAlgn="b"/>
                      <a:r>
                        <a:rPr lang="en-US" sz="1400" b="0" i="0" u="none" strike="noStrike">
                          <a:effectLst/>
                          <a:latin typeface="+mn-lt"/>
                        </a:rPr>
                        <a:t>1%</a:t>
                      </a:r>
                    </a:p>
                  </a:txBody>
                  <a:tcPr marL="9525" marR="9525" marT="9525" marB="0" anchor="ctr"/>
                </a:tc>
                <a:tc>
                  <a:txBody>
                    <a:bodyPr/>
                    <a:lstStyle/>
                    <a:p>
                      <a:pPr algn="ctr" fontAlgn="b"/>
                      <a:r>
                        <a:rPr lang="en-US" sz="1400" b="0" i="0" u="none" strike="noStrike">
                          <a:effectLst/>
                          <a:latin typeface="+mn-lt"/>
                        </a:rPr>
                        <a:t>1%</a:t>
                      </a:r>
                    </a:p>
                  </a:txBody>
                  <a:tcPr marL="9525" marR="9525" marT="9525" marB="0" anchor="ctr"/>
                </a:tc>
                <a:tc>
                  <a:txBody>
                    <a:bodyPr/>
                    <a:lstStyle/>
                    <a:p>
                      <a:pPr algn="ctr" fontAlgn="b"/>
                      <a:r>
                        <a:rPr lang="en-US" sz="1400" b="0" i="0" u="none" strike="noStrike">
                          <a:effectLst/>
                          <a:latin typeface="+mn-lt"/>
                        </a:rPr>
                        <a:t>0%</a:t>
                      </a:r>
                    </a:p>
                  </a:txBody>
                  <a:tcPr marL="9525" marR="9525" marT="9525" marB="0" anchor="ctr"/>
                </a:tc>
                <a:tc>
                  <a:txBody>
                    <a:bodyPr/>
                    <a:lstStyle/>
                    <a:p>
                      <a:pPr algn="ctr" fontAlgn="b"/>
                      <a:r>
                        <a:rPr lang="en-US" sz="1400" b="0" i="0" u="none" strike="noStrike" dirty="0">
                          <a:effectLst/>
                          <a:latin typeface="+mn-lt"/>
                        </a:rPr>
                        <a:t>6%</a:t>
                      </a:r>
                    </a:p>
                  </a:txBody>
                  <a:tcPr marL="9525" marR="9525" marT="9525" marB="0" anchor="ctr"/>
                </a:tc>
              </a:tr>
            </a:tbl>
          </a:graphicData>
        </a:graphic>
      </p:graphicFrame>
    </p:spTree>
    <p:extLst>
      <p:ext uri="{BB962C8B-B14F-4D97-AF65-F5344CB8AC3E}">
        <p14:creationId xmlns:p14="http://schemas.microsoft.com/office/powerpoint/2010/main" val="11841365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152400"/>
            <a:ext cx="8534400" cy="868362"/>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smtClean="0">
                <a:solidFill>
                  <a:schemeClr val="tx2">
                    <a:lumMod val="60000"/>
                    <a:lumOff val="40000"/>
                  </a:schemeClr>
                </a:solidFill>
              </a:rPr>
              <a:t>Προτεραιότητα στην κάλυψη των υποχρεώσεων</a:t>
            </a:r>
            <a:r>
              <a:rPr lang="en-US" dirty="0" smtClean="0"/>
              <a:t>Context</a:t>
            </a:r>
            <a:endParaRPr lang="en-US" dirty="0"/>
          </a:p>
        </p:txBody>
      </p:sp>
      <p:sp>
        <p:nvSpPr>
          <p:cNvPr id="15" name="Rechteck 206"/>
          <p:cNvSpPr/>
          <p:nvPr/>
        </p:nvSpPr>
        <p:spPr bwMode="gray">
          <a:xfrm>
            <a:off x="533400" y="1066800"/>
            <a:ext cx="2665072" cy="721609"/>
          </a:xfrm>
          <a:prstGeom prst="rect">
            <a:avLst/>
          </a:prstGeom>
        </p:spPr>
        <p:txBody>
          <a:bodyPr wrap="square" lIns="72000" tIns="0" rIns="180000" bIns="0">
            <a:noAutofit/>
          </a:bodyPr>
          <a:lstStyle/>
          <a:p>
            <a:pPr>
              <a:spcAft>
                <a:spcPts val="300"/>
              </a:spcAft>
            </a:pPr>
            <a:r>
              <a:rPr lang="el-GR" sz="1400" b="1" dirty="0" smtClean="0"/>
              <a:t>«</a:t>
            </a:r>
            <a:r>
              <a:rPr lang="el-GR" sz="1400" b="1" dirty="0"/>
              <a:t>Υπάρχουν κάποιες υποχρεώσεις της επιχείρησής σας τις οποίες πληρώνετε συνήθως κατά προτεραιότητα</a:t>
            </a:r>
            <a:r>
              <a:rPr lang="el-GR" sz="1400" b="1" dirty="0" smtClean="0"/>
              <a:t>;»</a:t>
            </a:r>
            <a:endParaRPr lang="el-GR" sz="1400" b="1" dirty="0"/>
          </a:p>
        </p:txBody>
      </p:sp>
      <p:graphicFrame>
        <p:nvGraphicFramePr>
          <p:cNvPr id="4" name="Chart 3"/>
          <p:cNvGraphicFramePr/>
          <p:nvPr>
            <p:extLst>
              <p:ext uri="{D42A27DB-BD31-4B8C-83A1-F6EECF244321}">
                <p14:modId xmlns:p14="http://schemas.microsoft.com/office/powerpoint/2010/main" val="4051296847"/>
              </p:ext>
            </p:extLst>
          </p:nvPr>
        </p:nvGraphicFramePr>
        <p:xfrm>
          <a:off x="3333135" y="1682871"/>
          <a:ext cx="5638800" cy="470420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Diagramm 971"/>
          <p:cNvGraphicFramePr/>
          <p:nvPr>
            <p:extLst>
              <p:ext uri="{D42A27DB-BD31-4B8C-83A1-F6EECF244321}">
                <p14:modId xmlns:p14="http://schemas.microsoft.com/office/powerpoint/2010/main" val="2137561194"/>
              </p:ext>
            </p:extLst>
          </p:nvPr>
        </p:nvGraphicFramePr>
        <p:xfrm>
          <a:off x="228600" y="2418735"/>
          <a:ext cx="4920797" cy="2386787"/>
        </p:xfrm>
        <a:graphic>
          <a:graphicData uri="http://schemas.openxmlformats.org/drawingml/2006/chart">
            <c:chart xmlns:c="http://schemas.openxmlformats.org/drawingml/2006/chart" xmlns:r="http://schemas.openxmlformats.org/officeDocument/2006/relationships" r:id="rId3"/>
          </a:graphicData>
        </a:graphic>
      </p:graphicFrame>
      <p:sp>
        <p:nvSpPr>
          <p:cNvPr id="18" name="Freeform 8"/>
          <p:cNvSpPr>
            <a:spLocks noEditPoints="1"/>
          </p:cNvSpPr>
          <p:nvPr/>
        </p:nvSpPr>
        <p:spPr bwMode="gray">
          <a:xfrm rot="9432495" flipH="1">
            <a:off x="2615990" y="3604825"/>
            <a:ext cx="663159" cy="313956"/>
          </a:xfrm>
          <a:custGeom>
            <a:avLst/>
            <a:gdLst>
              <a:gd name="T0" fmla="*/ 508 w 642"/>
              <a:gd name="T1" fmla="*/ 94 h 189"/>
              <a:gd name="T2" fmla="*/ 243 w 642"/>
              <a:gd name="T3" fmla="*/ 72 h 189"/>
              <a:gd name="T4" fmla="*/ 21 w 642"/>
              <a:gd name="T5" fmla="*/ 183 h 189"/>
              <a:gd name="T6" fmla="*/ 4 w 642"/>
              <a:gd name="T7" fmla="*/ 182 h 189"/>
              <a:gd name="T8" fmla="*/ 10 w 642"/>
              <a:gd name="T9" fmla="*/ 164 h 189"/>
              <a:gd name="T10" fmla="*/ 239 w 642"/>
              <a:gd name="T11" fmla="*/ 47 h 189"/>
              <a:gd name="T12" fmla="*/ 522 w 642"/>
              <a:gd name="T13" fmla="*/ 68 h 189"/>
              <a:gd name="T14" fmla="*/ 508 w 642"/>
              <a:gd name="T15" fmla="*/ 94 h 189"/>
              <a:gd name="T16" fmla="*/ 630 w 642"/>
              <a:gd name="T17" fmla="*/ 93 h 189"/>
              <a:gd name="T18" fmla="*/ 515 w 642"/>
              <a:gd name="T19" fmla="*/ 7 h 189"/>
              <a:gd name="T20" fmla="*/ 496 w 642"/>
              <a:gd name="T21" fmla="*/ 30 h 189"/>
              <a:gd name="T22" fmla="*/ 572 w 642"/>
              <a:gd name="T23" fmla="*/ 87 h 189"/>
              <a:gd name="T24" fmla="*/ 541 w 642"/>
              <a:gd name="T25" fmla="*/ 98 h 189"/>
              <a:gd name="T26" fmla="*/ 459 w 642"/>
              <a:gd name="T27" fmla="*/ 162 h 189"/>
              <a:gd name="T28" fmla="*/ 462 w 642"/>
              <a:gd name="T29" fmla="*/ 179 h 189"/>
              <a:gd name="T30" fmla="*/ 479 w 642"/>
              <a:gd name="T31" fmla="*/ 169 h 189"/>
              <a:gd name="T32" fmla="*/ 536 w 642"/>
              <a:gd name="T33" fmla="*/ 125 h 189"/>
              <a:gd name="T34" fmla="*/ 611 w 642"/>
              <a:gd name="T35" fmla="*/ 116 h 189"/>
              <a:gd name="T36" fmla="*/ 630 w 642"/>
              <a:gd name="T37" fmla="*/ 93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42" h="189">
                <a:moveTo>
                  <a:pt x="508" y="94"/>
                </a:moveTo>
                <a:cubicBezTo>
                  <a:pt x="422" y="74"/>
                  <a:pt x="331" y="62"/>
                  <a:pt x="243" y="72"/>
                </a:cubicBezTo>
                <a:cubicBezTo>
                  <a:pt x="160" y="82"/>
                  <a:pt x="79" y="125"/>
                  <a:pt x="21" y="183"/>
                </a:cubicBezTo>
                <a:cubicBezTo>
                  <a:pt x="16" y="187"/>
                  <a:pt x="7" y="189"/>
                  <a:pt x="4" y="182"/>
                </a:cubicBezTo>
                <a:cubicBezTo>
                  <a:pt x="0" y="176"/>
                  <a:pt x="5" y="168"/>
                  <a:pt x="10" y="164"/>
                </a:cubicBezTo>
                <a:cubicBezTo>
                  <a:pt x="70" y="104"/>
                  <a:pt x="155" y="58"/>
                  <a:pt x="239" y="47"/>
                </a:cubicBezTo>
                <a:cubicBezTo>
                  <a:pt x="333" y="34"/>
                  <a:pt x="430" y="47"/>
                  <a:pt x="522" y="68"/>
                </a:cubicBezTo>
                <a:cubicBezTo>
                  <a:pt x="537" y="71"/>
                  <a:pt x="521" y="97"/>
                  <a:pt x="508" y="94"/>
                </a:cubicBezTo>
                <a:close/>
                <a:moveTo>
                  <a:pt x="630" y="93"/>
                </a:moveTo>
                <a:cubicBezTo>
                  <a:pt x="590" y="67"/>
                  <a:pt x="555" y="33"/>
                  <a:pt x="515" y="7"/>
                </a:cubicBezTo>
                <a:cubicBezTo>
                  <a:pt x="503" y="0"/>
                  <a:pt x="484" y="23"/>
                  <a:pt x="496" y="30"/>
                </a:cubicBezTo>
                <a:cubicBezTo>
                  <a:pt x="523" y="47"/>
                  <a:pt x="547" y="68"/>
                  <a:pt x="572" y="87"/>
                </a:cubicBezTo>
                <a:cubicBezTo>
                  <a:pt x="561" y="90"/>
                  <a:pt x="551" y="94"/>
                  <a:pt x="541" y="98"/>
                </a:cubicBezTo>
                <a:cubicBezTo>
                  <a:pt x="509" y="111"/>
                  <a:pt x="478" y="133"/>
                  <a:pt x="459" y="162"/>
                </a:cubicBezTo>
                <a:cubicBezTo>
                  <a:pt x="455" y="167"/>
                  <a:pt x="455" y="176"/>
                  <a:pt x="462" y="179"/>
                </a:cubicBezTo>
                <a:cubicBezTo>
                  <a:pt x="469" y="181"/>
                  <a:pt x="475" y="175"/>
                  <a:pt x="479" y="169"/>
                </a:cubicBezTo>
                <a:cubicBezTo>
                  <a:pt x="493" y="150"/>
                  <a:pt x="515" y="136"/>
                  <a:pt x="536" y="125"/>
                </a:cubicBezTo>
                <a:cubicBezTo>
                  <a:pt x="557" y="115"/>
                  <a:pt x="588" y="103"/>
                  <a:pt x="611" y="116"/>
                </a:cubicBezTo>
                <a:cubicBezTo>
                  <a:pt x="623" y="122"/>
                  <a:pt x="642" y="100"/>
                  <a:pt x="630" y="93"/>
                </a:cubicBezTo>
                <a:close/>
              </a:path>
            </a:pathLst>
          </a:custGeom>
          <a:solidFill>
            <a:schemeClr val="accent3"/>
          </a:solidFill>
          <a:ln>
            <a:noFill/>
          </a:ln>
          <a:effectLst>
            <a:outerShdw blurRad="38100" dist="25400" dir="2700000" algn="tl" rotWithShape="0">
              <a:prstClr val="black">
                <a:alpha val="20000"/>
              </a:prstClr>
            </a:outerShdw>
          </a:effectLst>
        </p:spPr>
        <p:txBody>
          <a:bodyPr vert="horz" wrap="square" lIns="91440" tIns="45720" rIns="91440" bIns="45720" numCol="1" anchor="t" anchorCtr="0" compatLnSpc="1">
            <a:prstTxWarp prst="textNoShape">
              <a:avLst/>
            </a:prstTxWarp>
          </a:bodyPr>
          <a:lstStyle/>
          <a:p>
            <a:endParaRPr lang="de-DE"/>
          </a:p>
        </p:txBody>
      </p:sp>
      <p:sp>
        <p:nvSpPr>
          <p:cNvPr id="19" name="Rechteck 206"/>
          <p:cNvSpPr/>
          <p:nvPr/>
        </p:nvSpPr>
        <p:spPr bwMode="gray">
          <a:xfrm>
            <a:off x="4191000" y="1165123"/>
            <a:ext cx="4572000" cy="721609"/>
          </a:xfrm>
          <a:prstGeom prst="rect">
            <a:avLst/>
          </a:prstGeom>
        </p:spPr>
        <p:txBody>
          <a:bodyPr wrap="square" lIns="72000" tIns="0" rIns="180000" bIns="0">
            <a:noAutofit/>
          </a:bodyPr>
          <a:lstStyle/>
          <a:p>
            <a:pPr>
              <a:spcAft>
                <a:spcPts val="300"/>
              </a:spcAft>
            </a:pPr>
            <a:r>
              <a:rPr lang="el-GR" sz="1400" b="1" dirty="0" smtClean="0"/>
              <a:t>«</a:t>
            </a:r>
            <a:r>
              <a:rPr lang="el-GR" sz="1400" b="1" dirty="0"/>
              <a:t>Ποια είναι αυτή; (αυτή που επιλέγετε συνήθως</a:t>
            </a:r>
            <a:r>
              <a:rPr lang="el-GR" sz="1400" b="1" dirty="0" smtClean="0"/>
              <a:t>)»</a:t>
            </a:r>
            <a:endParaRPr lang="el-GR" sz="1400" b="1" dirty="0"/>
          </a:p>
        </p:txBody>
      </p:sp>
      <p:sp>
        <p:nvSpPr>
          <p:cNvPr id="20" name="Rechteck 216"/>
          <p:cNvSpPr/>
          <p:nvPr/>
        </p:nvSpPr>
        <p:spPr bwMode="gray">
          <a:xfrm>
            <a:off x="533501" y="4876800"/>
            <a:ext cx="2971800" cy="1297219"/>
          </a:xfrm>
          <a:prstGeom prst="rect">
            <a:avLst/>
          </a:prstGeom>
        </p:spPr>
        <p:txBody>
          <a:bodyPr wrap="square" lIns="72000" tIns="0" rIns="180000" bIns="0">
            <a:noAutofit/>
          </a:bodyPr>
          <a:lstStyle/>
          <a:p>
            <a:r>
              <a:rPr lang="el-GR" sz="1400" dirty="0" smtClean="0"/>
              <a:t>Στις μικρές επιχειρήσεις των ποσοστών όσων πληρώνουν κάποιες υποχρεώσεις κατά προτεραιότητα φτάνει το 80% ενώ αντίστοιχα στις μεγάλες είναι 65%. </a:t>
            </a:r>
          </a:p>
        </p:txBody>
      </p:sp>
      <p:sp>
        <p:nvSpPr>
          <p:cNvPr id="21" name="Rechteck 216"/>
          <p:cNvSpPr/>
          <p:nvPr/>
        </p:nvSpPr>
        <p:spPr bwMode="gray">
          <a:xfrm>
            <a:off x="6477000" y="4228190"/>
            <a:ext cx="2514600" cy="1297219"/>
          </a:xfrm>
          <a:prstGeom prst="rect">
            <a:avLst/>
          </a:prstGeom>
        </p:spPr>
        <p:txBody>
          <a:bodyPr wrap="square" lIns="72000" tIns="0" rIns="180000" bIns="0">
            <a:noAutofit/>
          </a:bodyPr>
          <a:lstStyle/>
          <a:p>
            <a:r>
              <a:rPr lang="el-GR" sz="1400" dirty="0" smtClean="0"/>
              <a:t>Σε σχέση με το σύνολο, οι ασφαλιστικοί οργανισμοί είναι προτεραιότητα περισσότερο για τις υπηρεσίες, η μισθοδοσία για τη βιομηχανία και οι προμηθευτές για το εμπόριο. Αντίστοιχα, οι μικρές φαίνεται να επιλέγουν περισσότερο την εφορία ενώ οι μεγάλες τους προμηθευτές τους.</a:t>
            </a:r>
          </a:p>
        </p:txBody>
      </p:sp>
    </p:spTree>
    <p:extLst>
      <p:ext uri="{BB962C8B-B14F-4D97-AF65-F5344CB8AC3E}">
        <p14:creationId xmlns:p14="http://schemas.microsoft.com/office/powerpoint/2010/main" val="41888056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152400"/>
            <a:ext cx="8534400" cy="868362"/>
          </a:xfrm>
          <a:prstGeom prst="rect">
            <a:avLst/>
          </a:prstGeom>
        </p:spPr>
        <p:txBody>
          <a:bodyPr vert="horz" lIns="91440" tIns="45720" rIns="91440" bIns="45720" rtlCol="0" anchor="ctr">
            <a:normAutofit lnSpcReduction="10000"/>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smtClean="0">
                <a:solidFill>
                  <a:schemeClr val="tx2">
                    <a:lumMod val="60000"/>
                    <a:lumOff val="40000"/>
                  </a:schemeClr>
                </a:solidFill>
              </a:rPr>
              <a:t>Προτεραιότητα στην κάλυψη των υποχρεώσεων ανά Κλάδο</a:t>
            </a:r>
            <a:r>
              <a:rPr lang="en-US" dirty="0" smtClean="0"/>
              <a:t>Context</a:t>
            </a:r>
            <a:endParaRPr lang="en-US" dirty="0"/>
          </a:p>
        </p:txBody>
      </p:sp>
      <p:graphicFrame>
        <p:nvGraphicFramePr>
          <p:cNvPr id="14" name="Table 13"/>
          <p:cNvGraphicFramePr>
            <a:graphicFrameLocks noGrp="1"/>
          </p:cNvGraphicFramePr>
          <p:nvPr>
            <p:extLst>
              <p:ext uri="{D42A27DB-BD31-4B8C-83A1-F6EECF244321}">
                <p14:modId xmlns:p14="http://schemas.microsoft.com/office/powerpoint/2010/main" val="3856396743"/>
              </p:ext>
            </p:extLst>
          </p:nvPr>
        </p:nvGraphicFramePr>
        <p:xfrm>
          <a:off x="685800" y="2743200"/>
          <a:ext cx="7772400" cy="3255005"/>
        </p:xfrm>
        <a:graphic>
          <a:graphicData uri="http://schemas.openxmlformats.org/drawingml/2006/table">
            <a:tbl>
              <a:tblPr firstRow="1" bandRow="1">
                <a:tableStyleId>{5C22544A-7EE6-4342-B048-85BDC9FD1C3A}</a:tableStyleId>
              </a:tblPr>
              <a:tblGrid>
                <a:gridCol w="2590800"/>
                <a:gridCol w="1219200"/>
                <a:gridCol w="1295400"/>
                <a:gridCol w="1295400"/>
                <a:gridCol w="1371600"/>
              </a:tblGrid>
              <a:tr h="408395">
                <a:tc>
                  <a:txBody>
                    <a:bodyPr/>
                    <a:lstStyle/>
                    <a:p>
                      <a:endParaRPr lang="en-US" dirty="0"/>
                    </a:p>
                  </a:txBody>
                  <a:tcPr/>
                </a:tc>
                <a:tc>
                  <a:txBody>
                    <a:bodyPr/>
                    <a:lstStyle/>
                    <a:p>
                      <a:pPr algn="ctr"/>
                      <a:r>
                        <a:rPr lang="el-GR" sz="1600" dirty="0" smtClean="0"/>
                        <a:t>Σύνολο</a:t>
                      </a:r>
                      <a:endParaRPr lang="en-US" sz="1600" dirty="0"/>
                    </a:p>
                  </a:txBody>
                  <a:tcPr anchor="ctr"/>
                </a:tc>
                <a:tc>
                  <a:txBody>
                    <a:bodyPr/>
                    <a:lstStyle/>
                    <a:p>
                      <a:pPr algn="ctr"/>
                      <a:r>
                        <a:rPr lang="el-GR" sz="1600" dirty="0" smtClean="0"/>
                        <a:t>Υπηρεσίες</a:t>
                      </a:r>
                      <a:endParaRPr lang="en-US" sz="1600" dirty="0"/>
                    </a:p>
                  </a:txBody>
                  <a:tcPr anchor="ctr"/>
                </a:tc>
                <a:tc>
                  <a:txBody>
                    <a:bodyPr/>
                    <a:lstStyle/>
                    <a:p>
                      <a:pPr algn="ctr"/>
                      <a:r>
                        <a:rPr lang="el-GR" sz="1600" dirty="0" smtClean="0"/>
                        <a:t>Εμπόριο</a:t>
                      </a:r>
                      <a:endParaRPr lang="en-US" sz="1600" dirty="0"/>
                    </a:p>
                  </a:txBody>
                  <a:tcPr anchor="ctr"/>
                </a:tc>
                <a:tc>
                  <a:txBody>
                    <a:bodyPr/>
                    <a:lstStyle/>
                    <a:p>
                      <a:pPr algn="ctr"/>
                      <a:r>
                        <a:rPr lang="el-GR" sz="1600" dirty="0" smtClean="0"/>
                        <a:t>Μεταποίηση</a:t>
                      </a:r>
                      <a:endParaRPr lang="en-US" sz="1600" dirty="0"/>
                    </a:p>
                  </a:txBody>
                  <a:tcPr anchor="ctr"/>
                </a:tc>
              </a:tr>
              <a:tr h="408395">
                <a:tc>
                  <a:txBody>
                    <a:bodyPr/>
                    <a:lstStyle/>
                    <a:p>
                      <a:pPr algn="l" fontAlgn="b"/>
                      <a:r>
                        <a:rPr lang="el-GR" sz="1400" b="0" i="0" u="none" strike="noStrike" dirty="0">
                          <a:effectLst/>
                          <a:latin typeface="+mj-lt"/>
                        </a:rPr>
                        <a:t>Μισθοδοσία</a:t>
                      </a:r>
                    </a:p>
                  </a:txBody>
                  <a:tcPr marL="182880" marR="9525" marT="182880" marB="0" anchor="ctr"/>
                </a:tc>
                <a:tc>
                  <a:txBody>
                    <a:bodyPr/>
                    <a:lstStyle/>
                    <a:p>
                      <a:pPr algn="ctr" fontAlgn="b"/>
                      <a:r>
                        <a:rPr lang="en-US" sz="1400" b="0" i="0" u="none" strike="noStrike" dirty="0">
                          <a:effectLst/>
                          <a:latin typeface="+mj-lt"/>
                        </a:rPr>
                        <a:t>37%</a:t>
                      </a:r>
                    </a:p>
                  </a:txBody>
                  <a:tcPr marL="9525" marR="9525" marT="9525" marB="0" anchor="ctr"/>
                </a:tc>
                <a:tc>
                  <a:txBody>
                    <a:bodyPr/>
                    <a:lstStyle/>
                    <a:p>
                      <a:pPr algn="ctr" fontAlgn="b"/>
                      <a:r>
                        <a:rPr lang="en-US" sz="1400" b="0" i="0" u="none" strike="noStrike">
                          <a:effectLst/>
                          <a:latin typeface="+mn-lt"/>
                        </a:rPr>
                        <a:t>34%</a:t>
                      </a:r>
                    </a:p>
                  </a:txBody>
                  <a:tcPr marL="9525" marR="9525" marT="9525" marB="0" anchor="ctr"/>
                </a:tc>
                <a:tc>
                  <a:txBody>
                    <a:bodyPr/>
                    <a:lstStyle/>
                    <a:p>
                      <a:pPr algn="ctr" fontAlgn="b"/>
                      <a:r>
                        <a:rPr lang="en-US" sz="1400" b="0" i="0" u="none" strike="noStrike">
                          <a:effectLst/>
                          <a:latin typeface="+mn-lt"/>
                        </a:rPr>
                        <a:t>37%</a:t>
                      </a:r>
                    </a:p>
                  </a:txBody>
                  <a:tcPr marL="9525" marR="9525" marT="9525" marB="0" anchor="ctr">
                    <a:solidFill>
                      <a:srgbClr val="D0D8E8"/>
                    </a:solidFill>
                  </a:tcPr>
                </a:tc>
                <a:tc>
                  <a:txBody>
                    <a:bodyPr/>
                    <a:lstStyle/>
                    <a:p>
                      <a:pPr algn="ctr" fontAlgn="b"/>
                      <a:r>
                        <a:rPr lang="en-US" sz="1400" b="0" i="0" u="none" strike="noStrike" dirty="0">
                          <a:effectLst/>
                          <a:latin typeface="+mn-lt"/>
                        </a:rPr>
                        <a:t>55%</a:t>
                      </a:r>
                    </a:p>
                  </a:txBody>
                  <a:tcPr marL="9525" marR="9525" marT="9525" marB="0" anchor="ctr">
                    <a:solidFill>
                      <a:schemeClr val="accent6"/>
                    </a:solidFill>
                  </a:tcPr>
                </a:tc>
              </a:tr>
              <a:tr h="408395">
                <a:tc>
                  <a:txBody>
                    <a:bodyPr/>
                    <a:lstStyle/>
                    <a:p>
                      <a:pPr algn="l" fontAlgn="b"/>
                      <a:r>
                        <a:rPr lang="el-GR" sz="1400" b="0" i="0" u="none" strike="noStrike" dirty="0">
                          <a:effectLst/>
                          <a:latin typeface="+mj-lt"/>
                        </a:rPr>
                        <a:t>Εφορία</a:t>
                      </a:r>
                    </a:p>
                  </a:txBody>
                  <a:tcPr marL="182880" marR="9525" marT="182880" marB="0" anchor="ctr"/>
                </a:tc>
                <a:tc>
                  <a:txBody>
                    <a:bodyPr/>
                    <a:lstStyle/>
                    <a:p>
                      <a:pPr algn="ctr" fontAlgn="b"/>
                      <a:r>
                        <a:rPr lang="en-US" sz="1400" b="0" i="0" u="none" strike="noStrike" dirty="0">
                          <a:effectLst/>
                          <a:latin typeface="+mj-lt"/>
                        </a:rPr>
                        <a:t>34%</a:t>
                      </a:r>
                    </a:p>
                  </a:txBody>
                  <a:tcPr marL="9525" marR="9525" marT="9525" marB="0" anchor="ctr">
                    <a:solidFill>
                      <a:srgbClr val="E9EDF4"/>
                    </a:solidFill>
                  </a:tcPr>
                </a:tc>
                <a:tc>
                  <a:txBody>
                    <a:bodyPr/>
                    <a:lstStyle/>
                    <a:p>
                      <a:pPr algn="ctr" fontAlgn="b"/>
                      <a:r>
                        <a:rPr lang="en-US" sz="1400" b="0" i="0" u="none" strike="noStrike">
                          <a:effectLst/>
                          <a:latin typeface="+mn-lt"/>
                        </a:rPr>
                        <a:t>33%</a:t>
                      </a:r>
                    </a:p>
                  </a:txBody>
                  <a:tcPr marL="9525" marR="9525" marT="9525" marB="0" anchor="ctr">
                    <a:solidFill>
                      <a:srgbClr val="E9EDF4"/>
                    </a:solidFill>
                  </a:tcPr>
                </a:tc>
                <a:tc>
                  <a:txBody>
                    <a:bodyPr/>
                    <a:lstStyle/>
                    <a:p>
                      <a:pPr algn="ctr" fontAlgn="b"/>
                      <a:r>
                        <a:rPr lang="en-US" sz="1400" b="0" i="0" u="none" strike="noStrike">
                          <a:effectLst/>
                          <a:latin typeface="+mn-lt"/>
                        </a:rPr>
                        <a:t>38%</a:t>
                      </a:r>
                    </a:p>
                  </a:txBody>
                  <a:tcPr marL="9525" marR="9525" marT="9525" marB="0" anchor="ctr"/>
                </a:tc>
                <a:tc>
                  <a:txBody>
                    <a:bodyPr/>
                    <a:lstStyle/>
                    <a:p>
                      <a:pPr algn="ctr" fontAlgn="b"/>
                      <a:r>
                        <a:rPr lang="en-US" sz="1400" b="0" i="0" u="none" strike="noStrike">
                          <a:effectLst/>
                          <a:latin typeface="+mn-lt"/>
                        </a:rPr>
                        <a:t>29%</a:t>
                      </a:r>
                    </a:p>
                  </a:txBody>
                  <a:tcPr marL="9525" marR="9525" marT="9525" marB="0" anchor="ctr"/>
                </a:tc>
              </a:tr>
              <a:tr h="379735">
                <a:tc>
                  <a:txBody>
                    <a:bodyPr/>
                    <a:lstStyle/>
                    <a:p>
                      <a:pPr algn="l" fontAlgn="b"/>
                      <a:r>
                        <a:rPr lang="el-GR" sz="1400" b="0" i="0" u="none" strike="noStrike" dirty="0">
                          <a:effectLst/>
                          <a:latin typeface="+mj-lt"/>
                        </a:rPr>
                        <a:t>Ασφαλιστικούς Οργανισμούς</a:t>
                      </a:r>
                    </a:p>
                  </a:txBody>
                  <a:tcPr marL="182880" marR="9525" marT="182880" marB="0" anchor="ctr"/>
                </a:tc>
                <a:tc>
                  <a:txBody>
                    <a:bodyPr/>
                    <a:lstStyle/>
                    <a:p>
                      <a:pPr algn="ctr" fontAlgn="b"/>
                      <a:r>
                        <a:rPr lang="en-US" sz="1400" b="0" i="0" u="none" strike="noStrike" dirty="0">
                          <a:effectLst/>
                          <a:latin typeface="+mj-lt"/>
                        </a:rPr>
                        <a:t>14%</a:t>
                      </a:r>
                    </a:p>
                  </a:txBody>
                  <a:tcPr marL="9525" marR="9525" marT="9525" marB="0" anchor="ctr"/>
                </a:tc>
                <a:tc>
                  <a:txBody>
                    <a:bodyPr/>
                    <a:lstStyle/>
                    <a:p>
                      <a:pPr algn="ctr" fontAlgn="b"/>
                      <a:r>
                        <a:rPr lang="en-US" sz="1400" b="0" i="0" u="none" strike="noStrike" dirty="0">
                          <a:effectLst/>
                          <a:latin typeface="+mn-lt"/>
                        </a:rPr>
                        <a:t>18%</a:t>
                      </a:r>
                    </a:p>
                  </a:txBody>
                  <a:tcPr marL="9525" marR="9525" marT="9525" marB="0" anchor="ctr">
                    <a:solidFill>
                      <a:schemeClr val="accent6"/>
                    </a:solidFill>
                  </a:tcPr>
                </a:tc>
                <a:tc>
                  <a:txBody>
                    <a:bodyPr/>
                    <a:lstStyle/>
                    <a:p>
                      <a:pPr algn="ctr" fontAlgn="b"/>
                      <a:r>
                        <a:rPr lang="en-US" sz="1400" b="0" i="0" u="none" strike="noStrike">
                          <a:effectLst/>
                          <a:latin typeface="+mn-lt"/>
                        </a:rPr>
                        <a:t>1%</a:t>
                      </a:r>
                    </a:p>
                  </a:txBody>
                  <a:tcPr marL="9525" marR="9525" marT="9525" marB="0" anchor="ctr"/>
                </a:tc>
                <a:tc>
                  <a:txBody>
                    <a:bodyPr/>
                    <a:lstStyle/>
                    <a:p>
                      <a:pPr algn="ctr" fontAlgn="b"/>
                      <a:r>
                        <a:rPr lang="en-US" sz="1400" b="0" i="0" u="none" strike="noStrike">
                          <a:effectLst/>
                          <a:latin typeface="+mn-lt"/>
                        </a:rPr>
                        <a:t>9%</a:t>
                      </a:r>
                    </a:p>
                  </a:txBody>
                  <a:tcPr marL="9525" marR="9525" marT="9525" marB="0" anchor="ctr"/>
                </a:tc>
              </a:tr>
              <a:tr h="408395">
                <a:tc>
                  <a:txBody>
                    <a:bodyPr/>
                    <a:lstStyle/>
                    <a:p>
                      <a:pPr algn="l" fontAlgn="b"/>
                      <a:r>
                        <a:rPr lang="el-GR" sz="1400" b="0" i="0" u="none" strike="noStrike" dirty="0">
                          <a:effectLst/>
                          <a:latin typeface="+mj-lt"/>
                        </a:rPr>
                        <a:t>Προμηθευτές</a:t>
                      </a:r>
                    </a:p>
                  </a:txBody>
                  <a:tcPr marL="182880" marR="9525" marT="182880" marB="0" anchor="ctr"/>
                </a:tc>
                <a:tc>
                  <a:txBody>
                    <a:bodyPr/>
                    <a:lstStyle/>
                    <a:p>
                      <a:pPr algn="ctr" fontAlgn="b"/>
                      <a:r>
                        <a:rPr lang="en-US" sz="1400" b="0" i="0" u="none" strike="noStrike" dirty="0">
                          <a:effectLst/>
                          <a:latin typeface="+mj-lt"/>
                        </a:rPr>
                        <a:t>8%</a:t>
                      </a:r>
                    </a:p>
                  </a:txBody>
                  <a:tcPr marL="9525" marR="9525" marT="9525" marB="0" anchor="ctr"/>
                </a:tc>
                <a:tc>
                  <a:txBody>
                    <a:bodyPr/>
                    <a:lstStyle/>
                    <a:p>
                      <a:pPr algn="ctr" fontAlgn="b"/>
                      <a:r>
                        <a:rPr lang="en-US" sz="1400" b="0" i="0" u="none" strike="noStrike">
                          <a:effectLst/>
                          <a:latin typeface="+mn-lt"/>
                        </a:rPr>
                        <a:t>6%</a:t>
                      </a:r>
                    </a:p>
                  </a:txBody>
                  <a:tcPr marL="9525" marR="9525" marT="9525" marB="0" anchor="ctr"/>
                </a:tc>
                <a:tc>
                  <a:txBody>
                    <a:bodyPr/>
                    <a:lstStyle/>
                    <a:p>
                      <a:pPr algn="ctr" fontAlgn="b"/>
                      <a:r>
                        <a:rPr lang="en-US" sz="1400" b="0" i="0" u="none" strike="noStrike" dirty="0">
                          <a:effectLst/>
                          <a:latin typeface="+mn-lt"/>
                        </a:rPr>
                        <a:t>24%</a:t>
                      </a:r>
                    </a:p>
                  </a:txBody>
                  <a:tcPr marL="9525" marR="9525" marT="9525" marB="0" anchor="ctr">
                    <a:solidFill>
                      <a:schemeClr val="accent6"/>
                    </a:solidFill>
                  </a:tcPr>
                </a:tc>
                <a:tc>
                  <a:txBody>
                    <a:bodyPr/>
                    <a:lstStyle/>
                    <a:p>
                      <a:pPr algn="ctr" fontAlgn="b"/>
                      <a:r>
                        <a:rPr lang="en-US" sz="1400" b="0" i="0" u="none" strike="noStrike">
                          <a:effectLst/>
                          <a:latin typeface="+mn-lt"/>
                        </a:rPr>
                        <a:t>1%</a:t>
                      </a:r>
                    </a:p>
                  </a:txBody>
                  <a:tcPr marL="9525" marR="9525" marT="9525" marB="0" anchor="ctr">
                    <a:solidFill>
                      <a:srgbClr val="E9EDF4"/>
                    </a:solidFill>
                  </a:tcPr>
                </a:tc>
              </a:tr>
              <a:tr h="408395">
                <a:tc>
                  <a:txBody>
                    <a:bodyPr/>
                    <a:lstStyle/>
                    <a:p>
                      <a:pPr algn="l" fontAlgn="b"/>
                      <a:r>
                        <a:rPr lang="el-GR" sz="1400" b="0" i="0" u="none" strike="noStrike" dirty="0">
                          <a:effectLst/>
                          <a:latin typeface="+mj-lt"/>
                        </a:rPr>
                        <a:t>Λοιπά Λειτουργικά Έξοδα</a:t>
                      </a:r>
                    </a:p>
                  </a:txBody>
                  <a:tcPr marL="182880" marR="9525" marT="182880" marB="0" anchor="ctr"/>
                </a:tc>
                <a:tc>
                  <a:txBody>
                    <a:bodyPr/>
                    <a:lstStyle/>
                    <a:p>
                      <a:pPr algn="ctr" fontAlgn="b"/>
                      <a:r>
                        <a:rPr lang="en-US" sz="1400" b="0" i="0" u="none" strike="noStrike">
                          <a:effectLst/>
                          <a:latin typeface="+mj-lt"/>
                        </a:rPr>
                        <a:t>4%</a:t>
                      </a:r>
                    </a:p>
                  </a:txBody>
                  <a:tcPr marL="9525" marR="9525" marT="9525" marB="0" anchor="ctr"/>
                </a:tc>
                <a:tc>
                  <a:txBody>
                    <a:bodyPr/>
                    <a:lstStyle/>
                    <a:p>
                      <a:pPr algn="ctr" fontAlgn="b"/>
                      <a:r>
                        <a:rPr lang="en-US" sz="1400" b="0" i="0" u="none" strike="noStrike">
                          <a:effectLst/>
                          <a:latin typeface="+mn-lt"/>
                        </a:rPr>
                        <a:t>6%</a:t>
                      </a:r>
                    </a:p>
                  </a:txBody>
                  <a:tcPr marL="9525" marR="9525" marT="9525" marB="0" anchor="ctr"/>
                </a:tc>
                <a:tc>
                  <a:txBody>
                    <a:bodyPr/>
                    <a:lstStyle/>
                    <a:p>
                      <a:pPr algn="ctr" fontAlgn="b"/>
                      <a:r>
                        <a:rPr lang="en-US" sz="1400" b="0" i="0" u="none" strike="noStrike">
                          <a:effectLst/>
                          <a:latin typeface="+mn-lt"/>
                        </a:rPr>
                        <a:t>0%</a:t>
                      </a:r>
                    </a:p>
                  </a:txBody>
                  <a:tcPr marL="9525" marR="9525" marT="9525" marB="0" anchor="ctr">
                    <a:solidFill>
                      <a:srgbClr val="D0D8E8"/>
                    </a:solidFill>
                  </a:tcPr>
                </a:tc>
                <a:tc>
                  <a:txBody>
                    <a:bodyPr/>
                    <a:lstStyle/>
                    <a:p>
                      <a:pPr algn="ctr" fontAlgn="b"/>
                      <a:r>
                        <a:rPr lang="en-US" sz="1400" b="0" i="0" u="none" strike="noStrike">
                          <a:effectLst/>
                          <a:latin typeface="+mn-lt"/>
                        </a:rPr>
                        <a:t>0%</a:t>
                      </a:r>
                    </a:p>
                  </a:txBody>
                  <a:tcPr marL="9525" marR="9525" marT="9525" marB="0" anchor="ctr">
                    <a:solidFill>
                      <a:srgbClr val="D0D8E8"/>
                    </a:solidFill>
                  </a:tcPr>
                </a:tc>
              </a:tr>
              <a:tr h="408395">
                <a:tc>
                  <a:txBody>
                    <a:bodyPr/>
                    <a:lstStyle/>
                    <a:p>
                      <a:pPr algn="l" fontAlgn="b"/>
                      <a:r>
                        <a:rPr lang="el-GR" sz="1400" b="0" i="0" u="none" strike="noStrike" dirty="0">
                          <a:effectLst/>
                          <a:latin typeface="+mj-lt"/>
                        </a:rPr>
                        <a:t>Τράπεζες</a:t>
                      </a:r>
                    </a:p>
                  </a:txBody>
                  <a:tcPr marL="182880" marR="9525" marT="182880" marB="0" anchor="ctr"/>
                </a:tc>
                <a:tc>
                  <a:txBody>
                    <a:bodyPr/>
                    <a:lstStyle/>
                    <a:p>
                      <a:pPr algn="ctr" fontAlgn="b"/>
                      <a:r>
                        <a:rPr lang="en-US" sz="1400" b="0" i="0" u="none" strike="noStrike">
                          <a:effectLst/>
                          <a:latin typeface="+mj-lt"/>
                        </a:rPr>
                        <a:t>1%</a:t>
                      </a:r>
                    </a:p>
                  </a:txBody>
                  <a:tcPr marL="9525" marR="9525" marT="9525" marB="0" anchor="ctr"/>
                </a:tc>
                <a:tc>
                  <a:txBody>
                    <a:bodyPr/>
                    <a:lstStyle/>
                    <a:p>
                      <a:pPr algn="ctr" fontAlgn="b"/>
                      <a:r>
                        <a:rPr lang="en-US" sz="1400" b="0" i="0" u="none" strike="noStrike">
                          <a:effectLst/>
                          <a:latin typeface="+mn-lt"/>
                        </a:rPr>
                        <a:t>2%</a:t>
                      </a:r>
                    </a:p>
                  </a:txBody>
                  <a:tcPr marL="9525" marR="9525" marT="9525" marB="0" anchor="ctr"/>
                </a:tc>
                <a:tc>
                  <a:txBody>
                    <a:bodyPr/>
                    <a:lstStyle/>
                    <a:p>
                      <a:pPr algn="ctr" fontAlgn="b"/>
                      <a:r>
                        <a:rPr lang="en-US" sz="1400" b="0" i="0" u="none" strike="noStrike">
                          <a:effectLst/>
                          <a:latin typeface="+mn-lt"/>
                        </a:rPr>
                        <a:t>0%</a:t>
                      </a:r>
                    </a:p>
                  </a:txBody>
                  <a:tcPr marL="9525" marR="9525" marT="9525" marB="0" anchor="ctr"/>
                </a:tc>
                <a:tc>
                  <a:txBody>
                    <a:bodyPr/>
                    <a:lstStyle/>
                    <a:p>
                      <a:pPr algn="ctr" fontAlgn="b"/>
                      <a:r>
                        <a:rPr lang="en-US" sz="1400" b="0" i="0" u="none" strike="noStrike">
                          <a:effectLst/>
                          <a:latin typeface="+mn-lt"/>
                        </a:rPr>
                        <a:t>0%</a:t>
                      </a:r>
                    </a:p>
                  </a:txBody>
                  <a:tcPr marL="9525" marR="9525" marT="9525" marB="0" anchor="ctr"/>
                </a:tc>
              </a:tr>
              <a:tr h="408395">
                <a:tc>
                  <a:txBody>
                    <a:bodyPr/>
                    <a:lstStyle/>
                    <a:p>
                      <a:pPr algn="l" fontAlgn="b"/>
                      <a:r>
                        <a:rPr lang="el-GR" sz="1400" b="0" i="0" u="none" strike="noStrike" dirty="0">
                          <a:effectLst/>
                          <a:latin typeface="+mj-lt"/>
                        </a:rPr>
                        <a:t>Ενοίκιο</a:t>
                      </a:r>
                    </a:p>
                  </a:txBody>
                  <a:tcPr marL="182880" marR="9525" marT="182880" marB="0" anchor="ctr"/>
                </a:tc>
                <a:tc>
                  <a:txBody>
                    <a:bodyPr/>
                    <a:lstStyle/>
                    <a:p>
                      <a:pPr algn="ctr" fontAlgn="b"/>
                      <a:r>
                        <a:rPr lang="en-US" sz="1400" b="0" i="0" u="none" strike="noStrike">
                          <a:effectLst/>
                          <a:latin typeface="+mj-lt"/>
                        </a:rPr>
                        <a:t>1%</a:t>
                      </a:r>
                    </a:p>
                  </a:txBody>
                  <a:tcPr marL="9525" marR="9525" marT="9525" marB="0" anchor="ctr"/>
                </a:tc>
                <a:tc>
                  <a:txBody>
                    <a:bodyPr/>
                    <a:lstStyle/>
                    <a:p>
                      <a:pPr algn="ctr" fontAlgn="b"/>
                      <a:r>
                        <a:rPr lang="en-US" sz="1400" b="0" i="0" u="none" strike="noStrike">
                          <a:effectLst/>
                          <a:latin typeface="+mn-lt"/>
                        </a:rPr>
                        <a:t>1%</a:t>
                      </a:r>
                    </a:p>
                  </a:txBody>
                  <a:tcPr marL="9525" marR="9525" marT="9525" marB="0" anchor="ctr"/>
                </a:tc>
                <a:tc>
                  <a:txBody>
                    <a:bodyPr/>
                    <a:lstStyle/>
                    <a:p>
                      <a:pPr algn="ctr" fontAlgn="b"/>
                      <a:r>
                        <a:rPr lang="en-US" sz="1400" b="0" i="0" u="none" strike="noStrike">
                          <a:effectLst/>
                          <a:latin typeface="+mn-lt"/>
                        </a:rPr>
                        <a:t>0%</a:t>
                      </a:r>
                    </a:p>
                  </a:txBody>
                  <a:tcPr marL="9525" marR="9525" marT="9525" marB="0" anchor="ctr"/>
                </a:tc>
                <a:tc>
                  <a:txBody>
                    <a:bodyPr/>
                    <a:lstStyle/>
                    <a:p>
                      <a:pPr algn="ctr" fontAlgn="b"/>
                      <a:r>
                        <a:rPr lang="en-US" sz="1400" b="0" i="0" u="none" strike="noStrike" dirty="0">
                          <a:effectLst/>
                          <a:latin typeface="+mn-lt"/>
                        </a:rPr>
                        <a:t>0%</a:t>
                      </a:r>
                    </a:p>
                  </a:txBody>
                  <a:tcPr marL="9525" marR="9525" marT="9525" marB="0" anchor="ct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791970021"/>
              </p:ext>
            </p:extLst>
          </p:nvPr>
        </p:nvGraphicFramePr>
        <p:xfrm>
          <a:off x="685800" y="1055175"/>
          <a:ext cx="7772400" cy="1426390"/>
        </p:xfrm>
        <a:graphic>
          <a:graphicData uri="http://schemas.openxmlformats.org/drawingml/2006/table">
            <a:tbl>
              <a:tblPr firstRow="1" bandRow="1">
                <a:tableStyleId>{5C22544A-7EE6-4342-B048-85BDC9FD1C3A}</a:tableStyleId>
              </a:tblPr>
              <a:tblGrid>
                <a:gridCol w="2590800"/>
                <a:gridCol w="1219200"/>
                <a:gridCol w="1295400"/>
                <a:gridCol w="1295400"/>
                <a:gridCol w="1371600"/>
              </a:tblGrid>
              <a:tr h="408395">
                <a:tc>
                  <a:txBody>
                    <a:bodyPr/>
                    <a:lstStyle/>
                    <a:p>
                      <a:endParaRPr lang="en-US" dirty="0"/>
                    </a:p>
                  </a:txBody>
                  <a:tcPr/>
                </a:tc>
                <a:tc>
                  <a:txBody>
                    <a:bodyPr/>
                    <a:lstStyle/>
                    <a:p>
                      <a:pPr algn="ctr"/>
                      <a:r>
                        <a:rPr lang="el-GR" sz="1600" dirty="0" smtClean="0"/>
                        <a:t>Σύνολο</a:t>
                      </a:r>
                      <a:endParaRPr lang="en-US" sz="1600" dirty="0"/>
                    </a:p>
                  </a:txBody>
                  <a:tcPr anchor="ctr"/>
                </a:tc>
                <a:tc>
                  <a:txBody>
                    <a:bodyPr/>
                    <a:lstStyle/>
                    <a:p>
                      <a:pPr algn="ctr"/>
                      <a:r>
                        <a:rPr lang="el-GR" sz="1600" dirty="0" smtClean="0"/>
                        <a:t>Υπηρεσίες</a:t>
                      </a:r>
                      <a:endParaRPr lang="en-US" sz="1600" dirty="0"/>
                    </a:p>
                  </a:txBody>
                  <a:tcPr anchor="ctr"/>
                </a:tc>
                <a:tc>
                  <a:txBody>
                    <a:bodyPr/>
                    <a:lstStyle/>
                    <a:p>
                      <a:pPr algn="ctr"/>
                      <a:r>
                        <a:rPr lang="el-GR" sz="1600" dirty="0" smtClean="0"/>
                        <a:t>Εμπόριο</a:t>
                      </a:r>
                      <a:endParaRPr lang="en-US" sz="1600" dirty="0"/>
                    </a:p>
                  </a:txBody>
                  <a:tcPr anchor="ctr"/>
                </a:tc>
                <a:tc>
                  <a:txBody>
                    <a:bodyPr/>
                    <a:lstStyle/>
                    <a:p>
                      <a:pPr algn="ctr"/>
                      <a:r>
                        <a:rPr lang="el-GR" sz="1600" dirty="0" smtClean="0"/>
                        <a:t>Μεταποίηση</a:t>
                      </a:r>
                      <a:endParaRPr lang="en-US" sz="1600" dirty="0"/>
                    </a:p>
                  </a:txBody>
                  <a:tcPr anchor="ctr"/>
                </a:tc>
              </a:tr>
              <a:tr h="408395">
                <a:tc>
                  <a:txBody>
                    <a:bodyPr/>
                    <a:lstStyle/>
                    <a:p>
                      <a:pPr algn="l" fontAlgn="b"/>
                      <a:r>
                        <a:rPr lang="el-GR" sz="1400" b="0" i="0" u="none" strike="noStrike" dirty="0" smtClean="0">
                          <a:effectLst/>
                          <a:latin typeface="+mj-lt"/>
                        </a:rPr>
                        <a:t>Ναι (πληρώνουμε</a:t>
                      </a:r>
                      <a:r>
                        <a:rPr lang="el-GR" sz="1400" b="0" i="0" u="none" strike="noStrike" baseline="0" dirty="0" smtClean="0">
                          <a:effectLst/>
                          <a:latin typeface="+mj-lt"/>
                        </a:rPr>
                        <a:t> κατά προτεραιότητα)</a:t>
                      </a:r>
                      <a:endParaRPr lang="el-GR" sz="1400" b="0" i="0" u="none" strike="noStrike" dirty="0">
                        <a:effectLst/>
                        <a:latin typeface="+mj-lt"/>
                      </a:endParaRPr>
                    </a:p>
                  </a:txBody>
                  <a:tcPr marL="182880" marR="9525" marT="182880" marB="0" anchor="ctr"/>
                </a:tc>
                <a:tc>
                  <a:txBody>
                    <a:bodyPr/>
                    <a:lstStyle/>
                    <a:p>
                      <a:pPr algn="ctr" fontAlgn="b"/>
                      <a:r>
                        <a:rPr lang="en-US" sz="1400" b="0" i="0" u="none" strike="noStrike">
                          <a:effectLst/>
                          <a:latin typeface="+mj-lt"/>
                        </a:rPr>
                        <a:t>78%</a:t>
                      </a:r>
                    </a:p>
                  </a:txBody>
                  <a:tcPr marL="9525" marR="9525" marT="9525" marB="0" anchor="ctr"/>
                </a:tc>
                <a:tc>
                  <a:txBody>
                    <a:bodyPr/>
                    <a:lstStyle/>
                    <a:p>
                      <a:pPr algn="ctr" fontAlgn="b"/>
                      <a:r>
                        <a:rPr lang="en-US" sz="1400" b="0" i="0" u="none" strike="noStrike">
                          <a:effectLst/>
                          <a:latin typeface="+mj-lt"/>
                        </a:rPr>
                        <a:t>79%</a:t>
                      </a:r>
                    </a:p>
                  </a:txBody>
                  <a:tcPr marL="9525" marR="9525" marT="9525" marB="0" anchor="ctr"/>
                </a:tc>
                <a:tc>
                  <a:txBody>
                    <a:bodyPr/>
                    <a:lstStyle/>
                    <a:p>
                      <a:pPr algn="ctr" fontAlgn="b"/>
                      <a:r>
                        <a:rPr lang="en-US" sz="1400" b="0" i="0" u="none" strike="noStrike">
                          <a:effectLst/>
                          <a:latin typeface="+mj-lt"/>
                        </a:rPr>
                        <a:t>65%</a:t>
                      </a:r>
                    </a:p>
                  </a:txBody>
                  <a:tcPr marL="9525" marR="9525" marT="9525" marB="0" anchor="ctr">
                    <a:solidFill>
                      <a:srgbClr val="D0D8E8"/>
                    </a:solidFill>
                  </a:tcPr>
                </a:tc>
                <a:tc>
                  <a:txBody>
                    <a:bodyPr/>
                    <a:lstStyle/>
                    <a:p>
                      <a:pPr algn="ctr" fontAlgn="b"/>
                      <a:r>
                        <a:rPr lang="en-US" sz="1400" b="0" i="0" u="none" strike="noStrike" dirty="0">
                          <a:effectLst/>
                          <a:latin typeface="+mj-lt"/>
                        </a:rPr>
                        <a:t>84%</a:t>
                      </a:r>
                    </a:p>
                  </a:txBody>
                  <a:tcPr marL="9525" marR="9525" marT="9525" marB="0" anchor="ctr">
                    <a:solidFill>
                      <a:schemeClr val="accent6"/>
                    </a:solidFill>
                  </a:tcPr>
                </a:tc>
              </a:tr>
              <a:tr h="408395">
                <a:tc>
                  <a:txBody>
                    <a:bodyPr/>
                    <a:lstStyle/>
                    <a:p>
                      <a:pPr algn="l" fontAlgn="b"/>
                      <a:r>
                        <a:rPr lang="el-GR" sz="1400" b="0" i="0" u="none" strike="noStrike" dirty="0" smtClean="0">
                          <a:effectLst/>
                          <a:latin typeface="+mj-lt"/>
                        </a:rPr>
                        <a:t>Όχι</a:t>
                      </a:r>
                      <a:endParaRPr lang="el-GR" sz="1400" b="0" i="0" u="none" strike="noStrike" dirty="0">
                        <a:effectLst/>
                        <a:latin typeface="+mj-lt"/>
                      </a:endParaRPr>
                    </a:p>
                  </a:txBody>
                  <a:tcPr marL="182880" marR="9525" marT="182880" marB="0" anchor="ctr"/>
                </a:tc>
                <a:tc>
                  <a:txBody>
                    <a:bodyPr/>
                    <a:lstStyle/>
                    <a:p>
                      <a:pPr algn="ctr" fontAlgn="b"/>
                      <a:r>
                        <a:rPr lang="en-US" sz="1400" b="0" i="0" u="none" strike="noStrike">
                          <a:effectLst/>
                          <a:latin typeface="+mj-lt"/>
                        </a:rPr>
                        <a:t>22%</a:t>
                      </a:r>
                    </a:p>
                  </a:txBody>
                  <a:tcPr marL="9525" marR="9525" marT="9525" marB="0" anchor="ctr">
                    <a:solidFill>
                      <a:srgbClr val="E9EDF4"/>
                    </a:solidFill>
                  </a:tcPr>
                </a:tc>
                <a:tc>
                  <a:txBody>
                    <a:bodyPr/>
                    <a:lstStyle/>
                    <a:p>
                      <a:pPr algn="ctr" fontAlgn="b"/>
                      <a:r>
                        <a:rPr lang="en-US" sz="1400" b="0" i="0" u="none" strike="noStrike">
                          <a:effectLst/>
                          <a:latin typeface="+mj-lt"/>
                        </a:rPr>
                        <a:t>21%</a:t>
                      </a:r>
                    </a:p>
                  </a:txBody>
                  <a:tcPr marL="9525" marR="9525" marT="9525" marB="0" anchor="ctr">
                    <a:solidFill>
                      <a:srgbClr val="E9EDF4"/>
                    </a:solidFill>
                  </a:tcPr>
                </a:tc>
                <a:tc>
                  <a:txBody>
                    <a:bodyPr/>
                    <a:lstStyle/>
                    <a:p>
                      <a:pPr algn="ctr" fontAlgn="b"/>
                      <a:r>
                        <a:rPr lang="en-US" sz="1400" b="0" i="0" u="none" strike="noStrike" dirty="0">
                          <a:effectLst/>
                          <a:latin typeface="+mj-lt"/>
                        </a:rPr>
                        <a:t>35%</a:t>
                      </a:r>
                    </a:p>
                  </a:txBody>
                  <a:tcPr marL="9525" marR="9525" marT="9525" marB="0" anchor="ctr">
                    <a:solidFill>
                      <a:schemeClr val="accent6"/>
                    </a:solidFill>
                  </a:tcPr>
                </a:tc>
                <a:tc>
                  <a:txBody>
                    <a:bodyPr/>
                    <a:lstStyle/>
                    <a:p>
                      <a:pPr algn="ctr" fontAlgn="b"/>
                      <a:r>
                        <a:rPr lang="en-US" sz="1400" b="0" i="0" u="none" strike="noStrike" dirty="0">
                          <a:effectLst/>
                          <a:latin typeface="+mj-lt"/>
                        </a:rPr>
                        <a:t>16%</a:t>
                      </a:r>
                    </a:p>
                  </a:txBody>
                  <a:tcPr marL="9525" marR="9525" marT="9525" marB="0" anchor="ctr"/>
                </a:tc>
              </a:tr>
            </a:tbl>
          </a:graphicData>
        </a:graphic>
      </p:graphicFrame>
    </p:spTree>
    <p:extLst>
      <p:ext uri="{BB962C8B-B14F-4D97-AF65-F5344CB8AC3E}">
        <p14:creationId xmlns:p14="http://schemas.microsoft.com/office/powerpoint/2010/main" val="32242382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152400"/>
            <a:ext cx="8534400" cy="868362"/>
          </a:xfrm>
          <a:prstGeom prst="rect">
            <a:avLst/>
          </a:prstGeom>
        </p:spPr>
        <p:txBody>
          <a:bodyPr vert="horz" lIns="91440" tIns="45720" rIns="91440" bIns="45720" rtlCol="0" anchor="ctr">
            <a:normAutofit lnSpcReduction="10000"/>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smtClean="0">
                <a:solidFill>
                  <a:schemeClr val="tx2">
                    <a:lumMod val="60000"/>
                    <a:lumOff val="40000"/>
                  </a:schemeClr>
                </a:solidFill>
              </a:rPr>
              <a:t>Προτεραιότητα στην κάλυψη των υποχρεώσεων ανά Μέγεθος Επιχείρησης</a:t>
            </a:r>
            <a:r>
              <a:rPr lang="en-US" dirty="0" smtClean="0"/>
              <a:t>Context</a:t>
            </a:r>
            <a:endParaRPr lang="en-US" dirty="0"/>
          </a:p>
        </p:txBody>
      </p:sp>
      <p:graphicFrame>
        <p:nvGraphicFramePr>
          <p:cNvPr id="14" name="Table 13"/>
          <p:cNvGraphicFramePr>
            <a:graphicFrameLocks noGrp="1"/>
          </p:cNvGraphicFramePr>
          <p:nvPr>
            <p:extLst>
              <p:ext uri="{D42A27DB-BD31-4B8C-83A1-F6EECF244321}">
                <p14:modId xmlns:p14="http://schemas.microsoft.com/office/powerpoint/2010/main" val="2067938966"/>
              </p:ext>
            </p:extLst>
          </p:nvPr>
        </p:nvGraphicFramePr>
        <p:xfrm>
          <a:off x="762000" y="2819400"/>
          <a:ext cx="7620000" cy="3161970"/>
        </p:xfrm>
        <a:graphic>
          <a:graphicData uri="http://schemas.openxmlformats.org/drawingml/2006/table">
            <a:tbl>
              <a:tblPr firstRow="1" bandRow="1">
                <a:tableStyleId>{5C22544A-7EE6-4342-B048-85BDC9FD1C3A}</a:tableStyleId>
              </a:tblPr>
              <a:tblGrid>
                <a:gridCol w="2590800"/>
                <a:gridCol w="1219200"/>
                <a:gridCol w="1295400"/>
                <a:gridCol w="1295400"/>
                <a:gridCol w="1219200"/>
              </a:tblGrid>
              <a:tr h="388290">
                <a:tc>
                  <a:txBody>
                    <a:bodyPr/>
                    <a:lstStyle/>
                    <a:p>
                      <a:endParaRPr lang="en-US" dirty="0"/>
                    </a:p>
                  </a:txBody>
                  <a:tcPr/>
                </a:tc>
                <a:tc>
                  <a:txBody>
                    <a:bodyPr/>
                    <a:lstStyle/>
                    <a:p>
                      <a:pPr algn="ctr"/>
                      <a:r>
                        <a:rPr lang="el-GR" sz="1600" dirty="0" smtClean="0"/>
                        <a:t>Σύνολο</a:t>
                      </a:r>
                      <a:endParaRPr lang="en-US" sz="1600" dirty="0"/>
                    </a:p>
                  </a:txBody>
                  <a:tcPr anchor="ctr"/>
                </a:tc>
                <a:tc>
                  <a:txBody>
                    <a:bodyPr/>
                    <a:lstStyle/>
                    <a:p>
                      <a:pPr algn="ctr"/>
                      <a:r>
                        <a:rPr lang="el-GR" sz="1600" dirty="0" smtClean="0"/>
                        <a:t>Μικρές</a:t>
                      </a:r>
                      <a:endParaRPr lang="en-US" sz="1600" dirty="0"/>
                    </a:p>
                  </a:txBody>
                  <a:tcPr anchor="ctr"/>
                </a:tc>
                <a:tc>
                  <a:txBody>
                    <a:bodyPr/>
                    <a:lstStyle/>
                    <a:p>
                      <a:pPr algn="ctr"/>
                      <a:r>
                        <a:rPr lang="el-GR" sz="1600" dirty="0" smtClean="0"/>
                        <a:t>Μεσαίες</a:t>
                      </a:r>
                      <a:endParaRPr lang="en-US" sz="1600" dirty="0"/>
                    </a:p>
                  </a:txBody>
                  <a:tcPr anchor="ctr"/>
                </a:tc>
                <a:tc>
                  <a:txBody>
                    <a:bodyPr/>
                    <a:lstStyle/>
                    <a:p>
                      <a:pPr algn="ctr"/>
                      <a:r>
                        <a:rPr lang="el-GR" sz="1600" dirty="0" smtClean="0"/>
                        <a:t>Μεγάλες</a:t>
                      </a:r>
                      <a:endParaRPr lang="en-US" sz="1600" dirty="0"/>
                    </a:p>
                  </a:txBody>
                  <a:tcPr anchor="ctr"/>
                </a:tc>
              </a:tr>
              <a:tr h="388290">
                <a:tc>
                  <a:txBody>
                    <a:bodyPr/>
                    <a:lstStyle/>
                    <a:p>
                      <a:pPr algn="l" fontAlgn="b"/>
                      <a:r>
                        <a:rPr lang="el-GR" sz="1400" b="0" i="0" u="none" strike="noStrike" dirty="0">
                          <a:effectLst/>
                          <a:latin typeface="+mj-lt"/>
                        </a:rPr>
                        <a:t>Μισθοδοσία</a:t>
                      </a:r>
                    </a:p>
                  </a:txBody>
                  <a:tcPr marL="182880" marR="9525" marT="182880" marB="0" anchor="ctr"/>
                </a:tc>
                <a:tc>
                  <a:txBody>
                    <a:bodyPr/>
                    <a:lstStyle/>
                    <a:p>
                      <a:pPr algn="ctr" fontAlgn="b"/>
                      <a:r>
                        <a:rPr lang="en-US" sz="1400" b="0" i="0" u="none" strike="noStrike" dirty="0">
                          <a:effectLst/>
                          <a:latin typeface="+mj-lt"/>
                        </a:rPr>
                        <a:t>37%</a:t>
                      </a:r>
                    </a:p>
                  </a:txBody>
                  <a:tcPr marL="9525" marR="9525" marT="9525" marB="0" anchor="ctr"/>
                </a:tc>
                <a:tc>
                  <a:txBody>
                    <a:bodyPr/>
                    <a:lstStyle/>
                    <a:p>
                      <a:pPr algn="ctr" fontAlgn="b"/>
                      <a:r>
                        <a:rPr lang="en-US" sz="1400" b="0" i="0" u="none" strike="noStrike">
                          <a:effectLst/>
                          <a:latin typeface="+mj-lt"/>
                        </a:rPr>
                        <a:t>30%</a:t>
                      </a:r>
                    </a:p>
                  </a:txBody>
                  <a:tcPr marL="9525" marR="9525" marT="9525" marB="0" anchor="ctr"/>
                </a:tc>
                <a:tc>
                  <a:txBody>
                    <a:bodyPr/>
                    <a:lstStyle/>
                    <a:p>
                      <a:pPr algn="ctr" fontAlgn="b"/>
                      <a:r>
                        <a:rPr lang="en-US" sz="1400" b="0" i="0" u="none" strike="noStrike" dirty="0">
                          <a:effectLst/>
                          <a:latin typeface="+mj-lt"/>
                        </a:rPr>
                        <a:t>59%</a:t>
                      </a:r>
                    </a:p>
                  </a:txBody>
                  <a:tcPr marL="9525" marR="9525" marT="9525" marB="0" anchor="ctr">
                    <a:solidFill>
                      <a:schemeClr val="accent6"/>
                    </a:solidFill>
                  </a:tcPr>
                </a:tc>
                <a:tc>
                  <a:txBody>
                    <a:bodyPr/>
                    <a:lstStyle/>
                    <a:p>
                      <a:pPr algn="ctr" fontAlgn="b"/>
                      <a:r>
                        <a:rPr lang="en-US" sz="1400" b="0" i="0" u="none" strike="noStrike" dirty="0">
                          <a:effectLst/>
                          <a:latin typeface="+mj-lt"/>
                        </a:rPr>
                        <a:t>57%</a:t>
                      </a:r>
                    </a:p>
                  </a:txBody>
                  <a:tcPr marL="9525" marR="9525" marT="9525" marB="0" anchor="ctr">
                    <a:solidFill>
                      <a:schemeClr val="accent6"/>
                    </a:solidFill>
                  </a:tcPr>
                </a:tc>
              </a:tr>
              <a:tr h="388290">
                <a:tc>
                  <a:txBody>
                    <a:bodyPr/>
                    <a:lstStyle/>
                    <a:p>
                      <a:pPr algn="l" fontAlgn="b"/>
                      <a:r>
                        <a:rPr lang="el-GR" sz="1400" b="0" i="0" u="none" strike="noStrike" dirty="0">
                          <a:effectLst/>
                          <a:latin typeface="+mj-lt"/>
                        </a:rPr>
                        <a:t>Εφορία</a:t>
                      </a:r>
                    </a:p>
                  </a:txBody>
                  <a:tcPr marL="182880" marR="9525" marT="182880" marB="0" anchor="ctr"/>
                </a:tc>
                <a:tc>
                  <a:txBody>
                    <a:bodyPr/>
                    <a:lstStyle/>
                    <a:p>
                      <a:pPr algn="ctr" fontAlgn="b"/>
                      <a:r>
                        <a:rPr lang="en-US" sz="1400" b="0" i="0" u="none" strike="noStrike" dirty="0">
                          <a:effectLst/>
                          <a:latin typeface="+mj-lt"/>
                        </a:rPr>
                        <a:t>34%</a:t>
                      </a:r>
                    </a:p>
                  </a:txBody>
                  <a:tcPr marL="9525" marR="9525" marT="9525" marB="0" anchor="ctr">
                    <a:solidFill>
                      <a:srgbClr val="E9EDF4"/>
                    </a:solidFill>
                  </a:tcPr>
                </a:tc>
                <a:tc>
                  <a:txBody>
                    <a:bodyPr/>
                    <a:lstStyle/>
                    <a:p>
                      <a:pPr algn="ctr" fontAlgn="b"/>
                      <a:r>
                        <a:rPr lang="en-US" sz="1400" b="0" i="0" u="none" strike="noStrike" dirty="0">
                          <a:effectLst/>
                          <a:latin typeface="+mj-lt"/>
                        </a:rPr>
                        <a:t>37%</a:t>
                      </a:r>
                    </a:p>
                  </a:txBody>
                  <a:tcPr marL="9525" marR="9525" marT="9525" marB="0" anchor="ctr">
                    <a:solidFill>
                      <a:schemeClr val="accent6"/>
                    </a:solidFill>
                  </a:tcPr>
                </a:tc>
                <a:tc>
                  <a:txBody>
                    <a:bodyPr/>
                    <a:lstStyle/>
                    <a:p>
                      <a:pPr algn="ctr" fontAlgn="b"/>
                      <a:r>
                        <a:rPr lang="en-US" sz="1400" b="0" i="0" u="none" strike="noStrike">
                          <a:effectLst/>
                          <a:latin typeface="+mj-lt"/>
                        </a:rPr>
                        <a:t>24%</a:t>
                      </a:r>
                    </a:p>
                  </a:txBody>
                  <a:tcPr marL="9525" marR="9525" marT="9525" marB="0" anchor="ctr"/>
                </a:tc>
                <a:tc>
                  <a:txBody>
                    <a:bodyPr/>
                    <a:lstStyle/>
                    <a:p>
                      <a:pPr algn="ctr" fontAlgn="b"/>
                      <a:r>
                        <a:rPr lang="en-US" sz="1400" b="0" i="0" u="none" strike="noStrike">
                          <a:effectLst/>
                          <a:latin typeface="+mj-lt"/>
                        </a:rPr>
                        <a:t>24%</a:t>
                      </a:r>
                    </a:p>
                  </a:txBody>
                  <a:tcPr marL="9525" marR="9525" marT="9525" marB="0" anchor="ctr"/>
                </a:tc>
              </a:tr>
              <a:tr h="368073">
                <a:tc>
                  <a:txBody>
                    <a:bodyPr/>
                    <a:lstStyle/>
                    <a:p>
                      <a:pPr algn="l" fontAlgn="b"/>
                      <a:r>
                        <a:rPr lang="el-GR" sz="1400" b="0" i="0" u="none" strike="noStrike" dirty="0">
                          <a:effectLst/>
                          <a:latin typeface="+mj-lt"/>
                        </a:rPr>
                        <a:t>Ασφαλιστικούς Οργανισμούς</a:t>
                      </a:r>
                    </a:p>
                  </a:txBody>
                  <a:tcPr marL="182880" marR="9525" marT="182880" marB="0" anchor="ctr"/>
                </a:tc>
                <a:tc>
                  <a:txBody>
                    <a:bodyPr/>
                    <a:lstStyle/>
                    <a:p>
                      <a:pPr algn="ctr" fontAlgn="b"/>
                      <a:r>
                        <a:rPr lang="en-US" sz="1400" b="0" i="0" u="none" strike="noStrike" dirty="0">
                          <a:effectLst/>
                          <a:latin typeface="+mj-lt"/>
                        </a:rPr>
                        <a:t>14%</a:t>
                      </a:r>
                    </a:p>
                  </a:txBody>
                  <a:tcPr marL="9525" marR="9525" marT="9525" marB="0" anchor="ctr"/>
                </a:tc>
                <a:tc>
                  <a:txBody>
                    <a:bodyPr/>
                    <a:lstStyle/>
                    <a:p>
                      <a:pPr algn="ctr" fontAlgn="b"/>
                      <a:r>
                        <a:rPr lang="en-US" sz="1400" b="0" i="0" u="none" strike="noStrike" dirty="0">
                          <a:effectLst/>
                          <a:latin typeface="+mj-lt"/>
                        </a:rPr>
                        <a:t>16%</a:t>
                      </a:r>
                    </a:p>
                  </a:txBody>
                  <a:tcPr marL="9525" marR="9525" marT="9525" marB="0" anchor="ctr">
                    <a:solidFill>
                      <a:schemeClr val="accent6"/>
                    </a:solidFill>
                  </a:tcPr>
                </a:tc>
                <a:tc>
                  <a:txBody>
                    <a:bodyPr/>
                    <a:lstStyle/>
                    <a:p>
                      <a:pPr algn="ctr" fontAlgn="b"/>
                      <a:r>
                        <a:rPr lang="en-US" sz="1400" b="0" i="0" u="none" strike="noStrike" dirty="0">
                          <a:effectLst/>
                          <a:latin typeface="+mj-lt"/>
                        </a:rPr>
                        <a:t>8%</a:t>
                      </a:r>
                    </a:p>
                  </a:txBody>
                  <a:tcPr marL="9525" marR="9525" marT="9525" marB="0" anchor="ctr"/>
                </a:tc>
                <a:tc>
                  <a:txBody>
                    <a:bodyPr/>
                    <a:lstStyle/>
                    <a:p>
                      <a:pPr algn="ctr" fontAlgn="b"/>
                      <a:r>
                        <a:rPr lang="en-US" sz="1400" b="0" i="0" u="none" strike="noStrike">
                          <a:effectLst/>
                          <a:latin typeface="+mj-lt"/>
                        </a:rPr>
                        <a:t>5%</a:t>
                      </a:r>
                    </a:p>
                  </a:txBody>
                  <a:tcPr marL="9525" marR="9525" marT="9525" marB="0" anchor="ctr"/>
                </a:tc>
              </a:tr>
              <a:tr h="388290">
                <a:tc>
                  <a:txBody>
                    <a:bodyPr/>
                    <a:lstStyle/>
                    <a:p>
                      <a:pPr algn="l" fontAlgn="b"/>
                      <a:r>
                        <a:rPr lang="el-GR" sz="1400" b="0" i="0" u="none" strike="noStrike" dirty="0">
                          <a:effectLst/>
                          <a:latin typeface="+mj-lt"/>
                        </a:rPr>
                        <a:t>Προμηθευτές</a:t>
                      </a:r>
                    </a:p>
                  </a:txBody>
                  <a:tcPr marL="182880" marR="9525" marT="182880" marB="0" anchor="ctr"/>
                </a:tc>
                <a:tc>
                  <a:txBody>
                    <a:bodyPr/>
                    <a:lstStyle/>
                    <a:p>
                      <a:pPr algn="ctr" fontAlgn="b"/>
                      <a:r>
                        <a:rPr lang="en-US" sz="1400" b="0" i="0" u="none" strike="noStrike" dirty="0">
                          <a:effectLst/>
                          <a:latin typeface="+mj-lt"/>
                        </a:rPr>
                        <a:t>8%</a:t>
                      </a:r>
                    </a:p>
                  </a:txBody>
                  <a:tcPr marL="9525" marR="9525" marT="9525" marB="0" anchor="ctr"/>
                </a:tc>
                <a:tc>
                  <a:txBody>
                    <a:bodyPr/>
                    <a:lstStyle/>
                    <a:p>
                      <a:pPr algn="ctr" fontAlgn="b"/>
                      <a:r>
                        <a:rPr lang="en-US" sz="1400" b="0" i="0" u="none" strike="noStrike" dirty="0">
                          <a:effectLst/>
                          <a:latin typeface="+mj-lt"/>
                        </a:rPr>
                        <a:t>8%</a:t>
                      </a:r>
                    </a:p>
                  </a:txBody>
                  <a:tcPr marL="9525" marR="9525" marT="9525" marB="0" anchor="ctr"/>
                </a:tc>
                <a:tc>
                  <a:txBody>
                    <a:bodyPr/>
                    <a:lstStyle/>
                    <a:p>
                      <a:pPr algn="ctr" fontAlgn="b"/>
                      <a:r>
                        <a:rPr lang="en-US" sz="1400" b="0" i="0" u="none" strike="noStrike" dirty="0">
                          <a:effectLst/>
                          <a:latin typeface="+mj-lt"/>
                        </a:rPr>
                        <a:t>8%</a:t>
                      </a:r>
                    </a:p>
                  </a:txBody>
                  <a:tcPr marL="9525" marR="9525" marT="9525" marB="0" anchor="ctr"/>
                </a:tc>
                <a:tc>
                  <a:txBody>
                    <a:bodyPr/>
                    <a:lstStyle/>
                    <a:p>
                      <a:pPr algn="ctr" fontAlgn="b"/>
                      <a:r>
                        <a:rPr lang="en-US" sz="1400" b="0" i="0" u="none" strike="noStrike" dirty="0">
                          <a:effectLst/>
                          <a:latin typeface="+mj-lt"/>
                        </a:rPr>
                        <a:t>14%</a:t>
                      </a:r>
                    </a:p>
                  </a:txBody>
                  <a:tcPr marL="9525" marR="9525" marT="9525" marB="0" anchor="ctr">
                    <a:solidFill>
                      <a:schemeClr val="accent6"/>
                    </a:solidFill>
                  </a:tcPr>
                </a:tc>
              </a:tr>
              <a:tr h="388290">
                <a:tc>
                  <a:txBody>
                    <a:bodyPr/>
                    <a:lstStyle/>
                    <a:p>
                      <a:pPr algn="l" fontAlgn="b"/>
                      <a:r>
                        <a:rPr lang="el-GR" sz="1400" b="0" i="0" u="none" strike="noStrike" dirty="0">
                          <a:effectLst/>
                          <a:latin typeface="+mj-lt"/>
                        </a:rPr>
                        <a:t>Λοιπά Λειτουργικά Έξοδα</a:t>
                      </a:r>
                    </a:p>
                  </a:txBody>
                  <a:tcPr marL="182880" marR="9525" marT="182880" marB="0" anchor="ctr"/>
                </a:tc>
                <a:tc>
                  <a:txBody>
                    <a:bodyPr/>
                    <a:lstStyle/>
                    <a:p>
                      <a:pPr algn="ctr" fontAlgn="b"/>
                      <a:r>
                        <a:rPr lang="en-US" sz="1400" b="0" i="0" u="none" strike="noStrike">
                          <a:effectLst/>
                          <a:latin typeface="+mj-lt"/>
                        </a:rPr>
                        <a:t>4%</a:t>
                      </a:r>
                    </a:p>
                  </a:txBody>
                  <a:tcPr marL="9525" marR="9525" marT="9525" marB="0" anchor="ctr"/>
                </a:tc>
                <a:tc>
                  <a:txBody>
                    <a:bodyPr/>
                    <a:lstStyle/>
                    <a:p>
                      <a:pPr algn="ctr" fontAlgn="b"/>
                      <a:r>
                        <a:rPr lang="en-US" sz="1400" b="0" i="0" u="none" strike="noStrike" dirty="0">
                          <a:effectLst/>
                          <a:latin typeface="+mj-lt"/>
                        </a:rPr>
                        <a:t>5%</a:t>
                      </a:r>
                    </a:p>
                  </a:txBody>
                  <a:tcPr marL="9525" marR="9525" marT="9525" marB="0" anchor="ctr"/>
                </a:tc>
                <a:tc>
                  <a:txBody>
                    <a:bodyPr/>
                    <a:lstStyle/>
                    <a:p>
                      <a:pPr algn="ctr" fontAlgn="b"/>
                      <a:r>
                        <a:rPr lang="en-US" sz="1400" b="0" i="0" u="none" strike="noStrike" dirty="0">
                          <a:effectLst/>
                          <a:latin typeface="+mj-lt"/>
                        </a:rPr>
                        <a:t>0%</a:t>
                      </a:r>
                    </a:p>
                  </a:txBody>
                  <a:tcPr marL="9525" marR="9525" marT="9525" marB="0" anchor="ctr">
                    <a:solidFill>
                      <a:srgbClr val="D0D8E8"/>
                    </a:solidFill>
                  </a:tcPr>
                </a:tc>
                <a:tc>
                  <a:txBody>
                    <a:bodyPr/>
                    <a:lstStyle/>
                    <a:p>
                      <a:pPr algn="ctr" fontAlgn="b"/>
                      <a:r>
                        <a:rPr lang="en-US" sz="1400" b="0" i="0" u="none" strike="noStrike" dirty="0">
                          <a:effectLst/>
                          <a:latin typeface="+mj-lt"/>
                        </a:rPr>
                        <a:t>0%</a:t>
                      </a:r>
                    </a:p>
                  </a:txBody>
                  <a:tcPr marL="9525" marR="9525" marT="9525" marB="0" anchor="ctr">
                    <a:solidFill>
                      <a:srgbClr val="D0D8E8"/>
                    </a:solidFill>
                  </a:tcPr>
                </a:tc>
              </a:tr>
              <a:tr h="388290">
                <a:tc>
                  <a:txBody>
                    <a:bodyPr/>
                    <a:lstStyle/>
                    <a:p>
                      <a:pPr algn="l" fontAlgn="b"/>
                      <a:r>
                        <a:rPr lang="el-GR" sz="1400" b="0" i="0" u="none" strike="noStrike" dirty="0">
                          <a:effectLst/>
                          <a:latin typeface="+mj-lt"/>
                        </a:rPr>
                        <a:t>Τράπεζες</a:t>
                      </a:r>
                    </a:p>
                  </a:txBody>
                  <a:tcPr marL="182880" marR="9525" marT="182880" marB="0" anchor="ctr"/>
                </a:tc>
                <a:tc>
                  <a:txBody>
                    <a:bodyPr/>
                    <a:lstStyle/>
                    <a:p>
                      <a:pPr algn="ctr" fontAlgn="b"/>
                      <a:r>
                        <a:rPr lang="en-US" sz="1400" b="0" i="0" u="none" strike="noStrike">
                          <a:effectLst/>
                          <a:latin typeface="+mj-lt"/>
                        </a:rPr>
                        <a:t>1%</a:t>
                      </a:r>
                    </a:p>
                  </a:txBody>
                  <a:tcPr marL="9525" marR="9525" marT="9525" marB="0" anchor="ctr"/>
                </a:tc>
                <a:tc>
                  <a:txBody>
                    <a:bodyPr/>
                    <a:lstStyle/>
                    <a:p>
                      <a:pPr algn="ctr" fontAlgn="b"/>
                      <a:r>
                        <a:rPr lang="en-US" sz="1400" b="0" i="0" u="none" strike="noStrike">
                          <a:effectLst/>
                          <a:latin typeface="+mj-lt"/>
                        </a:rPr>
                        <a:t>1%</a:t>
                      </a:r>
                    </a:p>
                  </a:txBody>
                  <a:tcPr marL="9525" marR="9525" marT="9525" marB="0" anchor="ctr"/>
                </a:tc>
                <a:tc>
                  <a:txBody>
                    <a:bodyPr/>
                    <a:lstStyle/>
                    <a:p>
                      <a:pPr algn="ctr" fontAlgn="b"/>
                      <a:r>
                        <a:rPr lang="en-US" sz="1400" b="0" i="0" u="none" strike="noStrike" dirty="0">
                          <a:effectLst/>
                          <a:latin typeface="+mj-lt"/>
                        </a:rPr>
                        <a:t>0%</a:t>
                      </a:r>
                    </a:p>
                  </a:txBody>
                  <a:tcPr marL="9525" marR="9525" marT="9525" marB="0" anchor="ctr"/>
                </a:tc>
                <a:tc>
                  <a:txBody>
                    <a:bodyPr/>
                    <a:lstStyle/>
                    <a:p>
                      <a:pPr algn="ctr" fontAlgn="b"/>
                      <a:r>
                        <a:rPr lang="en-US" sz="1400" b="0" i="0" u="none" strike="noStrike" dirty="0">
                          <a:effectLst/>
                          <a:latin typeface="+mj-lt"/>
                        </a:rPr>
                        <a:t>0%</a:t>
                      </a:r>
                    </a:p>
                  </a:txBody>
                  <a:tcPr marL="9525" marR="9525" marT="9525" marB="0" anchor="ctr"/>
                </a:tc>
              </a:tr>
              <a:tr h="388290">
                <a:tc>
                  <a:txBody>
                    <a:bodyPr/>
                    <a:lstStyle/>
                    <a:p>
                      <a:pPr algn="l" fontAlgn="b"/>
                      <a:r>
                        <a:rPr lang="el-GR" sz="1400" b="0" i="0" u="none" strike="noStrike" dirty="0">
                          <a:effectLst/>
                          <a:latin typeface="+mj-lt"/>
                        </a:rPr>
                        <a:t>Ενοίκιο</a:t>
                      </a:r>
                    </a:p>
                  </a:txBody>
                  <a:tcPr marL="182880" marR="9525" marT="182880" marB="0" anchor="ctr"/>
                </a:tc>
                <a:tc>
                  <a:txBody>
                    <a:bodyPr/>
                    <a:lstStyle/>
                    <a:p>
                      <a:pPr algn="ctr" fontAlgn="b"/>
                      <a:r>
                        <a:rPr lang="en-US" sz="1400" b="0" i="0" u="none" strike="noStrike">
                          <a:effectLst/>
                          <a:latin typeface="+mj-lt"/>
                        </a:rPr>
                        <a:t>1%</a:t>
                      </a:r>
                    </a:p>
                  </a:txBody>
                  <a:tcPr marL="9525" marR="9525" marT="9525" marB="0" anchor="ctr"/>
                </a:tc>
                <a:tc>
                  <a:txBody>
                    <a:bodyPr/>
                    <a:lstStyle/>
                    <a:p>
                      <a:pPr algn="ctr" fontAlgn="b"/>
                      <a:r>
                        <a:rPr lang="en-US" sz="1400" b="0" i="0" u="none" strike="noStrike">
                          <a:effectLst/>
                          <a:latin typeface="+mj-lt"/>
                        </a:rPr>
                        <a:t>1%</a:t>
                      </a:r>
                    </a:p>
                  </a:txBody>
                  <a:tcPr marL="9525" marR="9525" marT="9525" marB="0" anchor="ctr"/>
                </a:tc>
                <a:tc>
                  <a:txBody>
                    <a:bodyPr/>
                    <a:lstStyle/>
                    <a:p>
                      <a:pPr algn="ctr" fontAlgn="b"/>
                      <a:r>
                        <a:rPr lang="en-US" sz="1400" b="0" i="0" u="none" strike="noStrike" dirty="0">
                          <a:effectLst/>
                          <a:latin typeface="+mj-lt"/>
                        </a:rPr>
                        <a:t>0%</a:t>
                      </a:r>
                    </a:p>
                  </a:txBody>
                  <a:tcPr marL="9525" marR="9525" marT="9525" marB="0" anchor="ctr"/>
                </a:tc>
                <a:tc>
                  <a:txBody>
                    <a:bodyPr/>
                    <a:lstStyle/>
                    <a:p>
                      <a:pPr algn="ctr" fontAlgn="b"/>
                      <a:r>
                        <a:rPr lang="en-US" sz="1400" b="0" i="0" u="none" strike="noStrike" dirty="0">
                          <a:effectLst/>
                          <a:latin typeface="+mj-lt"/>
                        </a:rPr>
                        <a:t>0%</a:t>
                      </a:r>
                    </a:p>
                  </a:txBody>
                  <a:tcPr marL="9525" marR="9525" marT="9525" marB="0" anchor="ctr"/>
                </a:tc>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3590360362"/>
              </p:ext>
            </p:extLst>
          </p:nvPr>
        </p:nvGraphicFramePr>
        <p:xfrm>
          <a:off x="838200" y="1219200"/>
          <a:ext cx="7543800" cy="1426390"/>
        </p:xfrm>
        <a:graphic>
          <a:graphicData uri="http://schemas.openxmlformats.org/drawingml/2006/table">
            <a:tbl>
              <a:tblPr firstRow="1" bandRow="1">
                <a:tableStyleId>{5C22544A-7EE6-4342-B048-85BDC9FD1C3A}</a:tableStyleId>
              </a:tblPr>
              <a:tblGrid>
                <a:gridCol w="2514600"/>
                <a:gridCol w="1183341"/>
                <a:gridCol w="1257300"/>
                <a:gridCol w="1257300"/>
                <a:gridCol w="1331259"/>
              </a:tblGrid>
              <a:tr h="408395">
                <a:tc>
                  <a:txBody>
                    <a:bodyPr/>
                    <a:lstStyle/>
                    <a:p>
                      <a:endParaRPr lang="en-US" dirty="0"/>
                    </a:p>
                  </a:txBody>
                  <a:tcPr/>
                </a:tc>
                <a:tc>
                  <a:txBody>
                    <a:bodyPr/>
                    <a:lstStyle/>
                    <a:p>
                      <a:pPr algn="ctr"/>
                      <a:r>
                        <a:rPr lang="el-GR" sz="1600" dirty="0" smtClean="0"/>
                        <a:t>Σύνολο</a:t>
                      </a:r>
                      <a:endParaRPr lang="en-US" sz="1600" dirty="0"/>
                    </a:p>
                  </a:txBody>
                  <a:tcPr anchor="ctr"/>
                </a:tc>
                <a:tc>
                  <a:txBody>
                    <a:bodyPr/>
                    <a:lstStyle/>
                    <a:p>
                      <a:pPr algn="ctr"/>
                      <a:r>
                        <a:rPr lang="el-GR" sz="1600" dirty="0" smtClean="0"/>
                        <a:t>Μικρές</a:t>
                      </a:r>
                      <a:endParaRPr lang="en-US" sz="1600" dirty="0"/>
                    </a:p>
                  </a:txBody>
                  <a:tcPr anchor="ctr"/>
                </a:tc>
                <a:tc>
                  <a:txBody>
                    <a:bodyPr/>
                    <a:lstStyle/>
                    <a:p>
                      <a:pPr algn="ctr"/>
                      <a:r>
                        <a:rPr lang="el-GR" sz="1600" dirty="0" smtClean="0"/>
                        <a:t>Μεσαίες</a:t>
                      </a:r>
                      <a:endParaRPr lang="en-US" sz="1600" dirty="0"/>
                    </a:p>
                  </a:txBody>
                  <a:tcPr anchor="ctr"/>
                </a:tc>
                <a:tc>
                  <a:txBody>
                    <a:bodyPr/>
                    <a:lstStyle/>
                    <a:p>
                      <a:pPr algn="ctr"/>
                      <a:r>
                        <a:rPr lang="el-GR" sz="1600" dirty="0" smtClean="0"/>
                        <a:t>Μεγάλες</a:t>
                      </a:r>
                      <a:endParaRPr lang="en-US" sz="1600" dirty="0"/>
                    </a:p>
                  </a:txBody>
                  <a:tcPr anchor="ctr"/>
                </a:tc>
              </a:tr>
              <a:tr h="408395">
                <a:tc>
                  <a:txBody>
                    <a:bodyPr/>
                    <a:lstStyle/>
                    <a:p>
                      <a:pPr algn="l" fontAlgn="b"/>
                      <a:r>
                        <a:rPr lang="el-GR" sz="1400" b="0" i="0" u="none" strike="noStrike" dirty="0" smtClean="0">
                          <a:effectLst/>
                          <a:latin typeface="+mj-lt"/>
                        </a:rPr>
                        <a:t>Ναι (πληρώνουμε</a:t>
                      </a:r>
                      <a:r>
                        <a:rPr lang="el-GR" sz="1400" b="0" i="0" u="none" strike="noStrike" baseline="0" dirty="0" smtClean="0">
                          <a:effectLst/>
                          <a:latin typeface="+mj-lt"/>
                        </a:rPr>
                        <a:t> κατά προτεραιότητα)</a:t>
                      </a:r>
                      <a:endParaRPr lang="el-GR" sz="1400" b="0" i="0" u="none" strike="noStrike" dirty="0">
                        <a:effectLst/>
                        <a:latin typeface="+mj-lt"/>
                      </a:endParaRPr>
                    </a:p>
                  </a:txBody>
                  <a:tcPr marL="182880" marR="9525" marT="182880" marB="0" anchor="ctr"/>
                </a:tc>
                <a:tc>
                  <a:txBody>
                    <a:bodyPr/>
                    <a:lstStyle/>
                    <a:p>
                      <a:pPr algn="ctr" fontAlgn="b"/>
                      <a:r>
                        <a:rPr lang="en-US" sz="1400" b="0" i="0" u="none" strike="noStrike">
                          <a:effectLst/>
                          <a:latin typeface="+mj-lt"/>
                        </a:rPr>
                        <a:t>78%</a:t>
                      </a:r>
                    </a:p>
                  </a:txBody>
                  <a:tcPr marL="9525" marR="9525" marT="9525" marB="0" anchor="ctr"/>
                </a:tc>
                <a:tc>
                  <a:txBody>
                    <a:bodyPr/>
                    <a:lstStyle/>
                    <a:p>
                      <a:pPr algn="ctr" fontAlgn="b"/>
                      <a:r>
                        <a:rPr lang="en-US" sz="1400" b="0" i="0" u="none" strike="noStrike" dirty="0">
                          <a:effectLst/>
                          <a:latin typeface="+mj-lt"/>
                        </a:rPr>
                        <a:t>80%</a:t>
                      </a:r>
                    </a:p>
                  </a:txBody>
                  <a:tcPr marL="9525" marR="9525" marT="9525" marB="0" anchor="ctr">
                    <a:solidFill>
                      <a:schemeClr val="accent6"/>
                    </a:solidFill>
                  </a:tcPr>
                </a:tc>
                <a:tc>
                  <a:txBody>
                    <a:bodyPr/>
                    <a:lstStyle/>
                    <a:p>
                      <a:pPr algn="ctr" fontAlgn="b"/>
                      <a:r>
                        <a:rPr lang="en-US" sz="1400" b="0" i="0" u="none" strike="noStrike">
                          <a:effectLst/>
                          <a:latin typeface="+mj-lt"/>
                        </a:rPr>
                        <a:t>73%</a:t>
                      </a:r>
                    </a:p>
                  </a:txBody>
                  <a:tcPr marL="9525" marR="9525" marT="9525" marB="0" anchor="ctr">
                    <a:solidFill>
                      <a:srgbClr val="D0D8E8"/>
                    </a:solidFill>
                  </a:tcPr>
                </a:tc>
                <a:tc>
                  <a:txBody>
                    <a:bodyPr/>
                    <a:lstStyle/>
                    <a:p>
                      <a:pPr algn="ctr" fontAlgn="b"/>
                      <a:r>
                        <a:rPr lang="en-US" sz="1400" b="0" i="0" u="none" strike="noStrike">
                          <a:effectLst/>
                          <a:latin typeface="+mj-lt"/>
                        </a:rPr>
                        <a:t>65%</a:t>
                      </a:r>
                    </a:p>
                  </a:txBody>
                  <a:tcPr marL="9525" marR="9525" marT="9525" marB="0" anchor="ctr">
                    <a:solidFill>
                      <a:srgbClr val="D0D8E8"/>
                    </a:solidFill>
                  </a:tcPr>
                </a:tc>
              </a:tr>
              <a:tr h="408395">
                <a:tc>
                  <a:txBody>
                    <a:bodyPr/>
                    <a:lstStyle/>
                    <a:p>
                      <a:pPr algn="l" fontAlgn="b"/>
                      <a:r>
                        <a:rPr lang="el-GR" sz="1400" b="0" i="0" u="none" strike="noStrike" dirty="0" smtClean="0">
                          <a:effectLst/>
                          <a:latin typeface="+mj-lt"/>
                        </a:rPr>
                        <a:t>Όχι</a:t>
                      </a:r>
                      <a:endParaRPr lang="el-GR" sz="1400" b="0" i="0" u="none" strike="noStrike" dirty="0">
                        <a:effectLst/>
                        <a:latin typeface="+mj-lt"/>
                      </a:endParaRPr>
                    </a:p>
                  </a:txBody>
                  <a:tcPr marL="182880" marR="9525" marT="182880" marB="0" anchor="ctr"/>
                </a:tc>
                <a:tc>
                  <a:txBody>
                    <a:bodyPr/>
                    <a:lstStyle/>
                    <a:p>
                      <a:pPr algn="ctr" fontAlgn="b"/>
                      <a:r>
                        <a:rPr lang="en-US" sz="1400" b="0" i="0" u="none" strike="noStrike">
                          <a:effectLst/>
                          <a:latin typeface="+mj-lt"/>
                        </a:rPr>
                        <a:t>22%</a:t>
                      </a:r>
                    </a:p>
                  </a:txBody>
                  <a:tcPr marL="9525" marR="9525" marT="9525" marB="0" anchor="ctr">
                    <a:solidFill>
                      <a:srgbClr val="E9EDF4"/>
                    </a:solidFill>
                  </a:tcPr>
                </a:tc>
                <a:tc>
                  <a:txBody>
                    <a:bodyPr/>
                    <a:lstStyle/>
                    <a:p>
                      <a:pPr algn="ctr" fontAlgn="b"/>
                      <a:r>
                        <a:rPr lang="en-US" sz="1400" b="0" i="0" u="none" strike="noStrike">
                          <a:effectLst/>
                          <a:latin typeface="+mj-lt"/>
                        </a:rPr>
                        <a:t>20%</a:t>
                      </a:r>
                    </a:p>
                  </a:txBody>
                  <a:tcPr marL="9525" marR="9525" marT="9525" marB="0" anchor="ctr">
                    <a:solidFill>
                      <a:srgbClr val="E9EDF4"/>
                    </a:solidFill>
                  </a:tcPr>
                </a:tc>
                <a:tc>
                  <a:txBody>
                    <a:bodyPr/>
                    <a:lstStyle/>
                    <a:p>
                      <a:pPr algn="ctr" fontAlgn="b"/>
                      <a:r>
                        <a:rPr lang="en-US" sz="1400" b="0" i="0" u="none" strike="noStrike">
                          <a:effectLst/>
                          <a:latin typeface="+mj-lt"/>
                        </a:rPr>
                        <a:t>27%</a:t>
                      </a:r>
                    </a:p>
                  </a:txBody>
                  <a:tcPr marL="9525" marR="9525" marT="9525" marB="0" anchor="ctr">
                    <a:solidFill>
                      <a:srgbClr val="E9EDF4"/>
                    </a:solidFill>
                  </a:tcPr>
                </a:tc>
                <a:tc>
                  <a:txBody>
                    <a:bodyPr/>
                    <a:lstStyle/>
                    <a:p>
                      <a:pPr algn="ctr" fontAlgn="b"/>
                      <a:r>
                        <a:rPr lang="en-US" sz="1400" b="0" i="0" u="none" strike="noStrike" dirty="0">
                          <a:effectLst/>
                          <a:latin typeface="+mj-lt"/>
                        </a:rPr>
                        <a:t>35%</a:t>
                      </a:r>
                    </a:p>
                  </a:txBody>
                  <a:tcPr marL="9525" marR="9525" marT="9525" marB="0" anchor="ctr"/>
                </a:tc>
              </a:tr>
            </a:tbl>
          </a:graphicData>
        </a:graphic>
      </p:graphicFrame>
    </p:spTree>
    <p:extLst>
      <p:ext uri="{BB962C8B-B14F-4D97-AF65-F5344CB8AC3E}">
        <p14:creationId xmlns:p14="http://schemas.microsoft.com/office/powerpoint/2010/main" val="21910238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152400"/>
            <a:ext cx="8534400" cy="868362"/>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smtClean="0">
                <a:solidFill>
                  <a:schemeClr val="tx2">
                    <a:lumMod val="60000"/>
                    <a:lumOff val="40000"/>
                  </a:schemeClr>
                </a:solidFill>
              </a:rPr>
              <a:t>Ικανοποίηση από τη συνεργασία με Τράπεζες</a:t>
            </a:r>
            <a:r>
              <a:rPr lang="en-US" dirty="0" smtClean="0"/>
              <a:t>Context</a:t>
            </a:r>
            <a:endParaRPr lang="en-US" dirty="0"/>
          </a:p>
        </p:txBody>
      </p:sp>
      <p:graphicFrame>
        <p:nvGraphicFramePr>
          <p:cNvPr id="14" name="Chart 13"/>
          <p:cNvGraphicFramePr/>
          <p:nvPr>
            <p:extLst>
              <p:ext uri="{D42A27DB-BD31-4B8C-83A1-F6EECF244321}">
                <p14:modId xmlns:p14="http://schemas.microsoft.com/office/powerpoint/2010/main" val="3431601990"/>
              </p:ext>
            </p:extLst>
          </p:nvPr>
        </p:nvGraphicFramePr>
        <p:xfrm>
          <a:off x="495300" y="1735394"/>
          <a:ext cx="8458200" cy="4343400"/>
        </p:xfrm>
        <a:graphic>
          <a:graphicData uri="http://schemas.openxmlformats.org/drawingml/2006/chart">
            <c:chart xmlns:c="http://schemas.openxmlformats.org/drawingml/2006/chart" xmlns:r="http://schemas.openxmlformats.org/officeDocument/2006/relationships" r:id="rId2"/>
          </a:graphicData>
        </a:graphic>
      </p:graphicFrame>
      <p:sp>
        <p:nvSpPr>
          <p:cNvPr id="16" name="Rechteck 206"/>
          <p:cNvSpPr/>
          <p:nvPr/>
        </p:nvSpPr>
        <p:spPr bwMode="gray">
          <a:xfrm>
            <a:off x="685800" y="1107191"/>
            <a:ext cx="8153400" cy="721609"/>
          </a:xfrm>
          <a:prstGeom prst="rect">
            <a:avLst/>
          </a:prstGeom>
        </p:spPr>
        <p:txBody>
          <a:bodyPr wrap="square" lIns="72000" tIns="0" rIns="180000" bIns="0">
            <a:noAutofit/>
          </a:bodyPr>
          <a:lstStyle/>
          <a:p>
            <a:pPr>
              <a:spcAft>
                <a:spcPts val="300"/>
              </a:spcAft>
            </a:pPr>
            <a:r>
              <a:rPr lang="el-GR" sz="1400" b="1" dirty="0" smtClean="0"/>
              <a:t>«</a:t>
            </a:r>
            <a:r>
              <a:rPr lang="el-GR" sz="1400" b="1" dirty="0"/>
              <a:t>Πώς κρίνετε τη συνεργασία σας με τις τράπεζες έως </a:t>
            </a:r>
            <a:r>
              <a:rPr lang="el-GR" sz="1400" b="1" dirty="0" smtClean="0"/>
              <a:t>σήμερα;»</a:t>
            </a:r>
            <a:endParaRPr lang="el-GR" sz="1400" b="1" dirty="0"/>
          </a:p>
        </p:txBody>
      </p:sp>
      <p:sp>
        <p:nvSpPr>
          <p:cNvPr id="7" name="Freeform 6"/>
          <p:cNvSpPr>
            <a:spLocks/>
          </p:cNvSpPr>
          <p:nvPr/>
        </p:nvSpPr>
        <p:spPr bwMode="auto">
          <a:xfrm>
            <a:off x="6230378" y="838201"/>
            <a:ext cx="2895600" cy="1060450"/>
          </a:xfrm>
          <a:prstGeom prst="roundRect">
            <a:avLst/>
          </a:prstGeom>
          <a:solidFill>
            <a:schemeClr val="accent5"/>
          </a:solidFill>
          <a:ln w="0">
            <a:noFill/>
            <a:prstDash val="solid"/>
            <a:round/>
            <a:headEnd/>
            <a:tailEnd/>
          </a:ln>
          <a:effectLst>
            <a:outerShdw blurRad="63500" sx="102000" sy="102000" algn="ctr" rotWithShape="0">
              <a:prstClr val="black">
                <a:alpha val="40000"/>
              </a:prstClr>
            </a:outerShdw>
          </a:effectLst>
        </p:spPr>
        <p:txBody>
          <a:bodyPr vert="horz" wrap="square" lIns="91440" tIns="45720" rIns="91440" bIns="45720" numCol="1" anchor="ctr" anchorCtr="0" compatLnSpc="1">
            <a:prstTxWarp prst="textNoShape">
              <a:avLst/>
            </a:prstTxWarp>
          </a:bodyPr>
          <a:lstStyle/>
          <a:p>
            <a:r>
              <a:rPr lang="el-GR" sz="1400" dirty="0" smtClean="0">
                <a:solidFill>
                  <a:schemeClr val="bg1"/>
                </a:solidFill>
              </a:rPr>
              <a:t>‘Οι μεγάλες επιχειρήσεις φαίνεται ότι αντιμετωπίζουν λιγότερα προβλήματα στην συνεργασία τους με τις τράπεζες γι αυτό και την κρίνουν καλή σε ποσοστό 61%</a:t>
            </a:r>
          </a:p>
        </p:txBody>
      </p:sp>
      <p:sp>
        <p:nvSpPr>
          <p:cNvPr id="8" name="Freeform 8"/>
          <p:cNvSpPr>
            <a:spLocks noEditPoints="1"/>
          </p:cNvSpPr>
          <p:nvPr/>
        </p:nvSpPr>
        <p:spPr bwMode="gray">
          <a:xfrm rot="9805007" flipH="1" flipV="1">
            <a:off x="5352480" y="1381906"/>
            <a:ext cx="783218" cy="243636"/>
          </a:xfrm>
          <a:custGeom>
            <a:avLst/>
            <a:gdLst>
              <a:gd name="T0" fmla="*/ 508 w 642"/>
              <a:gd name="T1" fmla="*/ 94 h 189"/>
              <a:gd name="T2" fmla="*/ 243 w 642"/>
              <a:gd name="T3" fmla="*/ 72 h 189"/>
              <a:gd name="T4" fmla="*/ 21 w 642"/>
              <a:gd name="T5" fmla="*/ 183 h 189"/>
              <a:gd name="T6" fmla="*/ 4 w 642"/>
              <a:gd name="T7" fmla="*/ 182 h 189"/>
              <a:gd name="T8" fmla="*/ 10 w 642"/>
              <a:gd name="T9" fmla="*/ 164 h 189"/>
              <a:gd name="T10" fmla="*/ 239 w 642"/>
              <a:gd name="T11" fmla="*/ 47 h 189"/>
              <a:gd name="T12" fmla="*/ 522 w 642"/>
              <a:gd name="T13" fmla="*/ 68 h 189"/>
              <a:gd name="T14" fmla="*/ 508 w 642"/>
              <a:gd name="T15" fmla="*/ 94 h 189"/>
              <a:gd name="T16" fmla="*/ 630 w 642"/>
              <a:gd name="T17" fmla="*/ 93 h 189"/>
              <a:gd name="T18" fmla="*/ 515 w 642"/>
              <a:gd name="T19" fmla="*/ 7 h 189"/>
              <a:gd name="T20" fmla="*/ 496 w 642"/>
              <a:gd name="T21" fmla="*/ 30 h 189"/>
              <a:gd name="T22" fmla="*/ 572 w 642"/>
              <a:gd name="T23" fmla="*/ 87 h 189"/>
              <a:gd name="T24" fmla="*/ 541 w 642"/>
              <a:gd name="T25" fmla="*/ 98 h 189"/>
              <a:gd name="T26" fmla="*/ 459 w 642"/>
              <a:gd name="T27" fmla="*/ 162 h 189"/>
              <a:gd name="T28" fmla="*/ 462 w 642"/>
              <a:gd name="T29" fmla="*/ 179 h 189"/>
              <a:gd name="T30" fmla="*/ 479 w 642"/>
              <a:gd name="T31" fmla="*/ 169 h 189"/>
              <a:gd name="T32" fmla="*/ 536 w 642"/>
              <a:gd name="T33" fmla="*/ 125 h 189"/>
              <a:gd name="T34" fmla="*/ 611 w 642"/>
              <a:gd name="T35" fmla="*/ 116 h 189"/>
              <a:gd name="T36" fmla="*/ 630 w 642"/>
              <a:gd name="T37" fmla="*/ 93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42" h="189">
                <a:moveTo>
                  <a:pt x="508" y="94"/>
                </a:moveTo>
                <a:cubicBezTo>
                  <a:pt x="422" y="74"/>
                  <a:pt x="331" y="62"/>
                  <a:pt x="243" y="72"/>
                </a:cubicBezTo>
                <a:cubicBezTo>
                  <a:pt x="160" y="82"/>
                  <a:pt x="79" y="125"/>
                  <a:pt x="21" y="183"/>
                </a:cubicBezTo>
                <a:cubicBezTo>
                  <a:pt x="16" y="187"/>
                  <a:pt x="7" y="189"/>
                  <a:pt x="4" y="182"/>
                </a:cubicBezTo>
                <a:cubicBezTo>
                  <a:pt x="0" y="176"/>
                  <a:pt x="5" y="168"/>
                  <a:pt x="10" y="164"/>
                </a:cubicBezTo>
                <a:cubicBezTo>
                  <a:pt x="70" y="104"/>
                  <a:pt x="155" y="58"/>
                  <a:pt x="239" y="47"/>
                </a:cubicBezTo>
                <a:cubicBezTo>
                  <a:pt x="333" y="34"/>
                  <a:pt x="430" y="47"/>
                  <a:pt x="522" y="68"/>
                </a:cubicBezTo>
                <a:cubicBezTo>
                  <a:pt x="537" y="71"/>
                  <a:pt x="521" y="97"/>
                  <a:pt x="508" y="94"/>
                </a:cubicBezTo>
                <a:close/>
                <a:moveTo>
                  <a:pt x="630" y="93"/>
                </a:moveTo>
                <a:cubicBezTo>
                  <a:pt x="590" y="67"/>
                  <a:pt x="555" y="33"/>
                  <a:pt x="515" y="7"/>
                </a:cubicBezTo>
                <a:cubicBezTo>
                  <a:pt x="503" y="0"/>
                  <a:pt x="484" y="23"/>
                  <a:pt x="496" y="30"/>
                </a:cubicBezTo>
                <a:cubicBezTo>
                  <a:pt x="523" y="47"/>
                  <a:pt x="547" y="68"/>
                  <a:pt x="572" y="87"/>
                </a:cubicBezTo>
                <a:cubicBezTo>
                  <a:pt x="561" y="90"/>
                  <a:pt x="551" y="94"/>
                  <a:pt x="541" y="98"/>
                </a:cubicBezTo>
                <a:cubicBezTo>
                  <a:pt x="509" y="111"/>
                  <a:pt x="478" y="133"/>
                  <a:pt x="459" y="162"/>
                </a:cubicBezTo>
                <a:cubicBezTo>
                  <a:pt x="455" y="167"/>
                  <a:pt x="455" y="176"/>
                  <a:pt x="462" y="179"/>
                </a:cubicBezTo>
                <a:cubicBezTo>
                  <a:pt x="469" y="181"/>
                  <a:pt x="475" y="175"/>
                  <a:pt x="479" y="169"/>
                </a:cubicBezTo>
                <a:cubicBezTo>
                  <a:pt x="493" y="150"/>
                  <a:pt x="515" y="136"/>
                  <a:pt x="536" y="125"/>
                </a:cubicBezTo>
                <a:cubicBezTo>
                  <a:pt x="557" y="115"/>
                  <a:pt x="588" y="103"/>
                  <a:pt x="611" y="116"/>
                </a:cubicBezTo>
                <a:cubicBezTo>
                  <a:pt x="623" y="122"/>
                  <a:pt x="642" y="100"/>
                  <a:pt x="630" y="93"/>
                </a:cubicBezTo>
                <a:close/>
              </a:path>
            </a:pathLst>
          </a:custGeom>
          <a:solidFill>
            <a:schemeClr val="accent5"/>
          </a:solidFill>
          <a:ln>
            <a:noFill/>
          </a:ln>
          <a:effectLst>
            <a:outerShdw blurRad="38100" dist="25400" dir="2700000" algn="tl" rotWithShape="0">
              <a:prstClr val="black">
                <a:alpha val="20000"/>
              </a:prstClr>
            </a:outerShdw>
          </a:effectLst>
        </p:spPr>
        <p:txBody>
          <a:bodyPr vert="horz" wrap="square" lIns="91440" tIns="45720" rIns="91440" bIns="45720" numCol="1" anchor="t" anchorCtr="0" compatLnSpc="1">
            <a:prstTxWarp prst="textNoShape">
              <a:avLst/>
            </a:prstTxWarp>
          </a:bodyPr>
          <a:lstStyle/>
          <a:p>
            <a:endParaRPr lang="de-DE"/>
          </a:p>
        </p:txBody>
      </p:sp>
      <p:sp>
        <p:nvSpPr>
          <p:cNvPr id="9" name="Freeform 6"/>
          <p:cNvSpPr>
            <a:spLocks/>
          </p:cNvSpPr>
          <p:nvPr/>
        </p:nvSpPr>
        <p:spPr bwMode="auto">
          <a:xfrm>
            <a:off x="2143432" y="5977240"/>
            <a:ext cx="6238568" cy="408908"/>
          </a:xfrm>
          <a:prstGeom prst="roundRect">
            <a:avLst/>
          </a:prstGeom>
          <a:solidFill>
            <a:schemeClr val="accent5"/>
          </a:solidFill>
          <a:ln w="0">
            <a:noFill/>
            <a:prstDash val="solid"/>
            <a:round/>
            <a:headEnd/>
            <a:tailEnd/>
          </a:ln>
          <a:effectLst>
            <a:outerShdw blurRad="63500" sx="102000" sy="102000" algn="ctr" rotWithShape="0">
              <a:prstClr val="black">
                <a:alpha val="40000"/>
              </a:prstClr>
            </a:outerShdw>
          </a:effectLst>
        </p:spPr>
        <p:txBody>
          <a:bodyPr vert="horz" wrap="square" lIns="91440" tIns="45720" rIns="91440" bIns="45720" numCol="1" anchor="ctr" anchorCtr="0" compatLnSpc="1">
            <a:prstTxWarp prst="textNoShape">
              <a:avLst/>
            </a:prstTxWarp>
          </a:bodyPr>
          <a:lstStyle/>
          <a:p>
            <a:r>
              <a:rPr lang="el-GR" sz="1400" dirty="0" smtClean="0">
                <a:solidFill>
                  <a:schemeClr val="bg1"/>
                </a:solidFill>
              </a:rPr>
              <a:t>Η ικανοποίηση από τις τράπεζες είναι ανάλογη του μεγέθους της επιχείρησης</a:t>
            </a:r>
          </a:p>
        </p:txBody>
      </p:sp>
      <p:sp>
        <p:nvSpPr>
          <p:cNvPr id="10" name="Freeform 8"/>
          <p:cNvSpPr>
            <a:spLocks noEditPoints="1"/>
          </p:cNvSpPr>
          <p:nvPr/>
        </p:nvSpPr>
        <p:spPr bwMode="gray">
          <a:xfrm rot="11634355" flipH="1">
            <a:off x="1471371" y="6020428"/>
            <a:ext cx="663159" cy="195201"/>
          </a:xfrm>
          <a:custGeom>
            <a:avLst/>
            <a:gdLst>
              <a:gd name="T0" fmla="*/ 508 w 642"/>
              <a:gd name="T1" fmla="*/ 94 h 189"/>
              <a:gd name="T2" fmla="*/ 243 w 642"/>
              <a:gd name="T3" fmla="*/ 72 h 189"/>
              <a:gd name="T4" fmla="*/ 21 w 642"/>
              <a:gd name="T5" fmla="*/ 183 h 189"/>
              <a:gd name="T6" fmla="*/ 4 w 642"/>
              <a:gd name="T7" fmla="*/ 182 h 189"/>
              <a:gd name="T8" fmla="*/ 10 w 642"/>
              <a:gd name="T9" fmla="*/ 164 h 189"/>
              <a:gd name="T10" fmla="*/ 239 w 642"/>
              <a:gd name="T11" fmla="*/ 47 h 189"/>
              <a:gd name="T12" fmla="*/ 522 w 642"/>
              <a:gd name="T13" fmla="*/ 68 h 189"/>
              <a:gd name="T14" fmla="*/ 508 w 642"/>
              <a:gd name="T15" fmla="*/ 94 h 189"/>
              <a:gd name="T16" fmla="*/ 630 w 642"/>
              <a:gd name="T17" fmla="*/ 93 h 189"/>
              <a:gd name="T18" fmla="*/ 515 w 642"/>
              <a:gd name="T19" fmla="*/ 7 h 189"/>
              <a:gd name="T20" fmla="*/ 496 w 642"/>
              <a:gd name="T21" fmla="*/ 30 h 189"/>
              <a:gd name="T22" fmla="*/ 572 w 642"/>
              <a:gd name="T23" fmla="*/ 87 h 189"/>
              <a:gd name="T24" fmla="*/ 541 w 642"/>
              <a:gd name="T25" fmla="*/ 98 h 189"/>
              <a:gd name="T26" fmla="*/ 459 w 642"/>
              <a:gd name="T27" fmla="*/ 162 h 189"/>
              <a:gd name="T28" fmla="*/ 462 w 642"/>
              <a:gd name="T29" fmla="*/ 179 h 189"/>
              <a:gd name="T30" fmla="*/ 479 w 642"/>
              <a:gd name="T31" fmla="*/ 169 h 189"/>
              <a:gd name="T32" fmla="*/ 536 w 642"/>
              <a:gd name="T33" fmla="*/ 125 h 189"/>
              <a:gd name="T34" fmla="*/ 611 w 642"/>
              <a:gd name="T35" fmla="*/ 116 h 189"/>
              <a:gd name="T36" fmla="*/ 630 w 642"/>
              <a:gd name="T37" fmla="*/ 93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42" h="189">
                <a:moveTo>
                  <a:pt x="508" y="94"/>
                </a:moveTo>
                <a:cubicBezTo>
                  <a:pt x="422" y="74"/>
                  <a:pt x="331" y="62"/>
                  <a:pt x="243" y="72"/>
                </a:cubicBezTo>
                <a:cubicBezTo>
                  <a:pt x="160" y="82"/>
                  <a:pt x="79" y="125"/>
                  <a:pt x="21" y="183"/>
                </a:cubicBezTo>
                <a:cubicBezTo>
                  <a:pt x="16" y="187"/>
                  <a:pt x="7" y="189"/>
                  <a:pt x="4" y="182"/>
                </a:cubicBezTo>
                <a:cubicBezTo>
                  <a:pt x="0" y="176"/>
                  <a:pt x="5" y="168"/>
                  <a:pt x="10" y="164"/>
                </a:cubicBezTo>
                <a:cubicBezTo>
                  <a:pt x="70" y="104"/>
                  <a:pt x="155" y="58"/>
                  <a:pt x="239" y="47"/>
                </a:cubicBezTo>
                <a:cubicBezTo>
                  <a:pt x="333" y="34"/>
                  <a:pt x="430" y="47"/>
                  <a:pt x="522" y="68"/>
                </a:cubicBezTo>
                <a:cubicBezTo>
                  <a:pt x="537" y="71"/>
                  <a:pt x="521" y="97"/>
                  <a:pt x="508" y="94"/>
                </a:cubicBezTo>
                <a:close/>
                <a:moveTo>
                  <a:pt x="630" y="93"/>
                </a:moveTo>
                <a:cubicBezTo>
                  <a:pt x="590" y="67"/>
                  <a:pt x="555" y="33"/>
                  <a:pt x="515" y="7"/>
                </a:cubicBezTo>
                <a:cubicBezTo>
                  <a:pt x="503" y="0"/>
                  <a:pt x="484" y="23"/>
                  <a:pt x="496" y="30"/>
                </a:cubicBezTo>
                <a:cubicBezTo>
                  <a:pt x="523" y="47"/>
                  <a:pt x="547" y="68"/>
                  <a:pt x="572" y="87"/>
                </a:cubicBezTo>
                <a:cubicBezTo>
                  <a:pt x="561" y="90"/>
                  <a:pt x="551" y="94"/>
                  <a:pt x="541" y="98"/>
                </a:cubicBezTo>
                <a:cubicBezTo>
                  <a:pt x="509" y="111"/>
                  <a:pt x="478" y="133"/>
                  <a:pt x="459" y="162"/>
                </a:cubicBezTo>
                <a:cubicBezTo>
                  <a:pt x="455" y="167"/>
                  <a:pt x="455" y="176"/>
                  <a:pt x="462" y="179"/>
                </a:cubicBezTo>
                <a:cubicBezTo>
                  <a:pt x="469" y="181"/>
                  <a:pt x="475" y="175"/>
                  <a:pt x="479" y="169"/>
                </a:cubicBezTo>
                <a:cubicBezTo>
                  <a:pt x="493" y="150"/>
                  <a:pt x="515" y="136"/>
                  <a:pt x="536" y="125"/>
                </a:cubicBezTo>
                <a:cubicBezTo>
                  <a:pt x="557" y="115"/>
                  <a:pt x="588" y="103"/>
                  <a:pt x="611" y="116"/>
                </a:cubicBezTo>
                <a:cubicBezTo>
                  <a:pt x="623" y="122"/>
                  <a:pt x="642" y="100"/>
                  <a:pt x="630" y="93"/>
                </a:cubicBezTo>
                <a:close/>
              </a:path>
            </a:pathLst>
          </a:custGeom>
          <a:solidFill>
            <a:schemeClr val="accent5"/>
          </a:solidFill>
          <a:ln>
            <a:noFill/>
          </a:ln>
          <a:effectLst>
            <a:outerShdw blurRad="38100" dist="25400" dir="2700000" algn="tl" rotWithShape="0">
              <a:prstClr val="black">
                <a:alpha val="20000"/>
              </a:prstClr>
            </a:outerShdw>
          </a:effectLst>
        </p:spPr>
        <p:txBody>
          <a:bodyPr vert="horz" wrap="square" lIns="91440" tIns="45720" rIns="91440" bIns="45720" numCol="1" anchor="t" anchorCtr="0" compatLnSpc="1">
            <a:prstTxWarp prst="textNoShape">
              <a:avLst/>
            </a:prstTxWarp>
          </a:bodyPr>
          <a:lstStyle/>
          <a:p>
            <a:endParaRPr lang="de-DE"/>
          </a:p>
        </p:txBody>
      </p:sp>
    </p:spTree>
    <p:extLst>
      <p:ext uri="{BB962C8B-B14F-4D97-AF65-F5344CB8AC3E}">
        <p14:creationId xmlns:p14="http://schemas.microsoft.com/office/powerpoint/2010/main" val="499762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fik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63665" cy="6858000"/>
          </a:xfrm>
          <a:prstGeom prst="rect">
            <a:avLst/>
          </a:prstGeom>
        </p:spPr>
      </p:pic>
      <p:sp>
        <p:nvSpPr>
          <p:cNvPr id="7" name="Rectangle 6"/>
          <p:cNvSpPr/>
          <p:nvPr/>
        </p:nvSpPr>
        <p:spPr>
          <a:xfrm>
            <a:off x="285305" y="4495800"/>
            <a:ext cx="8878360" cy="1296144"/>
          </a:xfrm>
          <a:prstGeom prst="rect">
            <a:avLst/>
          </a:prstGeom>
          <a:solidFill>
            <a:schemeClr val="bg1">
              <a:lumMod val="95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4400" b="1" dirty="0" smtClean="0">
                <a:solidFill>
                  <a:schemeClr val="accent1"/>
                </a:solidFill>
              </a:rPr>
              <a:t>Σύνοψη</a:t>
            </a:r>
            <a:endParaRPr lang="en-US" sz="4400" b="1" dirty="0">
              <a:solidFill>
                <a:schemeClr val="accent1"/>
              </a:solidFill>
            </a:endParaRPr>
          </a:p>
        </p:txBody>
      </p:sp>
    </p:spTree>
    <p:extLst>
      <p:ext uri="{BB962C8B-B14F-4D97-AF65-F5344CB8AC3E}">
        <p14:creationId xmlns:p14="http://schemas.microsoft.com/office/powerpoint/2010/main" val="45958936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9832" y="914400"/>
            <a:ext cx="9134168" cy="5410200"/>
          </a:xfrm>
          <a:prstGeom prst="rect">
            <a:avLst/>
          </a:prstGeom>
          <a:solidFill>
            <a:schemeClr val="bg2">
              <a:alpha val="69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txBox="1">
            <a:spLocks/>
          </p:cNvSpPr>
          <p:nvPr/>
        </p:nvSpPr>
        <p:spPr>
          <a:xfrm>
            <a:off x="76200" y="0"/>
            <a:ext cx="8991600" cy="868362"/>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bg1"/>
                </a:solidFill>
                <a:latin typeface="+mj-lt"/>
                <a:ea typeface="+mj-ea"/>
                <a:cs typeface="+mj-cs"/>
              </a:defRPr>
            </a:lvl1pPr>
          </a:lstStyle>
          <a:p>
            <a:pPr algn="ctr"/>
            <a:r>
              <a:rPr lang="el-GR" dirty="0" smtClean="0">
                <a:solidFill>
                  <a:schemeClr val="tx2">
                    <a:lumMod val="60000"/>
                    <a:lumOff val="40000"/>
                  </a:schemeClr>
                </a:solidFill>
              </a:rPr>
              <a:t>Οικονομικό Κλίμα &amp; Προσδοκίες</a:t>
            </a:r>
            <a:endParaRPr lang="en-US" dirty="0"/>
          </a:p>
        </p:txBody>
      </p:sp>
      <p:sp>
        <p:nvSpPr>
          <p:cNvPr id="18" name="Pentagon 17"/>
          <p:cNvSpPr/>
          <p:nvPr/>
        </p:nvSpPr>
        <p:spPr>
          <a:xfrm rot="5400000">
            <a:off x="8176532" y="708936"/>
            <a:ext cx="563335" cy="914400"/>
          </a:xfrm>
          <a:prstGeom prst="homePlate">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p:nvSpPr>
        <p:spPr>
          <a:xfrm>
            <a:off x="8077200" y="914400"/>
            <a:ext cx="838200" cy="338554"/>
          </a:xfrm>
          <a:prstGeom prst="rect">
            <a:avLst/>
          </a:prstGeom>
          <a:noFill/>
        </p:spPr>
        <p:txBody>
          <a:bodyPr wrap="square" rtlCol="0">
            <a:spAutoFit/>
          </a:bodyPr>
          <a:lstStyle/>
          <a:p>
            <a:pPr algn="ctr"/>
            <a:r>
              <a:rPr lang="el-GR" sz="1600" b="1" dirty="0" smtClean="0">
                <a:solidFill>
                  <a:schemeClr val="accent1"/>
                </a:solidFill>
              </a:rPr>
              <a:t>2016</a:t>
            </a:r>
            <a:endParaRPr lang="en-US" sz="1600" b="1" dirty="0">
              <a:solidFill>
                <a:schemeClr val="accent1"/>
              </a:solidFill>
            </a:endParaRPr>
          </a:p>
        </p:txBody>
      </p:sp>
      <p:cxnSp>
        <p:nvCxnSpPr>
          <p:cNvPr id="15" name="Gerade Verbindung 126"/>
          <p:cNvCxnSpPr/>
          <p:nvPr/>
        </p:nvCxnSpPr>
        <p:spPr bwMode="gray">
          <a:xfrm>
            <a:off x="3352800" y="992737"/>
            <a:ext cx="0" cy="5103263"/>
          </a:xfrm>
          <a:prstGeom prst="line">
            <a:avLst/>
          </a:prstGeom>
          <a:ln w="19050">
            <a:solidFill>
              <a:srgbClr val="C8C8C8"/>
            </a:solidFill>
            <a:prstDash val="sysDot"/>
          </a:ln>
        </p:spPr>
        <p:style>
          <a:lnRef idx="1">
            <a:schemeClr val="accent1"/>
          </a:lnRef>
          <a:fillRef idx="0">
            <a:schemeClr val="accent1"/>
          </a:fillRef>
          <a:effectRef idx="0">
            <a:schemeClr val="accent1"/>
          </a:effectRef>
          <a:fontRef idx="minor">
            <a:schemeClr val="tx1"/>
          </a:fontRef>
        </p:style>
      </p:cxnSp>
      <p:grpSp>
        <p:nvGrpSpPr>
          <p:cNvPr id="135" name="Gruppieren 138"/>
          <p:cNvGrpSpPr/>
          <p:nvPr/>
        </p:nvGrpSpPr>
        <p:grpSpPr bwMode="gray">
          <a:xfrm>
            <a:off x="95865" y="1426514"/>
            <a:ext cx="1200224" cy="1200224"/>
            <a:chOff x="2457990" y="5181563"/>
            <a:chExt cx="1200224" cy="1200224"/>
          </a:xfrm>
        </p:grpSpPr>
        <p:sp>
          <p:nvSpPr>
            <p:cNvPr id="137" name="Rad 550"/>
            <p:cNvSpPr/>
            <p:nvPr/>
          </p:nvSpPr>
          <p:spPr bwMode="gray">
            <a:xfrm flipH="1">
              <a:off x="2457990" y="5181563"/>
              <a:ext cx="1200224" cy="1200224"/>
            </a:xfrm>
            <a:prstGeom prst="donut">
              <a:avLst>
                <a:gd name="adj" fmla="val 17195"/>
              </a:avLst>
            </a:prstGeom>
            <a:gradFill flip="none" rotWithShape="1">
              <a:gsLst>
                <a:gs pos="0">
                  <a:srgbClr val="FFFFFF"/>
                </a:gs>
                <a:gs pos="50000">
                  <a:srgbClr val="E6E6E6"/>
                </a:gs>
              </a:gsLst>
              <a:lin ang="16200000" scaled="1"/>
              <a:tileRect/>
            </a:gradFill>
            <a:ln w="12700">
              <a:noFill/>
              <a:round/>
              <a:headEnd/>
              <a:tailEnd/>
            </a:ln>
            <a:effectLst>
              <a:innerShdw blurRad="76200" dist="12700" dir="18900000">
                <a:prstClr val="black">
                  <a:alpha val="30000"/>
                </a:prstClr>
              </a:innerShdw>
            </a:effectLst>
          </p:spPr>
          <p:txBody>
            <a:bodyPr rtlCol="0" anchor="ctr"/>
            <a:lstStyle/>
            <a:p>
              <a:pPr algn="ctr"/>
              <a:endParaRPr lang="de-DE"/>
            </a:p>
          </p:txBody>
        </p:sp>
        <p:sp>
          <p:nvSpPr>
            <p:cNvPr id="138" name="Rechteck 551"/>
            <p:cNvSpPr/>
            <p:nvPr/>
          </p:nvSpPr>
          <p:spPr bwMode="gray">
            <a:xfrm>
              <a:off x="2457990" y="5181563"/>
              <a:ext cx="1200224" cy="1182688"/>
            </a:xfrm>
            <a:prstGeom prst="rect">
              <a:avLst/>
            </a:prstGeom>
          </p:spPr>
          <p:txBody>
            <a:bodyPr wrap="square" lIns="72000" tIns="0" rIns="0" bIns="0" anchor="ctr">
              <a:noAutofit/>
            </a:bodyPr>
            <a:lstStyle/>
            <a:p>
              <a:pPr lvl="0" algn="ctr"/>
              <a:r>
                <a:rPr lang="el-GR" sz="2800" b="1" dirty="0" smtClean="0">
                  <a:solidFill>
                    <a:schemeClr val="accent1"/>
                  </a:solidFill>
                </a:rPr>
                <a:t>42</a:t>
              </a:r>
              <a:r>
                <a:rPr lang="de-DE" sz="1400" b="1" dirty="0" smtClean="0">
                  <a:solidFill>
                    <a:schemeClr val="accent1"/>
                  </a:solidFill>
                </a:rPr>
                <a:t>%</a:t>
              </a:r>
              <a:endParaRPr lang="de-DE" sz="1400" b="1" dirty="0">
                <a:solidFill>
                  <a:schemeClr val="accent1"/>
                </a:solidFill>
              </a:endParaRPr>
            </a:p>
          </p:txBody>
        </p:sp>
        <p:sp>
          <p:nvSpPr>
            <p:cNvPr id="139" name="Halbbogen 552"/>
            <p:cNvSpPr/>
            <p:nvPr/>
          </p:nvSpPr>
          <p:spPr bwMode="gray">
            <a:xfrm flipH="1">
              <a:off x="2457990" y="5181563"/>
              <a:ext cx="1200224" cy="1200224"/>
            </a:xfrm>
            <a:prstGeom prst="blockArc">
              <a:avLst>
                <a:gd name="adj1" fmla="val 6691555"/>
                <a:gd name="adj2" fmla="val 16224598"/>
                <a:gd name="adj3" fmla="val 17222"/>
              </a:avLst>
            </a:prstGeom>
            <a:solidFill>
              <a:schemeClr val="accent1"/>
            </a:solidFill>
            <a:ln w="12700">
              <a:noFill/>
              <a:round/>
              <a:headEnd/>
              <a:tailEnd/>
            </a:ln>
            <a:effectLst/>
          </p:spPr>
          <p:txBody>
            <a:bodyPr rtlCol="0" anchor="ctr"/>
            <a:lstStyle/>
            <a:p>
              <a:pPr algn="ctr"/>
              <a:endParaRPr lang="de-DE"/>
            </a:p>
          </p:txBody>
        </p:sp>
      </p:grpSp>
      <p:sp>
        <p:nvSpPr>
          <p:cNvPr id="136" name="Rechteck 549"/>
          <p:cNvSpPr/>
          <p:nvPr/>
        </p:nvSpPr>
        <p:spPr bwMode="gray">
          <a:xfrm>
            <a:off x="1337189" y="1385368"/>
            <a:ext cx="2131072" cy="1238912"/>
          </a:xfrm>
          <a:prstGeom prst="rect">
            <a:avLst/>
          </a:prstGeom>
        </p:spPr>
        <p:txBody>
          <a:bodyPr wrap="square" lIns="180000" tIns="72000" rIns="108000" bIns="0">
            <a:noAutofit/>
          </a:bodyPr>
          <a:lstStyle/>
          <a:p>
            <a:pPr lvl="0">
              <a:spcAft>
                <a:spcPts val="300"/>
              </a:spcAft>
            </a:pPr>
            <a:r>
              <a:rPr lang="el-GR" sz="1400" dirty="0" smtClean="0"/>
              <a:t>θεωρεί ότι ο κύκλος εργασιών τους θα παραμείνει σταθερός την επόμενη χρονιά. Το 28% πιστεύει ότι θα αυξηθεί και άλλο ένα 28% ότι θα μειωθεί</a:t>
            </a:r>
            <a:endParaRPr lang="de-DE" sz="1600" dirty="0"/>
          </a:p>
        </p:txBody>
      </p:sp>
      <p:sp>
        <p:nvSpPr>
          <p:cNvPr id="147" name="Textfeld 1025"/>
          <p:cNvSpPr txBox="1"/>
          <p:nvPr/>
        </p:nvSpPr>
        <p:spPr bwMode="gray">
          <a:xfrm>
            <a:off x="186127" y="985574"/>
            <a:ext cx="2733594" cy="361124"/>
          </a:xfrm>
          <a:prstGeom prst="rect">
            <a:avLst/>
          </a:prstGeom>
          <a:noFill/>
        </p:spPr>
        <p:txBody>
          <a:bodyPr wrap="square" lIns="72000" tIns="0" rIns="108000" bIns="0" rtlCol="0">
            <a:noAutofit/>
          </a:bodyPr>
          <a:lstStyle/>
          <a:p>
            <a:pPr lvl="0">
              <a:spcAft>
                <a:spcPts val="300"/>
              </a:spcAft>
            </a:pPr>
            <a:r>
              <a:rPr lang="el-GR" sz="2000" b="1" dirty="0" smtClean="0"/>
              <a:t>Κύκλος Εργασιών</a:t>
            </a:r>
            <a:endParaRPr lang="de-DE" sz="2000" dirty="0"/>
          </a:p>
        </p:txBody>
      </p:sp>
      <p:cxnSp>
        <p:nvCxnSpPr>
          <p:cNvPr id="149" name="Gerade Verbindung 305"/>
          <p:cNvCxnSpPr/>
          <p:nvPr/>
        </p:nvCxnSpPr>
        <p:spPr bwMode="gray">
          <a:xfrm flipH="1">
            <a:off x="-76200" y="4419600"/>
            <a:ext cx="3276600" cy="0"/>
          </a:xfrm>
          <a:prstGeom prst="line">
            <a:avLst/>
          </a:prstGeom>
          <a:ln w="19050">
            <a:solidFill>
              <a:srgbClr val="C8C8C8"/>
            </a:solidFill>
            <a:prstDash val="sysDot"/>
          </a:ln>
        </p:spPr>
        <p:style>
          <a:lnRef idx="1">
            <a:schemeClr val="accent1"/>
          </a:lnRef>
          <a:fillRef idx="0">
            <a:schemeClr val="accent1"/>
          </a:fillRef>
          <a:effectRef idx="0">
            <a:schemeClr val="accent1"/>
          </a:effectRef>
          <a:fontRef idx="minor">
            <a:schemeClr val="tx1"/>
          </a:fontRef>
        </p:style>
      </p:cxnSp>
      <p:sp>
        <p:nvSpPr>
          <p:cNvPr id="150" name="Textfeld 1025"/>
          <p:cNvSpPr txBox="1"/>
          <p:nvPr/>
        </p:nvSpPr>
        <p:spPr bwMode="gray">
          <a:xfrm>
            <a:off x="152400" y="4514776"/>
            <a:ext cx="2733594" cy="361124"/>
          </a:xfrm>
          <a:prstGeom prst="rect">
            <a:avLst/>
          </a:prstGeom>
          <a:noFill/>
        </p:spPr>
        <p:txBody>
          <a:bodyPr wrap="square" lIns="72000" tIns="0" rIns="108000" bIns="0" rtlCol="0">
            <a:noAutofit/>
          </a:bodyPr>
          <a:lstStyle/>
          <a:p>
            <a:pPr lvl="0">
              <a:spcAft>
                <a:spcPts val="300"/>
              </a:spcAft>
            </a:pPr>
            <a:r>
              <a:rPr lang="el-GR" sz="2000" b="1" dirty="0" smtClean="0"/>
              <a:t>Αριθμός Προσωπικού</a:t>
            </a:r>
            <a:endParaRPr lang="de-DE" sz="2000" dirty="0"/>
          </a:p>
        </p:txBody>
      </p:sp>
      <p:grpSp>
        <p:nvGrpSpPr>
          <p:cNvPr id="153" name="Gruppieren 138"/>
          <p:cNvGrpSpPr/>
          <p:nvPr/>
        </p:nvGrpSpPr>
        <p:grpSpPr bwMode="gray">
          <a:xfrm>
            <a:off x="152400" y="4971976"/>
            <a:ext cx="1200224" cy="1200224"/>
            <a:chOff x="2457990" y="5181563"/>
            <a:chExt cx="1200224" cy="1200224"/>
          </a:xfrm>
        </p:grpSpPr>
        <p:sp>
          <p:nvSpPr>
            <p:cNvPr id="154" name="Rad 550"/>
            <p:cNvSpPr/>
            <p:nvPr/>
          </p:nvSpPr>
          <p:spPr bwMode="gray">
            <a:xfrm flipH="1">
              <a:off x="2457990" y="5181563"/>
              <a:ext cx="1200224" cy="1200224"/>
            </a:xfrm>
            <a:prstGeom prst="donut">
              <a:avLst>
                <a:gd name="adj" fmla="val 17195"/>
              </a:avLst>
            </a:prstGeom>
            <a:gradFill flip="none" rotWithShape="1">
              <a:gsLst>
                <a:gs pos="0">
                  <a:srgbClr val="FFFFFF"/>
                </a:gs>
                <a:gs pos="50000">
                  <a:srgbClr val="E6E6E6"/>
                </a:gs>
              </a:gsLst>
              <a:lin ang="16200000" scaled="1"/>
              <a:tileRect/>
            </a:gradFill>
            <a:ln w="12700">
              <a:noFill/>
              <a:round/>
              <a:headEnd/>
              <a:tailEnd/>
            </a:ln>
            <a:effectLst>
              <a:innerShdw blurRad="76200" dist="12700" dir="18900000">
                <a:prstClr val="black">
                  <a:alpha val="30000"/>
                </a:prstClr>
              </a:innerShdw>
            </a:effectLst>
          </p:spPr>
          <p:txBody>
            <a:bodyPr rtlCol="0" anchor="ctr"/>
            <a:lstStyle/>
            <a:p>
              <a:pPr algn="ctr"/>
              <a:endParaRPr lang="de-DE"/>
            </a:p>
          </p:txBody>
        </p:sp>
        <p:sp>
          <p:nvSpPr>
            <p:cNvPr id="155" name="Rechteck 551"/>
            <p:cNvSpPr/>
            <p:nvPr/>
          </p:nvSpPr>
          <p:spPr bwMode="gray">
            <a:xfrm>
              <a:off x="2457990" y="5181563"/>
              <a:ext cx="1200224" cy="1182688"/>
            </a:xfrm>
            <a:prstGeom prst="rect">
              <a:avLst/>
            </a:prstGeom>
          </p:spPr>
          <p:txBody>
            <a:bodyPr wrap="square" lIns="72000" tIns="0" rIns="0" bIns="0" anchor="ctr">
              <a:noAutofit/>
            </a:bodyPr>
            <a:lstStyle/>
            <a:p>
              <a:pPr lvl="0" algn="ctr"/>
              <a:r>
                <a:rPr lang="el-GR" sz="2800" b="1" dirty="0" smtClean="0">
                  <a:solidFill>
                    <a:schemeClr val="accent1"/>
                  </a:solidFill>
                </a:rPr>
                <a:t>26</a:t>
              </a:r>
              <a:r>
                <a:rPr lang="de-DE" sz="1400" b="1" dirty="0" smtClean="0">
                  <a:solidFill>
                    <a:schemeClr val="accent1"/>
                  </a:solidFill>
                </a:rPr>
                <a:t>%</a:t>
              </a:r>
              <a:endParaRPr lang="de-DE" sz="1400" b="1" dirty="0">
                <a:solidFill>
                  <a:schemeClr val="accent1"/>
                </a:solidFill>
              </a:endParaRPr>
            </a:p>
          </p:txBody>
        </p:sp>
        <p:sp>
          <p:nvSpPr>
            <p:cNvPr id="156" name="Halbbogen 552"/>
            <p:cNvSpPr/>
            <p:nvPr/>
          </p:nvSpPr>
          <p:spPr bwMode="gray">
            <a:xfrm flipH="1">
              <a:off x="2457990" y="5181563"/>
              <a:ext cx="1200224" cy="1200224"/>
            </a:xfrm>
            <a:prstGeom prst="blockArc">
              <a:avLst>
                <a:gd name="adj1" fmla="val 10259751"/>
                <a:gd name="adj2" fmla="val 16224598"/>
                <a:gd name="adj3" fmla="val 17222"/>
              </a:avLst>
            </a:prstGeom>
            <a:solidFill>
              <a:schemeClr val="accent1"/>
            </a:solidFill>
            <a:ln w="12700">
              <a:noFill/>
              <a:round/>
              <a:headEnd/>
              <a:tailEnd/>
            </a:ln>
            <a:effectLst/>
          </p:spPr>
          <p:txBody>
            <a:bodyPr rtlCol="0" anchor="ctr"/>
            <a:lstStyle/>
            <a:p>
              <a:pPr algn="ctr"/>
              <a:endParaRPr lang="de-DE"/>
            </a:p>
          </p:txBody>
        </p:sp>
      </p:grpSp>
      <p:pic>
        <p:nvPicPr>
          <p:cNvPr id="157" name="Picture 156"/>
          <p:cNvPicPr>
            <a:picLocks noChangeAspect="1"/>
          </p:cNvPicPr>
          <p:nvPr/>
        </p:nvPicPr>
        <p:blipFill>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colorTemperature colorTemp="115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2655766" y="4491121"/>
            <a:ext cx="543577" cy="543577"/>
          </a:xfrm>
          <a:prstGeom prst="rect">
            <a:avLst/>
          </a:prstGeom>
          <a:solidFill>
            <a:schemeClr val="bg2"/>
          </a:solidFill>
        </p:spPr>
      </p:pic>
      <p:pic>
        <p:nvPicPr>
          <p:cNvPr id="7" name="Picture 6"/>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596207" y="926466"/>
            <a:ext cx="504825" cy="498886"/>
          </a:xfrm>
          <a:prstGeom prst="rect">
            <a:avLst/>
          </a:prstGeom>
        </p:spPr>
      </p:pic>
      <p:sp>
        <p:nvSpPr>
          <p:cNvPr id="158" name="Rechteck 549"/>
          <p:cNvSpPr/>
          <p:nvPr/>
        </p:nvSpPr>
        <p:spPr bwMode="gray">
          <a:xfrm>
            <a:off x="1320669" y="4857088"/>
            <a:ext cx="2131072" cy="1238912"/>
          </a:xfrm>
          <a:prstGeom prst="rect">
            <a:avLst/>
          </a:prstGeom>
        </p:spPr>
        <p:txBody>
          <a:bodyPr wrap="square" lIns="180000" tIns="72000" rIns="108000" bIns="0">
            <a:noAutofit/>
          </a:bodyPr>
          <a:lstStyle/>
          <a:p>
            <a:pPr lvl="0">
              <a:spcAft>
                <a:spcPts val="300"/>
              </a:spcAft>
            </a:pPr>
            <a:r>
              <a:rPr lang="el-GR" sz="1400" dirty="0" smtClean="0"/>
              <a:t>Εκτιμά ότι θα προχωρήσει σε μειώσεις προσωπικού μέσα στο 2016. Το 20% πιστεύει ότι θα αυξήσει το προσωπικό του.</a:t>
            </a:r>
            <a:endParaRPr lang="de-DE" sz="1600" dirty="0"/>
          </a:p>
        </p:txBody>
      </p:sp>
      <p:sp>
        <p:nvSpPr>
          <p:cNvPr id="159" name="Gleichschenkliges Dreieck 198"/>
          <p:cNvSpPr/>
          <p:nvPr/>
        </p:nvSpPr>
        <p:spPr bwMode="gray">
          <a:xfrm>
            <a:off x="6524879" y="5115518"/>
            <a:ext cx="742648" cy="593340"/>
          </a:xfrm>
          <a:prstGeom prst="triangle">
            <a:avLst/>
          </a:prstGeom>
          <a:solidFill>
            <a:schemeClr val="bg1">
              <a:lumMod val="50000"/>
              <a:alpha val="53000"/>
            </a:schemeClr>
          </a:solidFill>
          <a:ln w="12700">
            <a:noFill/>
            <a:round/>
            <a:headEnd/>
            <a:tailEnd/>
          </a:ln>
        </p:spPr>
        <p:txBody>
          <a:bodyPr rtlCol="0" anchor="ctr"/>
          <a:lstStyle/>
          <a:p>
            <a:pPr algn="ctr"/>
            <a:endParaRPr lang="de-DE"/>
          </a:p>
        </p:txBody>
      </p:sp>
      <p:sp>
        <p:nvSpPr>
          <p:cNvPr id="160" name="Textfeld 199"/>
          <p:cNvSpPr txBox="1"/>
          <p:nvPr/>
        </p:nvSpPr>
        <p:spPr bwMode="gray">
          <a:xfrm>
            <a:off x="6324600" y="5716309"/>
            <a:ext cx="1035861" cy="307777"/>
          </a:xfrm>
          <a:prstGeom prst="rect">
            <a:avLst/>
          </a:prstGeom>
          <a:noFill/>
        </p:spPr>
        <p:txBody>
          <a:bodyPr wrap="none" rtlCol="0">
            <a:spAutoFit/>
          </a:bodyPr>
          <a:lstStyle/>
          <a:p>
            <a:pPr algn="ctr"/>
            <a:r>
              <a:rPr lang="el-GR" sz="1400" dirty="0" smtClean="0"/>
              <a:t>Φορολογία</a:t>
            </a:r>
            <a:endParaRPr lang="de-DE" sz="1400" dirty="0"/>
          </a:p>
        </p:txBody>
      </p:sp>
      <p:sp>
        <p:nvSpPr>
          <p:cNvPr id="161" name="Textfeld 200"/>
          <p:cNvSpPr txBox="1"/>
          <p:nvPr/>
        </p:nvSpPr>
        <p:spPr bwMode="gray">
          <a:xfrm>
            <a:off x="6633150" y="4796264"/>
            <a:ext cx="498856" cy="307777"/>
          </a:xfrm>
          <a:prstGeom prst="rect">
            <a:avLst/>
          </a:prstGeom>
          <a:noFill/>
        </p:spPr>
        <p:txBody>
          <a:bodyPr wrap="none" rtlCol="0">
            <a:spAutoFit/>
          </a:bodyPr>
          <a:lstStyle/>
          <a:p>
            <a:pPr algn="ctr"/>
            <a:r>
              <a:rPr lang="el-GR" sz="1400" b="1" dirty="0" smtClean="0"/>
              <a:t>26</a:t>
            </a:r>
            <a:r>
              <a:rPr lang="de-DE" sz="1400" b="1" dirty="0" smtClean="0"/>
              <a:t>%</a:t>
            </a:r>
            <a:endParaRPr lang="de-DE" sz="1400" b="1" dirty="0"/>
          </a:p>
        </p:txBody>
      </p:sp>
      <p:sp>
        <p:nvSpPr>
          <p:cNvPr id="162" name="Gleichschenkliges Dreieck 195"/>
          <p:cNvSpPr/>
          <p:nvPr/>
        </p:nvSpPr>
        <p:spPr bwMode="gray">
          <a:xfrm>
            <a:off x="8154103" y="5412188"/>
            <a:ext cx="761298" cy="296669"/>
          </a:xfrm>
          <a:prstGeom prst="triangle">
            <a:avLst/>
          </a:prstGeom>
          <a:solidFill>
            <a:schemeClr val="bg1">
              <a:lumMod val="50000"/>
              <a:alpha val="80000"/>
            </a:schemeClr>
          </a:solidFill>
          <a:ln w="12700">
            <a:noFill/>
            <a:round/>
            <a:headEnd/>
            <a:tailEnd/>
          </a:ln>
        </p:spPr>
        <p:txBody>
          <a:bodyPr rtlCol="0" anchor="ctr"/>
          <a:lstStyle/>
          <a:p>
            <a:pPr algn="ctr"/>
            <a:endParaRPr lang="de-DE"/>
          </a:p>
        </p:txBody>
      </p:sp>
      <p:sp>
        <p:nvSpPr>
          <p:cNvPr id="163" name="Textfeld 196"/>
          <p:cNvSpPr txBox="1"/>
          <p:nvPr/>
        </p:nvSpPr>
        <p:spPr bwMode="gray">
          <a:xfrm>
            <a:off x="8050418" y="5716309"/>
            <a:ext cx="1093825" cy="523220"/>
          </a:xfrm>
          <a:prstGeom prst="rect">
            <a:avLst/>
          </a:prstGeom>
          <a:noFill/>
        </p:spPr>
        <p:txBody>
          <a:bodyPr wrap="none" rtlCol="0">
            <a:spAutoFit/>
          </a:bodyPr>
          <a:lstStyle/>
          <a:p>
            <a:pPr algn="ctr"/>
            <a:r>
              <a:rPr lang="el-GR" sz="1400" dirty="0" smtClean="0"/>
              <a:t>Περιορισμοί</a:t>
            </a:r>
          </a:p>
          <a:p>
            <a:pPr algn="ctr"/>
            <a:r>
              <a:rPr lang="el-GR" sz="1400" dirty="0" smtClean="0"/>
              <a:t>Κεφαλαίων</a:t>
            </a:r>
            <a:endParaRPr lang="de-DE" sz="1400" dirty="0"/>
          </a:p>
        </p:txBody>
      </p:sp>
      <p:sp>
        <p:nvSpPr>
          <p:cNvPr id="164" name="Textfeld 197"/>
          <p:cNvSpPr txBox="1"/>
          <p:nvPr/>
        </p:nvSpPr>
        <p:spPr bwMode="gray">
          <a:xfrm>
            <a:off x="8408824" y="5057591"/>
            <a:ext cx="407484" cy="307777"/>
          </a:xfrm>
          <a:prstGeom prst="rect">
            <a:avLst/>
          </a:prstGeom>
          <a:noFill/>
        </p:spPr>
        <p:txBody>
          <a:bodyPr wrap="none" rtlCol="0">
            <a:spAutoFit/>
          </a:bodyPr>
          <a:lstStyle/>
          <a:p>
            <a:pPr algn="ctr"/>
            <a:r>
              <a:rPr lang="el-GR" sz="1400" b="1" dirty="0" smtClean="0"/>
              <a:t>9</a:t>
            </a:r>
            <a:r>
              <a:rPr lang="de-DE" sz="1400" b="1" dirty="0" smtClean="0"/>
              <a:t>%</a:t>
            </a:r>
            <a:endParaRPr lang="de-DE" sz="1400" b="1" dirty="0"/>
          </a:p>
        </p:txBody>
      </p:sp>
      <p:sp>
        <p:nvSpPr>
          <p:cNvPr id="165" name="Gleichschenkliges Dreieck 192"/>
          <p:cNvSpPr/>
          <p:nvPr/>
        </p:nvSpPr>
        <p:spPr bwMode="gray">
          <a:xfrm>
            <a:off x="7091797" y="4716915"/>
            <a:ext cx="1238035" cy="989130"/>
          </a:xfrm>
          <a:prstGeom prst="triangle">
            <a:avLst/>
          </a:prstGeom>
          <a:solidFill>
            <a:schemeClr val="accent1">
              <a:alpha val="95000"/>
            </a:schemeClr>
          </a:solidFill>
          <a:ln w="12700">
            <a:noFill/>
            <a:round/>
            <a:headEnd/>
            <a:tailEnd/>
          </a:ln>
        </p:spPr>
        <p:txBody>
          <a:bodyPr rtlCol="0" anchor="ctr"/>
          <a:lstStyle/>
          <a:p>
            <a:pPr algn="ctr"/>
            <a:endParaRPr lang="de-DE"/>
          </a:p>
        </p:txBody>
      </p:sp>
      <p:sp>
        <p:nvSpPr>
          <p:cNvPr id="166" name="Textfeld 193"/>
          <p:cNvSpPr txBox="1"/>
          <p:nvPr/>
        </p:nvSpPr>
        <p:spPr bwMode="gray">
          <a:xfrm>
            <a:off x="7242641" y="5722178"/>
            <a:ext cx="904991" cy="523220"/>
          </a:xfrm>
          <a:prstGeom prst="rect">
            <a:avLst/>
          </a:prstGeom>
          <a:noFill/>
        </p:spPr>
        <p:txBody>
          <a:bodyPr wrap="none" rtlCol="0">
            <a:spAutoFit/>
          </a:bodyPr>
          <a:lstStyle/>
          <a:p>
            <a:pPr algn="ctr"/>
            <a:r>
              <a:rPr lang="el-GR" sz="1400" dirty="0" smtClean="0"/>
              <a:t>Πολιτική </a:t>
            </a:r>
          </a:p>
          <a:p>
            <a:pPr algn="ctr"/>
            <a:r>
              <a:rPr lang="el-GR" sz="1400" dirty="0" smtClean="0"/>
              <a:t>Αστάθεια</a:t>
            </a:r>
            <a:endParaRPr lang="de-DE" sz="1400" dirty="0"/>
          </a:p>
        </p:txBody>
      </p:sp>
      <p:sp>
        <p:nvSpPr>
          <p:cNvPr id="167" name="Textfeld 194"/>
          <p:cNvSpPr txBox="1"/>
          <p:nvPr/>
        </p:nvSpPr>
        <p:spPr bwMode="gray">
          <a:xfrm>
            <a:off x="7463244" y="4343400"/>
            <a:ext cx="498856" cy="307777"/>
          </a:xfrm>
          <a:prstGeom prst="rect">
            <a:avLst/>
          </a:prstGeom>
          <a:noFill/>
        </p:spPr>
        <p:txBody>
          <a:bodyPr wrap="none" rtlCol="0">
            <a:spAutoFit/>
          </a:bodyPr>
          <a:lstStyle/>
          <a:p>
            <a:pPr algn="ctr"/>
            <a:r>
              <a:rPr lang="el-GR" sz="1400" b="1" dirty="0" smtClean="0"/>
              <a:t>40</a:t>
            </a:r>
            <a:r>
              <a:rPr lang="de-DE" sz="1400" b="1" dirty="0" smtClean="0"/>
              <a:t>%</a:t>
            </a:r>
            <a:endParaRPr lang="de-DE" sz="1400" b="1" dirty="0"/>
          </a:p>
        </p:txBody>
      </p:sp>
      <p:sp>
        <p:nvSpPr>
          <p:cNvPr id="168" name="Textfeld 1025"/>
          <p:cNvSpPr txBox="1"/>
          <p:nvPr/>
        </p:nvSpPr>
        <p:spPr bwMode="gray">
          <a:xfrm>
            <a:off x="6324600" y="3829876"/>
            <a:ext cx="2733594" cy="361124"/>
          </a:xfrm>
          <a:prstGeom prst="rect">
            <a:avLst/>
          </a:prstGeom>
          <a:noFill/>
        </p:spPr>
        <p:txBody>
          <a:bodyPr wrap="square" lIns="72000" tIns="0" rIns="108000" bIns="0" rtlCol="0">
            <a:noAutofit/>
          </a:bodyPr>
          <a:lstStyle/>
          <a:p>
            <a:pPr lvl="0" algn="ctr">
              <a:spcAft>
                <a:spcPts val="300"/>
              </a:spcAft>
            </a:pPr>
            <a:r>
              <a:rPr lang="el-GR" sz="2000" b="1" dirty="0" smtClean="0"/>
              <a:t>Εμπόδια για ανάπτυξη</a:t>
            </a:r>
            <a:endParaRPr lang="de-DE" sz="2000" dirty="0"/>
          </a:p>
        </p:txBody>
      </p:sp>
      <p:sp>
        <p:nvSpPr>
          <p:cNvPr id="46" name="Textfeld 313"/>
          <p:cNvSpPr txBox="1"/>
          <p:nvPr/>
        </p:nvSpPr>
        <p:spPr bwMode="gray">
          <a:xfrm>
            <a:off x="152400" y="3114211"/>
            <a:ext cx="818535" cy="314789"/>
          </a:xfrm>
          <a:prstGeom prst="rect">
            <a:avLst/>
          </a:prstGeom>
          <a:noFill/>
        </p:spPr>
        <p:txBody>
          <a:bodyPr wrap="square" lIns="108000" tIns="0" rIns="0" bIns="0" rtlCol="0" anchor="ctr" anchorCtr="0">
            <a:noAutofit/>
          </a:bodyPr>
          <a:lstStyle/>
          <a:p>
            <a:pPr>
              <a:spcAft>
                <a:spcPts val="600"/>
              </a:spcAft>
            </a:pPr>
            <a:r>
              <a:rPr lang="el-GR" sz="2800" b="1" dirty="0">
                <a:solidFill>
                  <a:schemeClr val="accent1"/>
                </a:solidFill>
              </a:rPr>
              <a:t>19%</a:t>
            </a:r>
          </a:p>
        </p:txBody>
      </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7684" y="3133725"/>
            <a:ext cx="1553116" cy="29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9" name="Rechteck 549"/>
          <p:cNvSpPr/>
          <p:nvPr/>
        </p:nvSpPr>
        <p:spPr bwMode="gray">
          <a:xfrm>
            <a:off x="-76200" y="3429000"/>
            <a:ext cx="3417328" cy="1238912"/>
          </a:xfrm>
          <a:prstGeom prst="rect">
            <a:avLst/>
          </a:prstGeom>
        </p:spPr>
        <p:txBody>
          <a:bodyPr wrap="square" lIns="180000" tIns="72000" rIns="108000" bIns="0">
            <a:noAutofit/>
          </a:bodyPr>
          <a:lstStyle/>
          <a:p>
            <a:pPr lvl="0">
              <a:spcAft>
                <a:spcPts val="300"/>
              </a:spcAft>
            </a:pPr>
            <a:r>
              <a:rPr lang="el-GR" sz="1400" dirty="0" smtClean="0"/>
              <a:t>Περίπου 1 στις 5 επιχειρήσεις προβλέπει ότι και το 2016 θα συνεχίζει να έχει πτωτική πορεία στα έσοδά της όπως και το 2015. </a:t>
            </a:r>
            <a:endParaRPr lang="de-DE" sz="1600" dirty="0"/>
          </a:p>
        </p:txBody>
      </p:sp>
      <p:graphicFrame>
        <p:nvGraphicFramePr>
          <p:cNvPr id="38" name="Diagramm 971"/>
          <p:cNvGraphicFramePr/>
          <p:nvPr>
            <p:extLst>
              <p:ext uri="{D42A27DB-BD31-4B8C-83A1-F6EECF244321}">
                <p14:modId xmlns:p14="http://schemas.microsoft.com/office/powerpoint/2010/main" val="1667384630"/>
              </p:ext>
            </p:extLst>
          </p:nvPr>
        </p:nvGraphicFramePr>
        <p:xfrm>
          <a:off x="3451741" y="1339381"/>
          <a:ext cx="3774380" cy="2036112"/>
        </p:xfrm>
        <a:graphic>
          <a:graphicData uri="http://schemas.openxmlformats.org/drawingml/2006/chart">
            <c:chart xmlns:c="http://schemas.openxmlformats.org/drawingml/2006/chart" xmlns:r="http://schemas.openxmlformats.org/officeDocument/2006/relationships" r:id="rId6"/>
          </a:graphicData>
        </a:graphic>
      </p:graphicFrame>
      <p:sp>
        <p:nvSpPr>
          <p:cNvPr id="39" name="Textfeld 1025"/>
          <p:cNvSpPr txBox="1"/>
          <p:nvPr/>
        </p:nvSpPr>
        <p:spPr bwMode="gray">
          <a:xfrm>
            <a:off x="3591005" y="992736"/>
            <a:ext cx="3872239" cy="392631"/>
          </a:xfrm>
          <a:prstGeom prst="rect">
            <a:avLst/>
          </a:prstGeom>
          <a:noFill/>
        </p:spPr>
        <p:txBody>
          <a:bodyPr wrap="square" lIns="72000" tIns="0" rIns="108000" bIns="0" rtlCol="0">
            <a:noAutofit/>
          </a:bodyPr>
          <a:lstStyle/>
          <a:p>
            <a:pPr lvl="0">
              <a:spcAft>
                <a:spcPts val="300"/>
              </a:spcAft>
            </a:pPr>
            <a:r>
              <a:rPr lang="el-GR" sz="2000" b="1" dirty="0" smtClean="0"/>
              <a:t>Ανταπόκριση στις υποχρεώσεις</a:t>
            </a:r>
            <a:endParaRPr lang="de-DE" sz="2000" dirty="0"/>
          </a:p>
        </p:txBody>
      </p:sp>
      <p:cxnSp>
        <p:nvCxnSpPr>
          <p:cNvPr id="40" name="Gerade Verbindung 305"/>
          <p:cNvCxnSpPr/>
          <p:nvPr/>
        </p:nvCxnSpPr>
        <p:spPr bwMode="gray">
          <a:xfrm flipH="1">
            <a:off x="3429000" y="3704303"/>
            <a:ext cx="5751871" cy="29497"/>
          </a:xfrm>
          <a:prstGeom prst="line">
            <a:avLst/>
          </a:prstGeom>
          <a:ln w="19050">
            <a:solidFill>
              <a:srgbClr val="C8C8C8"/>
            </a:solidFill>
            <a:prstDash val="sysDot"/>
          </a:ln>
        </p:spPr>
        <p:style>
          <a:lnRef idx="1">
            <a:schemeClr val="accent1"/>
          </a:lnRef>
          <a:fillRef idx="0">
            <a:schemeClr val="accent1"/>
          </a:fillRef>
          <a:effectRef idx="0">
            <a:schemeClr val="accent1"/>
          </a:effectRef>
          <a:fontRef idx="minor">
            <a:schemeClr val="tx1"/>
          </a:fontRef>
        </p:style>
      </p:cxnSp>
      <p:sp>
        <p:nvSpPr>
          <p:cNvPr id="42" name="Rechteck 549"/>
          <p:cNvSpPr/>
          <p:nvPr/>
        </p:nvSpPr>
        <p:spPr bwMode="gray">
          <a:xfrm>
            <a:off x="6972403" y="1438275"/>
            <a:ext cx="2247797" cy="1838325"/>
          </a:xfrm>
          <a:prstGeom prst="rect">
            <a:avLst/>
          </a:prstGeom>
        </p:spPr>
        <p:txBody>
          <a:bodyPr wrap="square" lIns="180000" tIns="72000" rIns="108000" bIns="0">
            <a:noAutofit/>
          </a:bodyPr>
          <a:lstStyle/>
          <a:p>
            <a:pPr lvl="0">
              <a:spcAft>
                <a:spcPts val="300"/>
              </a:spcAft>
            </a:pPr>
            <a:r>
              <a:rPr lang="el-GR" sz="1400" dirty="0" smtClean="0"/>
              <a:t>Μόλις το 10% των επιχειρήσεων του δείγματος δήλωσαν ότι θεωρούν πως το επόμενο έτος θα ανταποκρίνονται στις υποχρεώσεις τους με σχετική ευκολία..</a:t>
            </a:r>
            <a:endParaRPr lang="de-DE" sz="1600" dirty="0"/>
          </a:p>
        </p:txBody>
      </p:sp>
      <p:sp>
        <p:nvSpPr>
          <p:cNvPr id="44" name="Rechteck 549"/>
          <p:cNvSpPr/>
          <p:nvPr/>
        </p:nvSpPr>
        <p:spPr bwMode="gray">
          <a:xfrm>
            <a:off x="3581400" y="3072341"/>
            <a:ext cx="4459413" cy="1042459"/>
          </a:xfrm>
          <a:prstGeom prst="rect">
            <a:avLst/>
          </a:prstGeom>
        </p:spPr>
        <p:txBody>
          <a:bodyPr wrap="square" lIns="180000" tIns="72000" rIns="108000" bIns="0">
            <a:noAutofit/>
          </a:bodyPr>
          <a:lstStyle/>
          <a:p>
            <a:pPr lvl="0">
              <a:spcAft>
                <a:spcPts val="300"/>
              </a:spcAft>
            </a:pPr>
            <a:r>
              <a:rPr lang="el-GR" sz="1400" dirty="0" smtClean="0"/>
              <a:t>Αντίστοιχα, το 21% θεωρεί ότι πολύ δύσκολα θα καταφέρει να εκπληρώσει τις υποχρεώσεις του.</a:t>
            </a:r>
            <a:endParaRPr lang="de-DE" sz="1600" dirty="0"/>
          </a:p>
        </p:txBody>
      </p:sp>
      <p:cxnSp>
        <p:nvCxnSpPr>
          <p:cNvPr id="45" name="Gerade Verbindung 126"/>
          <p:cNvCxnSpPr/>
          <p:nvPr/>
        </p:nvCxnSpPr>
        <p:spPr bwMode="gray">
          <a:xfrm>
            <a:off x="6324600" y="3772968"/>
            <a:ext cx="0" cy="2551632"/>
          </a:xfrm>
          <a:prstGeom prst="line">
            <a:avLst/>
          </a:prstGeom>
          <a:ln w="19050">
            <a:solidFill>
              <a:srgbClr val="C8C8C8"/>
            </a:solidFill>
            <a:prstDash val="sysDot"/>
          </a:ln>
        </p:spPr>
        <p:style>
          <a:lnRef idx="1">
            <a:schemeClr val="accent1"/>
          </a:lnRef>
          <a:fillRef idx="0">
            <a:schemeClr val="accent1"/>
          </a:fillRef>
          <a:effectRef idx="0">
            <a:schemeClr val="accent1"/>
          </a:effectRef>
          <a:fontRef idx="minor">
            <a:schemeClr val="tx1"/>
          </a:fontRef>
        </p:style>
      </p:cxnSp>
      <p:sp>
        <p:nvSpPr>
          <p:cNvPr id="47" name="Textfeld 1025"/>
          <p:cNvSpPr txBox="1"/>
          <p:nvPr/>
        </p:nvSpPr>
        <p:spPr bwMode="gray">
          <a:xfrm>
            <a:off x="3581400" y="3829876"/>
            <a:ext cx="2733594" cy="361124"/>
          </a:xfrm>
          <a:prstGeom prst="rect">
            <a:avLst/>
          </a:prstGeom>
          <a:noFill/>
        </p:spPr>
        <p:txBody>
          <a:bodyPr wrap="square" lIns="72000" tIns="0" rIns="108000" bIns="0" rtlCol="0">
            <a:noAutofit/>
          </a:bodyPr>
          <a:lstStyle/>
          <a:p>
            <a:pPr lvl="0" algn="ctr">
              <a:spcAft>
                <a:spcPts val="300"/>
              </a:spcAft>
            </a:pPr>
            <a:r>
              <a:rPr lang="el-GR" sz="2000" b="1" dirty="0" smtClean="0"/>
              <a:t>Προτεραιότητες</a:t>
            </a:r>
            <a:endParaRPr lang="de-DE" sz="2000" dirty="0"/>
          </a:p>
        </p:txBody>
      </p:sp>
      <p:graphicFrame>
        <p:nvGraphicFramePr>
          <p:cNvPr id="48" name="Chart 47"/>
          <p:cNvGraphicFramePr/>
          <p:nvPr>
            <p:extLst>
              <p:ext uri="{D42A27DB-BD31-4B8C-83A1-F6EECF244321}">
                <p14:modId xmlns:p14="http://schemas.microsoft.com/office/powerpoint/2010/main" val="3235533212"/>
              </p:ext>
            </p:extLst>
          </p:nvPr>
        </p:nvGraphicFramePr>
        <p:xfrm>
          <a:off x="3429000" y="4343400"/>
          <a:ext cx="3191744" cy="1640388"/>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16243708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Ορισμοί</a:t>
            </a:r>
            <a:endParaRPr lang="en-US" dirty="0"/>
          </a:p>
        </p:txBody>
      </p:sp>
      <p:sp>
        <p:nvSpPr>
          <p:cNvPr id="7" name="Content Placeholder 2"/>
          <p:cNvSpPr>
            <a:spLocks noGrp="1"/>
          </p:cNvSpPr>
          <p:nvPr>
            <p:ph sz="half" idx="4294967295"/>
          </p:nvPr>
        </p:nvSpPr>
        <p:spPr>
          <a:xfrm>
            <a:off x="366192" y="1524000"/>
            <a:ext cx="8625408" cy="400744"/>
          </a:xfrm>
          <a:prstGeom prst="rect">
            <a:avLst/>
          </a:prstGeom>
          <a:noFill/>
        </p:spPr>
        <p:txBody>
          <a:bodyPr>
            <a:noAutofit/>
          </a:bodyPr>
          <a:lstStyle/>
          <a:p>
            <a:pPr>
              <a:lnSpc>
                <a:spcPct val="130000"/>
              </a:lnSpc>
            </a:pPr>
            <a:r>
              <a:rPr lang="el-GR" sz="1400" dirty="0" smtClean="0"/>
              <a:t>Η κατηγοριοποίηση των επιχειρήσεων σε μέγεθος έγινε με βάση τον κύκλο εργασιών κατά δήλωση. Όπου, </a:t>
            </a:r>
          </a:p>
          <a:p>
            <a:pPr marL="0" indent="0">
              <a:lnSpc>
                <a:spcPct val="130000"/>
              </a:lnSpc>
              <a:buNone/>
            </a:pPr>
            <a:endParaRPr lang="en-US" sz="1400" dirty="0" smtClean="0">
              <a:solidFill>
                <a:schemeClr val="bg1">
                  <a:lumMod val="50000"/>
                </a:schemeClr>
              </a:solidFill>
            </a:endParaRPr>
          </a:p>
          <a:p>
            <a:pPr lvl="1">
              <a:lnSpc>
                <a:spcPct val="125000"/>
              </a:lnSpc>
              <a:spcBef>
                <a:spcPts val="0"/>
              </a:spcBef>
              <a:buFont typeface="Wingdings" pitchFamily="2" charset="2"/>
              <a:buChar char="§"/>
            </a:pPr>
            <a:endParaRPr lang="en-US" sz="1400" b="1" dirty="0">
              <a:solidFill>
                <a:schemeClr val="bg1">
                  <a:lumMod val="50000"/>
                </a:schemeClr>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4000449741"/>
              </p:ext>
            </p:extLst>
          </p:nvPr>
        </p:nvGraphicFramePr>
        <p:xfrm>
          <a:off x="1447800" y="1924744"/>
          <a:ext cx="6096000" cy="1112520"/>
        </p:xfrm>
        <a:graphic>
          <a:graphicData uri="http://schemas.openxmlformats.org/drawingml/2006/table">
            <a:tbl>
              <a:tblPr firstRow="1" bandRow="1">
                <a:tableStyleId>{5C22544A-7EE6-4342-B048-85BDC9FD1C3A}</a:tableStyleId>
              </a:tblPr>
              <a:tblGrid>
                <a:gridCol w="1676400"/>
                <a:gridCol w="4419600"/>
              </a:tblGrid>
              <a:tr h="370840">
                <a:tc>
                  <a:txBody>
                    <a:bodyPr/>
                    <a:lstStyle/>
                    <a:p>
                      <a:pPr algn="r"/>
                      <a:r>
                        <a:rPr lang="el-GR" sz="1400" b="1" dirty="0" smtClean="0">
                          <a:solidFill>
                            <a:schemeClr val="tx1"/>
                          </a:solidFill>
                        </a:rPr>
                        <a:t>Μικρές </a:t>
                      </a:r>
                      <a:endParaRPr lang="en-US" sz="1400" b="1" dirty="0">
                        <a:solidFill>
                          <a:schemeClr val="tx1"/>
                        </a:solidFill>
                      </a:endParaRPr>
                    </a:p>
                  </a:txBody>
                  <a:tcPr>
                    <a:solidFill>
                      <a:schemeClr val="accent1">
                        <a:lumMod val="20000"/>
                        <a:lumOff val="80000"/>
                      </a:schemeClr>
                    </a:solidFill>
                  </a:tcPr>
                </a:tc>
                <a:tc>
                  <a:txBody>
                    <a:bodyPr/>
                    <a:lstStyle/>
                    <a:p>
                      <a:r>
                        <a:rPr lang="el-GR" sz="1400" b="0" dirty="0" smtClean="0">
                          <a:solidFill>
                            <a:schemeClr val="tx1"/>
                          </a:solidFill>
                        </a:rPr>
                        <a:t>Έως</a:t>
                      </a:r>
                      <a:r>
                        <a:rPr lang="el-GR" sz="1400" b="0" baseline="0" dirty="0" smtClean="0">
                          <a:solidFill>
                            <a:schemeClr val="tx1"/>
                          </a:solidFill>
                        </a:rPr>
                        <a:t> 2.5 εκατ. ευρώ </a:t>
                      </a:r>
                      <a:endParaRPr lang="en-US" sz="1400" b="0" dirty="0">
                        <a:solidFill>
                          <a:schemeClr val="tx1"/>
                        </a:solidFill>
                      </a:endParaRPr>
                    </a:p>
                  </a:txBody>
                  <a:tcPr>
                    <a:solidFill>
                      <a:schemeClr val="accent1">
                        <a:lumMod val="20000"/>
                        <a:lumOff val="80000"/>
                      </a:schemeClr>
                    </a:solidFill>
                  </a:tcPr>
                </a:tc>
              </a:tr>
              <a:tr h="370840">
                <a:tc>
                  <a:txBody>
                    <a:bodyPr/>
                    <a:lstStyle/>
                    <a:p>
                      <a:pPr algn="r"/>
                      <a:r>
                        <a:rPr lang="el-GR" sz="1400" b="1" dirty="0" smtClean="0"/>
                        <a:t>Μεσαίες</a:t>
                      </a:r>
                      <a:endParaRPr lang="en-US" sz="1400" b="1" dirty="0"/>
                    </a:p>
                  </a:txBody>
                  <a:tcPr/>
                </a:tc>
                <a:tc>
                  <a:txBody>
                    <a:bodyPr/>
                    <a:lstStyle/>
                    <a:p>
                      <a:r>
                        <a:rPr lang="el-GR" sz="1400" dirty="0" smtClean="0"/>
                        <a:t>Από 2,5 εκατ. Έως 50 εκατ. ευρώ</a:t>
                      </a:r>
                      <a:endParaRPr lang="en-US" sz="1400" dirty="0"/>
                    </a:p>
                  </a:txBody>
                  <a:tcPr/>
                </a:tc>
              </a:tr>
              <a:tr h="370840">
                <a:tc>
                  <a:txBody>
                    <a:bodyPr/>
                    <a:lstStyle/>
                    <a:p>
                      <a:pPr algn="r"/>
                      <a:r>
                        <a:rPr lang="el-GR" sz="1400" b="1" dirty="0" smtClean="0"/>
                        <a:t>Μεγάλες</a:t>
                      </a:r>
                      <a:endParaRPr lang="en-US" sz="1400" b="1" dirty="0"/>
                    </a:p>
                  </a:txBody>
                  <a:tcPr>
                    <a:solidFill>
                      <a:schemeClr val="accent1">
                        <a:lumMod val="60000"/>
                        <a:lumOff val="40000"/>
                      </a:schemeClr>
                    </a:solidFill>
                  </a:tcPr>
                </a:tc>
                <a:tc>
                  <a:txBody>
                    <a:bodyPr/>
                    <a:lstStyle/>
                    <a:p>
                      <a:r>
                        <a:rPr lang="el-GR" sz="1400" dirty="0" smtClean="0"/>
                        <a:t>Πάνω από</a:t>
                      </a:r>
                      <a:r>
                        <a:rPr lang="el-GR" sz="1400" baseline="0" dirty="0" smtClean="0"/>
                        <a:t> 50 εκατ. ευρώ</a:t>
                      </a:r>
                      <a:endParaRPr lang="en-US" sz="1400" dirty="0"/>
                    </a:p>
                  </a:txBody>
                  <a:tcPr>
                    <a:solidFill>
                      <a:schemeClr val="accent1">
                        <a:lumMod val="60000"/>
                        <a:lumOff val="40000"/>
                      </a:schemeClr>
                    </a:solidFill>
                  </a:tcPr>
                </a:tc>
              </a:tr>
            </a:tbl>
          </a:graphicData>
        </a:graphic>
      </p:graphicFrame>
      <p:sp>
        <p:nvSpPr>
          <p:cNvPr id="8" name="Content Placeholder 2"/>
          <p:cNvSpPr>
            <a:spLocks noGrp="1"/>
          </p:cNvSpPr>
          <p:nvPr>
            <p:ph sz="half" idx="4294967295"/>
          </p:nvPr>
        </p:nvSpPr>
        <p:spPr>
          <a:xfrm>
            <a:off x="366192" y="3124200"/>
            <a:ext cx="8625408" cy="400744"/>
          </a:xfrm>
          <a:prstGeom prst="rect">
            <a:avLst/>
          </a:prstGeom>
          <a:noFill/>
        </p:spPr>
        <p:txBody>
          <a:bodyPr>
            <a:noAutofit/>
          </a:bodyPr>
          <a:lstStyle/>
          <a:p>
            <a:pPr>
              <a:lnSpc>
                <a:spcPct val="130000"/>
              </a:lnSpc>
            </a:pPr>
            <a:r>
              <a:rPr lang="el-GR" sz="1400" dirty="0" smtClean="0"/>
              <a:t>Όπου γίνεται αναφορά σε στελέχη επιχειρήσεων εννοούμε</a:t>
            </a:r>
            <a:r>
              <a:rPr lang="en-US" sz="1400" dirty="0" smtClean="0"/>
              <a:t>: </a:t>
            </a:r>
            <a:r>
              <a:rPr lang="el-GR" sz="1400" dirty="0" smtClean="0"/>
              <a:t>γενικούς διευθυντές, ιδιοκτήτες, οικονομικούς διευθυντές, εμπορικούς διευθυντές, κτλ. Πιο συγκεκριμένα η αναλογία παρουσιάζεται στον παρακάτω πίνακα</a:t>
            </a:r>
            <a:r>
              <a:rPr lang="en-US" sz="1400" dirty="0" smtClean="0"/>
              <a:t>:</a:t>
            </a:r>
          </a:p>
          <a:p>
            <a:pPr marL="0" indent="0">
              <a:lnSpc>
                <a:spcPct val="130000"/>
              </a:lnSpc>
              <a:buNone/>
            </a:pPr>
            <a:endParaRPr lang="el-GR" sz="1400" dirty="0" smtClean="0"/>
          </a:p>
          <a:p>
            <a:pPr marL="0" indent="0">
              <a:lnSpc>
                <a:spcPct val="130000"/>
              </a:lnSpc>
              <a:buNone/>
            </a:pPr>
            <a:endParaRPr lang="en-US" sz="1400" dirty="0" smtClean="0">
              <a:solidFill>
                <a:schemeClr val="bg1">
                  <a:lumMod val="50000"/>
                </a:schemeClr>
              </a:solidFill>
            </a:endParaRPr>
          </a:p>
          <a:p>
            <a:pPr lvl="1">
              <a:lnSpc>
                <a:spcPct val="125000"/>
              </a:lnSpc>
              <a:spcBef>
                <a:spcPts val="0"/>
              </a:spcBef>
              <a:buFont typeface="Wingdings" pitchFamily="2" charset="2"/>
              <a:buChar char="§"/>
            </a:pPr>
            <a:endParaRPr lang="en-US" sz="1400" b="1" dirty="0">
              <a:solidFill>
                <a:schemeClr val="bg1">
                  <a:lumMod val="50000"/>
                </a:schemeClr>
              </a:solidFill>
            </a:endParaRPr>
          </a:p>
        </p:txBody>
      </p:sp>
      <p:graphicFrame>
        <p:nvGraphicFramePr>
          <p:cNvPr id="9" name="Table 8"/>
          <p:cNvGraphicFramePr>
            <a:graphicFrameLocks noGrp="1"/>
          </p:cNvGraphicFramePr>
          <p:nvPr>
            <p:extLst>
              <p:ext uri="{D42A27DB-BD31-4B8C-83A1-F6EECF244321}">
                <p14:modId xmlns:p14="http://schemas.microsoft.com/office/powerpoint/2010/main" val="1345516234"/>
              </p:ext>
            </p:extLst>
          </p:nvPr>
        </p:nvGraphicFramePr>
        <p:xfrm>
          <a:off x="914400" y="3829744"/>
          <a:ext cx="3124200" cy="2471928"/>
        </p:xfrm>
        <a:graphic>
          <a:graphicData uri="http://schemas.openxmlformats.org/drawingml/2006/table">
            <a:tbl>
              <a:tblPr firstRow="1" bandRow="1"/>
              <a:tblGrid>
                <a:gridCol w="1202880"/>
                <a:gridCol w="864358"/>
                <a:gridCol w="1056962"/>
              </a:tblGrid>
              <a:tr h="316107">
                <a:tc>
                  <a:txBody>
                    <a:bodyPr/>
                    <a:lstStyle/>
                    <a:p>
                      <a:pPr marL="0" marR="0" algn="ctr">
                        <a:lnSpc>
                          <a:spcPct val="115000"/>
                        </a:lnSpc>
                        <a:spcBef>
                          <a:spcPts val="0"/>
                        </a:spcBef>
                        <a:spcAft>
                          <a:spcPts val="0"/>
                        </a:spcAft>
                      </a:pPr>
                      <a:endParaRPr lang="en-US" sz="1200"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400" dirty="0">
                        <a:solidFill>
                          <a:schemeClr val="bg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3"/>
                    </a:solidFill>
                  </a:tcPr>
                </a:tc>
                <a:tc>
                  <a:txBody>
                    <a:bodyPr/>
                    <a:lstStyle/>
                    <a:p>
                      <a:pPr marL="0" marR="0" algn="ctr">
                        <a:lnSpc>
                          <a:spcPct val="115000"/>
                        </a:lnSpc>
                        <a:spcBef>
                          <a:spcPts val="0"/>
                        </a:spcBef>
                        <a:spcAft>
                          <a:spcPts val="0"/>
                        </a:spcAft>
                      </a:pPr>
                      <a:r>
                        <a:rPr lang="el-GR" sz="1400" dirty="0" smtClean="0">
                          <a:solidFill>
                            <a:schemeClr val="tx1"/>
                          </a:solidFill>
                          <a:effectLst/>
                          <a:latin typeface="Calibri"/>
                          <a:ea typeface="Calibri"/>
                          <a:cs typeface="Times New Roman"/>
                        </a:rPr>
                        <a:t>%</a:t>
                      </a:r>
                      <a:endParaRPr lang="en-US" sz="1400"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2"/>
                    </a:solidFill>
                  </a:tcPr>
                </a:tc>
              </a:tr>
              <a:tr h="415413">
                <a:tc>
                  <a:txBody>
                    <a:bodyPr/>
                    <a:lstStyle/>
                    <a:p>
                      <a:pPr marL="0" marR="0" algn="ctr">
                        <a:lnSpc>
                          <a:spcPct val="115000"/>
                        </a:lnSpc>
                        <a:spcBef>
                          <a:spcPts val="0"/>
                        </a:spcBef>
                        <a:spcAft>
                          <a:spcPts val="0"/>
                        </a:spcAft>
                      </a:pPr>
                      <a:r>
                        <a:rPr lang="el-GR" sz="1400" dirty="0" smtClean="0">
                          <a:solidFill>
                            <a:schemeClr val="tx1"/>
                          </a:solidFill>
                          <a:effectLst/>
                          <a:latin typeface="Calibri"/>
                          <a:ea typeface="Calibri"/>
                          <a:cs typeface="Times New Roman"/>
                        </a:rPr>
                        <a:t>Ιδιοκτήτης</a:t>
                      </a:r>
                      <a:endParaRPr lang="en-US" sz="1400"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l-GR" sz="1400" b="1" dirty="0" smtClean="0">
                          <a:solidFill>
                            <a:schemeClr val="tx1"/>
                          </a:solidFill>
                          <a:effectLst/>
                          <a:latin typeface="Calibri"/>
                          <a:ea typeface="Calibri"/>
                          <a:cs typeface="Times New Roman"/>
                        </a:rPr>
                        <a:t>37%</a:t>
                      </a: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r>
              <a:tr h="685800">
                <a:tc>
                  <a:txBody>
                    <a:bodyPr/>
                    <a:lstStyle/>
                    <a:p>
                      <a:pPr marL="0" marR="0" algn="ctr">
                        <a:lnSpc>
                          <a:spcPct val="115000"/>
                        </a:lnSpc>
                        <a:spcBef>
                          <a:spcPts val="0"/>
                        </a:spcBef>
                        <a:spcAft>
                          <a:spcPts val="0"/>
                        </a:spcAft>
                      </a:pPr>
                      <a:r>
                        <a:rPr lang="el-GR" sz="1400" dirty="0" smtClean="0">
                          <a:solidFill>
                            <a:schemeClr val="tx1"/>
                          </a:solidFill>
                          <a:effectLst/>
                          <a:latin typeface="Calibri"/>
                          <a:ea typeface="Calibri"/>
                          <a:cs typeface="Times New Roman"/>
                        </a:rPr>
                        <a:t>Διευθύνων Σύμβουλος</a:t>
                      </a:r>
                      <a:endParaRPr lang="en-US" sz="1400"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l-GR" sz="1400" b="1" dirty="0" smtClean="0">
                          <a:solidFill>
                            <a:schemeClr val="tx1"/>
                          </a:solidFill>
                          <a:effectLst/>
                          <a:latin typeface="Calibri"/>
                          <a:ea typeface="Calibri"/>
                          <a:cs typeface="Times New Roman"/>
                        </a:rPr>
                        <a:t>13%</a:t>
                      </a: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r>
              <a:tr h="563880">
                <a:tc>
                  <a:txBody>
                    <a:bodyPr/>
                    <a:lstStyle/>
                    <a:p>
                      <a:pPr marL="0" marR="0" algn="ctr">
                        <a:lnSpc>
                          <a:spcPct val="115000"/>
                        </a:lnSpc>
                        <a:spcBef>
                          <a:spcPts val="0"/>
                        </a:spcBef>
                        <a:spcAft>
                          <a:spcPts val="0"/>
                        </a:spcAft>
                      </a:pPr>
                      <a:r>
                        <a:rPr lang="el-GR" sz="1400" dirty="0" smtClean="0">
                          <a:solidFill>
                            <a:schemeClr val="tx1"/>
                          </a:solidFill>
                          <a:effectLst/>
                          <a:latin typeface="Calibri"/>
                          <a:ea typeface="Calibri"/>
                          <a:cs typeface="Times New Roman"/>
                        </a:rPr>
                        <a:t>Προιστάμενος Λογιστηρίου</a:t>
                      </a:r>
                      <a:endParaRPr lang="en-US" sz="1400"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l-GR" sz="1400" b="1" dirty="0" smtClean="0">
                          <a:solidFill>
                            <a:schemeClr val="tx1"/>
                          </a:solidFill>
                          <a:effectLst/>
                          <a:latin typeface="Calibri"/>
                          <a:ea typeface="Calibri"/>
                          <a:cs typeface="Times New Roman"/>
                        </a:rPr>
                        <a:t>12%</a:t>
                      </a: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r>
              <a:tr h="250593">
                <a:tc>
                  <a:txBody>
                    <a:bodyPr/>
                    <a:lstStyle/>
                    <a:p>
                      <a:pPr marL="0" marR="0" algn="ctr">
                        <a:lnSpc>
                          <a:spcPct val="115000"/>
                        </a:lnSpc>
                        <a:spcBef>
                          <a:spcPts val="0"/>
                        </a:spcBef>
                        <a:spcAft>
                          <a:spcPts val="0"/>
                        </a:spcAft>
                      </a:pPr>
                      <a:r>
                        <a:rPr lang="el-GR" sz="1400" dirty="0" smtClean="0">
                          <a:solidFill>
                            <a:schemeClr val="tx1"/>
                          </a:solidFill>
                          <a:effectLst/>
                          <a:latin typeface="Calibri"/>
                          <a:ea typeface="Calibri"/>
                          <a:cs typeface="Times New Roman"/>
                        </a:rPr>
                        <a:t>Οικονομικός Διευθυντής</a:t>
                      </a:r>
                      <a:endParaRPr lang="en-US" sz="1400"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l-GR" sz="1400" b="1" dirty="0" smtClean="0">
                          <a:solidFill>
                            <a:schemeClr val="tx1"/>
                          </a:solidFill>
                          <a:effectLst/>
                          <a:latin typeface="Calibri"/>
                          <a:ea typeface="Calibri"/>
                          <a:cs typeface="Times New Roman"/>
                        </a:rPr>
                        <a:t>11%</a:t>
                      </a: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3818867749"/>
              </p:ext>
            </p:extLst>
          </p:nvPr>
        </p:nvGraphicFramePr>
        <p:xfrm>
          <a:off x="4495800" y="3829744"/>
          <a:ext cx="3124200" cy="2357400"/>
        </p:xfrm>
        <a:graphic>
          <a:graphicData uri="http://schemas.openxmlformats.org/drawingml/2006/table">
            <a:tbl>
              <a:tblPr firstRow="1" bandRow="1"/>
              <a:tblGrid>
                <a:gridCol w="1202880"/>
                <a:gridCol w="864358"/>
                <a:gridCol w="1056962"/>
              </a:tblGrid>
              <a:tr h="316107">
                <a:tc>
                  <a:txBody>
                    <a:bodyPr/>
                    <a:lstStyle/>
                    <a:p>
                      <a:pPr marL="0" marR="0" algn="ctr">
                        <a:lnSpc>
                          <a:spcPct val="115000"/>
                        </a:lnSpc>
                        <a:spcBef>
                          <a:spcPts val="0"/>
                        </a:spcBef>
                        <a:spcAft>
                          <a:spcPts val="0"/>
                        </a:spcAft>
                      </a:pPr>
                      <a:endParaRPr lang="en-US" sz="1200" dirty="0">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1400" dirty="0">
                        <a:solidFill>
                          <a:schemeClr val="bg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accent3"/>
                    </a:solidFill>
                  </a:tcPr>
                </a:tc>
                <a:tc>
                  <a:txBody>
                    <a:bodyPr/>
                    <a:lstStyle/>
                    <a:p>
                      <a:pPr marL="0" marR="0" algn="ctr">
                        <a:lnSpc>
                          <a:spcPct val="115000"/>
                        </a:lnSpc>
                        <a:spcBef>
                          <a:spcPts val="0"/>
                        </a:spcBef>
                        <a:spcAft>
                          <a:spcPts val="0"/>
                        </a:spcAft>
                      </a:pPr>
                      <a:r>
                        <a:rPr lang="el-GR" sz="1400" dirty="0" smtClean="0">
                          <a:solidFill>
                            <a:schemeClr val="tx1"/>
                          </a:solidFill>
                          <a:effectLst/>
                          <a:latin typeface="Calibri"/>
                          <a:ea typeface="Calibri"/>
                          <a:cs typeface="Times New Roman"/>
                        </a:rPr>
                        <a:t>%</a:t>
                      </a:r>
                      <a:endParaRPr lang="en-US" sz="1400"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2"/>
                    </a:solidFill>
                  </a:tcPr>
                </a:tc>
              </a:tr>
              <a:tr h="415413">
                <a:tc>
                  <a:txBody>
                    <a:bodyPr/>
                    <a:lstStyle/>
                    <a:p>
                      <a:pPr marL="0" marR="0" algn="ctr">
                        <a:lnSpc>
                          <a:spcPct val="115000"/>
                        </a:lnSpc>
                        <a:spcBef>
                          <a:spcPts val="0"/>
                        </a:spcBef>
                        <a:spcAft>
                          <a:spcPts val="0"/>
                        </a:spcAft>
                      </a:pPr>
                      <a:r>
                        <a:rPr lang="el-GR" sz="1400" dirty="0" smtClean="0">
                          <a:solidFill>
                            <a:schemeClr val="tx1"/>
                          </a:solidFill>
                          <a:effectLst/>
                          <a:latin typeface="Calibri"/>
                          <a:ea typeface="Calibri"/>
                          <a:cs typeface="Times New Roman"/>
                        </a:rPr>
                        <a:t>Γενικός Διευθυντής</a:t>
                      </a:r>
                      <a:endParaRPr lang="en-US" sz="1400"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l-GR" sz="1400" b="1" dirty="0" smtClean="0">
                          <a:solidFill>
                            <a:schemeClr val="tx1"/>
                          </a:solidFill>
                          <a:effectLst/>
                          <a:latin typeface="Calibri"/>
                          <a:ea typeface="Calibri"/>
                          <a:cs typeface="Times New Roman"/>
                        </a:rPr>
                        <a:t>9%</a:t>
                      </a: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r>
              <a:tr h="685800">
                <a:tc>
                  <a:txBody>
                    <a:bodyPr/>
                    <a:lstStyle/>
                    <a:p>
                      <a:pPr marL="0" marR="0" algn="ctr">
                        <a:lnSpc>
                          <a:spcPct val="115000"/>
                        </a:lnSpc>
                        <a:spcBef>
                          <a:spcPts val="0"/>
                        </a:spcBef>
                        <a:spcAft>
                          <a:spcPts val="0"/>
                        </a:spcAft>
                      </a:pPr>
                      <a:r>
                        <a:rPr lang="el-GR" sz="1400" dirty="0" smtClean="0">
                          <a:solidFill>
                            <a:schemeClr val="tx1"/>
                          </a:solidFill>
                          <a:effectLst/>
                          <a:latin typeface="Calibri"/>
                          <a:ea typeface="Calibri"/>
                          <a:cs typeface="Times New Roman"/>
                        </a:rPr>
                        <a:t>Διευθυντής</a:t>
                      </a:r>
                      <a:r>
                        <a:rPr lang="el-GR" sz="1400" baseline="0" dirty="0" smtClean="0">
                          <a:solidFill>
                            <a:schemeClr val="tx1"/>
                          </a:solidFill>
                          <a:effectLst/>
                          <a:latin typeface="Calibri"/>
                          <a:ea typeface="Calibri"/>
                          <a:cs typeface="Times New Roman"/>
                        </a:rPr>
                        <a:t> Ανθρώπικου Δυναμικού</a:t>
                      </a:r>
                      <a:endParaRPr lang="en-US" sz="1400"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l-GR" sz="1400" b="1" dirty="0" smtClean="0">
                          <a:solidFill>
                            <a:schemeClr val="tx1"/>
                          </a:solidFill>
                          <a:effectLst/>
                          <a:latin typeface="Calibri"/>
                          <a:ea typeface="Calibri"/>
                          <a:cs typeface="Times New Roman"/>
                        </a:rPr>
                        <a:t>3%</a:t>
                      </a: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r>
              <a:tr h="563880">
                <a:tc>
                  <a:txBody>
                    <a:bodyPr/>
                    <a:lstStyle/>
                    <a:p>
                      <a:pPr marL="0" marR="0" algn="ctr">
                        <a:lnSpc>
                          <a:spcPct val="115000"/>
                        </a:lnSpc>
                        <a:spcBef>
                          <a:spcPts val="0"/>
                        </a:spcBef>
                        <a:spcAft>
                          <a:spcPts val="0"/>
                        </a:spcAft>
                      </a:pPr>
                      <a:r>
                        <a:rPr lang="el-GR" sz="1400" dirty="0" smtClean="0">
                          <a:solidFill>
                            <a:schemeClr val="tx1"/>
                          </a:solidFill>
                          <a:effectLst/>
                          <a:latin typeface="Calibri"/>
                          <a:ea typeface="Calibri"/>
                          <a:cs typeface="Times New Roman"/>
                        </a:rPr>
                        <a:t>Εμπορικός</a:t>
                      </a:r>
                      <a:r>
                        <a:rPr lang="el-GR" sz="1400" baseline="0" dirty="0" smtClean="0">
                          <a:solidFill>
                            <a:schemeClr val="tx1"/>
                          </a:solidFill>
                          <a:effectLst/>
                          <a:latin typeface="Calibri"/>
                          <a:ea typeface="Calibri"/>
                          <a:cs typeface="Times New Roman"/>
                        </a:rPr>
                        <a:t> Διευθυντής </a:t>
                      </a:r>
                      <a:endParaRPr lang="en-US" sz="1400"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l-GR" sz="1400" b="1" dirty="0" smtClean="0">
                          <a:solidFill>
                            <a:schemeClr val="tx1"/>
                          </a:solidFill>
                          <a:effectLst/>
                          <a:latin typeface="Calibri"/>
                          <a:ea typeface="Calibri"/>
                          <a:cs typeface="Times New Roman"/>
                        </a:rPr>
                        <a:t>3%</a:t>
                      </a: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r>
              <a:tr h="250593">
                <a:tc>
                  <a:txBody>
                    <a:bodyPr/>
                    <a:lstStyle/>
                    <a:p>
                      <a:pPr marL="0" marR="0" algn="ctr">
                        <a:lnSpc>
                          <a:spcPct val="115000"/>
                        </a:lnSpc>
                        <a:spcBef>
                          <a:spcPts val="0"/>
                        </a:spcBef>
                        <a:spcAft>
                          <a:spcPts val="0"/>
                        </a:spcAft>
                      </a:pPr>
                      <a:r>
                        <a:rPr lang="el-GR" sz="1400" dirty="0" smtClean="0">
                          <a:solidFill>
                            <a:schemeClr val="tx1"/>
                          </a:solidFill>
                          <a:effectLst/>
                          <a:latin typeface="Calibri"/>
                          <a:ea typeface="Calibri"/>
                          <a:cs typeface="Times New Roman"/>
                        </a:rPr>
                        <a:t>Άλλο</a:t>
                      </a:r>
                      <a:endParaRPr lang="en-US" sz="1400"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l-GR" sz="1400" b="1" dirty="0" smtClean="0">
                          <a:solidFill>
                            <a:schemeClr val="tx1"/>
                          </a:solidFill>
                          <a:effectLst/>
                          <a:latin typeface="Calibri"/>
                          <a:ea typeface="Calibri"/>
                          <a:cs typeface="Times New Roman"/>
                        </a:rPr>
                        <a:t>8%</a:t>
                      </a: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653219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152400"/>
            <a:ext cx="8534400" cy="868362"/>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smtClean="0">
                <a:solidFill>
                  <a:schemeClr val="tx2">
                    <a:lumMod val="60000"/>
                    <a:lumOff val="40000"/>
                  </a:schemeClr>
                </a:solidFill>
              </a:rPr>
              <a:t>Συμπεράσματα (1)</a:t>
            </a:r>
            <a:endParaRPr lang="en-US" dirty="0"/>
          </a:p>
        </p:txBody>
      </p:sp>
      <p:grpSp>
        <p:nvGrpSpPr>
          <p:cNvPr id="15" name="Gruppieren 9"/>
          <p:cNvGrpSpPr/>
          <p:nvPr/>
        </p:nvGrpSpPr>
        <p:grpSpPr>
          <a:xfrm>
            <a:off x="765969" y="4785110"/>
            <a:ext cx="7612062" cy="2181529"/>
            <a:chOff x="324550" y="3638608"/>
            <a:chExt cx="8639174" cy="3050610"/>
          </a:xfrm>
        </p:grpSpPr>
        <p:sp>
          <p:nvSpPr>
            <p:cNvPr id="17" name="Ellipse 10"/>
            <p:cNvSpPr/>
            <p:nvPr/>
          </p:nvSpPr>
          <p:spPr bwMode="gray">
            <a:xfrm>
              <a:off x="324550" y="5885617"/>
              <a:ext cx="8639174" cy="803601"/>
            </a:xfrm>
            <a:prstGeom prst="ellipse">
              <a:avLst/>
            </a:prstGeom>
            <a:gradFill flip="none" rotWithShape="1">
              <a:gsLst>
                <a:gs pos="0">
                  <a:srgbClr val="000000">
                    <a:alpha val="40000"/>
                  </a:srgbClr>
                </a:gs>
                <a:gs pos="100000">
                  <a:srgbClr val="000000">
                    <a:alpha val="0"/>
                  </a:srgbClr>
                </a:gs>
              </a:gsLst>
              <a:path path="shape">
                <a:fillToRect l="50000" t="50000" r="50000" b="50000"/>
              </a:path>
              <a:tileRect/>
            </a:gradFill>
            <a:ln w="12700">
              <a:noFill/>
              <a:round/>
              <a:headEnd/>
              <a:tailEnd/>
            </a:ln>
          </p:spPr>
          <p:txBody>
            <a:bodyPr rtlCol="0" anchor="ctr"/>
            <a:lstStyle/>
            <a:p>
              <a:pPr algn="ctr"/>
              <a:endParaRPr lang="de-DE" dirty="0">
                <a:solidFill>
                  <a:prstClr val="black"/>
                </a:solidFill>
              </a:endParaRPr>
            </a:p>
          </p:txBody>
        </p:sp>
        <p:grpSp>
          <p:nvGrpSpPr>
            <p:cNvPr id="18" name="Gruppieren 11"/>
            <p:cNvGrpSpPr/>
            <p:nvPr/>
          </p:nvGrpSpPr>
          <p:grpSpPr>
            <a:xfrm>
              <a:off x="865887" y="3638608"/>
              <a:ext cx="7556500" cy="2135188"/>
              <a:chOff x="1054100" y="1130300"/>
              <a:chExt cx="7556500" cy="2135188"/>
            </a:xfrm>
          </p:grpSpPr>
          <p:sp>
            <p:nvSpPr>
              <p:cNvPr id="19" name="Freeform 25"/>
              <p:cNvSpPr>
                <a:spLocks/>
              </p:cNvSpPr>
              <p:nvPr/>
            </p:nvSpPr>
            <p:spPr bwMode="auto">
              <a:xfrm>
                <a:off x="4992688" y="2917825"/>
                <a:ext cx="3446463" cy="263525"/>
              </a:xfrm>
              <a:custGeom>
                <a:avLst/>
                <a:gdLst>
                  <a:gd name="T0" fmla="*/ 0 w 2119"/>
                  <a:gd name="T1" fmla="*/ 69 h 162"/>
                  <a:gd name="T2" fmla="*/ 2119 w 2119"/>
                  <a:gd name="T3" fmla="*/ 162 h 162"/>
                  <a:gd name="T4" fmla="*/ 2057 w 2119"/>
                  <a:gd name="T5" fmla="*/ 67 h 162"/>
                  <a:gd name="T6" fmla="*/ 0 w 2119"/>
                  <a:gd name="T7" fmla="*/ 69 h 162"/>
                </a:gdLst>
                <a:ahLst/>
                <a:cxnLst>
                  <a:cxn ang="0">
                    <a:pos x="T0" y="T1"/>
                  </a:cxn>
                  <a:cxn ang="0">
                    <a:pos x="T2" y="T3"/>
                  </a:cxn>
                  <a:cxn ang="0">
                    <a:pos x="T4" y="T5"/>
                  </a:cxn>
                  <a:cxn ang="0">
                    <a:pos x="T6" y="T7"/>
                  </a:cxn>
                </a:cxnLst>
                <a:rect l="0" t="0" r="r" b="b"/>
                <a:pathLst>
                  <a:path w="2119" h="162">
                    <a:moveTo>
                      <a:pt x="0" y="69"/>
                    </a:moveTo>
                    <a:cubicBezTo>
                      <a:pt x="2119" y="162"/>
                      <a:pt x="2119" y="162"/>
                      <a:pt x="2119" y="162"/>
                    </a:cubicBezTo>
                    <a:cubicBezTo>
                      <a:pt x="2057" y="67"/>
                      <a:pt x="2057" y="67"/>
                      <a:pt x="2057" y="67"/>
                    </a:cubicBezTo>
                    <a:cubicBezTo>
                      <a:pt x="2057" y="67"/>
                      <a:pt x="1052" y="0"/>
                      <a:pt x="0" y="69"/>
                    </a:cubicBezTo>
                    <a:close/>
                  </a:path>
                </a:pathLst>
              </a:custGeom>
              <a:gradFill flip="none" rotWithShape="1">
                <a:gsLst>
                  <a:gs pos="0">
                    <a:srgbClr val="E6E6E6">
                      <a:lumMod val="0"/>
                      <a:lumOff val="100000"/>
                    </a:srgbClr>
                  </a:gs>
                  <a:gs pos="100000">
                    <a:srgbClr val="AFAFAF">
                      <a:lumMod val="22000"/>
                      <a:lumOff val="78000"/>
                    </a:srgbClr>
                  </a:gs>
                </a:gsLst>
                <a:lin ang="81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0" name="Freeform 31"/>
              <p:cNvSpPr>
                <a:spLocks/>
              </p:cNvSpPr>
              <p:nvPr/>
            </p:nvSpPr>
            <p:spPr bwMode="auto">
              <a:xfrm>
                <a:off x="1250950" y="2878138"/>
                <a:ext cx="3511550" cy="268288"/>
              </a:xfrm>
              <a:custGeom>
                <a:avLst/>
                <a:gdLst>
                  <a:gd name="T0" fmla="*/ 67 w 2159"/>
                  <a:gd name="T1" fmla="*/ 91 h 165"/>
                  <a:gd name="T2" fmla="*/ 0 w 2159"/>
                  <a:gd name="T3" fmla="*/ 165 h 165"/>
                  <a:gd name="T4" fmla="*/ 2153 w 2159"/>
                  <a:gd name="T5" fmla="*/ 115 h 165"/>
                  <a:gd name="T6" fmla="*/ 2159 w 2159"/>
                  <a:gd name="T7" fmla="*/ 104 h 165"/>
                  <a:gd name="T8" fmla="*/ 67 w 2159"/>
                  <a:gd name="T9" fmla="*/ 91 h 165"/>
                </a:gdLst>
                <a:ahLst/>
                <a:cxnLst>
                  <a:cxn ang="0">
                    <a:pos x="T0" y="T1"/>
                  </a:cxn>
                  <a:cxn ang="0">
                    <a:pos x="T2" y="T3"/>
                  </a:cxn>
                  <a:cxn ang="0">
                    <a:pos x="T4" y="T5"/>
                  </a:cxn>
                  <a:cxn ang="0">
                    <a:pos x="T6" y="T7"/>
                  </a:cxn>
                  <a:cxn ang="0">
                    <a:pos x="T8" y="T9"/>
                  </a:cxn>
                </a:cxnLst>
                <a:rect l="0" t="0" r="r" b="b"/>
                <a:pathLst>
                  <a:path w="2159" h="165">
                    <a:moveTo>
                      <a:pt x="67" y="91"/>
                    </a:moveTo>
                    <a:cubicBezTo>
                      <a:pt x="0" y="165"/>
                      <a:pt x="0" y="165"/>
                      <a:pt x="0" y="165"/>
                    </a:cubicBezTo>
                    <a:cubicBezTo>
                      <a:pt x="2153" y="115"/>
                      <a:pt x="2153" y="115"/>
                      <a:pt x="2153" y="115"/>
                    </a:cubicBezTo>
                    <a:cubicBezTo>
                      <a:pt x="2153" y="115"/>
                      <a:pt x="2156" y="111"/>
                      <a:pt x="2159" y="104"/>
                    </a:cubicBezTo>
                    <a:cubicBezTo>
                      <a:pt x="1140" y="0"/>
                      <a:pt x="67" y="91"/>
                      <a:pt x="67" y="91"/>
                    </a:cubicBezTo>
                    <a:close/>
                  </a:path>
                </a:pathLst>
              </a:custGeom>
              <a:gradFill>
                <a:gsLst>
                  <a:gs pos="19000">
                    <a:srgbClr val="E6E6E6">
                      <a:lumMod val="0"/>
                      <a:lumOff val="100000"/>
                    </a:srgbClr>
                  </a:gs>
                  <a:gs pos="100000">
                    <a:srgbClr val="AFAFAF">
                      <a:lumMod val="54000"/>
                      <a:lumOff val="46000"/>
                    </a:srgbClr>
                  </a:gs>
                </a:gsLst>
              </a:gradFill>
              <a:ln w="44450" cap="flat">
                <a:noFill/>
                <a:prstDash val="solid"/>
                <a:miter lim="800000"/>
                <a:headEnd/>
                <a:tailEnd/>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1" name="Freeform 26"/>
              <p:cNvSpPr>
                <a:spLocks/>
              </p:cNvSpPr>
              <p:nvPr/>
            </p:nvSpPr>
            <p:spPr bwMode="auto">
              <a:xfrm>
                <a:off x="4921250" y="2719388"/>
                <a:ext cx="3584575" cy="327025"/>
              </a:xfrm>
              <a:custGeom>
                <a:avLst/>
                <a:gdLst>
                  <a:gd name="T0" fmla="*/ 2116 w 2204"/>
                  <a:gd name="T1" fmla="*/ 144 h 201"/>
                  <a:gd name="T2" fmla="*/ 53 w 2204"/>
                  <a:gd name="T3" fmla="*/ 160 h 201"/>
                  <a:gd name="T4" fmla="*/ 0 w 2204"/>
                  <a:gd name="T5" fmla="*/ 189 h 201"/>
                  <a:gd name="T6" fmla="*/ 44 w 2204"/>
                  <a:gd name="T7" fmla="*/ 191 h 201"/>
                  <a:gd name="T8" fmla="*/ 2101 w 2204"/>
                  <a:gd name="T9" fmla="*/ 189 h 201"/>
                  <a:gd name="T10" fmla="*/ 2204 w 2204"/>
                  <a:gd name="T11" fmla="*/ 201 h 201"/>
                  <a:gd name="T12" fmla="*/ 2116 w 2204"/>
                  <a:gd name="T13" fmla="*/ 144 h 201"/>
                </a:gdLst>
                <a:ahLst/>
                <a:cxnLst>
                  <a:cxn ang="0">
                    <a:pos x="T0" y="T1"/>
                  </a:cxn>
                  <a:cxn ang="0">
                    <a:pos x="T2" y="T3"/>
                  </a:cxn>
                  <a:cxn ang="0">
                    <a:pos x="T4" y="T5"/>
                  </a:cxn>
                  <a:cxn ang="0">
                    <a:pos x="T6" y="T7"/>
                  </a:cxn>
                  <a:cxn ang="0">
                    <a:pos x="T8" y="T9"/>
                  </a:cxn>
                  <a:cxn ang="0">
                    <a:pos x="T10" y="T11"/>
                  </a:cxn>
                  <a:cxn ang="0">
                    <a:pos x="T12" y="T13"/>
                  </a:cxn>
                </a:cxnLst>
                <a:rect l="0" t="0" r="r" b="b"/>
                <a:pathLst>
                  <a:path w="2204" h="201">
                    <a:moveTo>
                      <a:pt x="2116" y="144"/>
                    </a:moveTo>
                    <a:cubicBezTo>
                      <a:pt x="2116" y="143"/>
                      <a:pt x="1506" y="0"/>
                      <a:pt x="53" y="160"/>
                    </a:cubicBezTo>
                    <a:cubicBezTo>
                      <a:pt x="18" y="178"/>
                      <a:pt x="0" y="189"/>
                      <a:pt x="0" y="189"/>
                    </a:cubicBezTo>
                    <a:cubicBezTo>
                      <a:pt x="44" y="191"/>
                      <a:pt x="44" y="191"/>
                      <a:pt x="44" y="191"/>
                    </a:cubicBezTo>
                    <a:cubicBezTo>
                      <a:pt x="1096" y="122"/>
                      <a:pt x="2101" y="189"/>
                      <a:pt x="2101" y="189"/>
                    </a:cubicBezTo>
                    <a:cubicBezTo>
                      <a:pt x="2204" y="201"/>
                      <a:pt x="2204" y="201"/>
                      <a:pt x="2204" y="201"/>
                    </a:cubicBezTo>
                    <a:lnTo>
                      <a:pt x="2116" y="144"/>
                    </a:lnTo>
                    <a:close/>
                  </a:path>
                </a:pathLst>
              </a:custGeom>
              <a:gradFill flip="none" rotWithShape="1">
                <a:gsLst>
                  <a:gs pos="0">
                    <a:srgbClr val="E6E6E6">
                      <a:lumMod val="0"/>
                      <a:lumOff val="100000"/>
                    </a:srgbClr>
                  </a:gs>
                  <a:gs pos="100000">
                    <a:srgbClr val="AFAFAF">
                      <a:lumMod val="22000"/>
                      <a:lumOff val="78000"/>
                    </a:srgbClr>
                  </a:gs>
                </a:gsLst>
                <a:lin ang="81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2" name="Freeform 24"/>
              <p:cNvSpPr>
                <a:spLocks/>
              </p:cNvSpPr>
              <p:nvPr/>
            </p:nvSpPr>
            <p:spPr bwMode="auto">
              <a:xfrm>
                <a:off x="5008563" y="2257425"/>
                <a:ext cx="3424238" cy="722313"/>
              </a:xfrm>
              <a:custGeom>
                <a:avLst/>
                <a:gdLst>
                  <a:gd name="T0" fmla="*/ 2063 w 2106"/>
                  <a:gd name="T1" fmla="*/ 428 h 444"/>
                  <a:gd name="T2" fmla="*/ 2056 w 2106"/>
                  <a:gd name="T3" fmla="*/ 423 h 444"/>
                  <a:gd name="T4" fmla="*/ 2106 w 2106"/>
                  <a:gd name="T5" fmla="*/ 399 h 444"/>
                  <a:gd name="T6" fmla="*/ 2006 w 2106"/>
                  <a:gd name="T7" fmla="*/ 340 h 444"/>
                  <a:gd name="T8" fmla="*/ 0 w 2106"/>
                  <a:gd name="T9" fmla="*/ 444 h 444"/>
                  <a:gd name="T10" fmla="*/ 2063 w 2106"/>
                  <a:gd name="T11" fmla="*/ 428 h 444"/>
                </a:gdLst>
                <a:ahLst/>
                <a:cxnLst>
                  <a:cxn ang="0">
                    <a:pos x="T0" y="T1"/>
                  </a:cxn>
                  <a:cxn ang="0">
                    <a:pos x="T2" y="T3"/>
                  </a:cxn>
                  <a:cxn ang="0">
                    <a:pos x="T4" y="T5"/>
                  </a:cxn>
                  <a:cxn ang="0">
                    <a:pos x="T6" y="T7"/>
                  </a:cxn>
                  <a:cxn ang="0">
                    <a:pos x="T8" y="T9"/>
                  </a:cxn>
                  <a:cxn ang="0">
                    <a:pos x="T10" y="T11"/>
                  </a:cxn>
                </a:cxnLst>
                <a:rect l="0" t="0" r="r" b="b"/>
                <a:pathLst>
                  <a:path w="2106" h="444">
                    <a:moveTo>
                      <a:pt x="2063" y="428"/>
                    </a:moveTo>
                    <a:cubicBezTo>
                      <a:pt x="2056" y="423"/>
                      <a:pt x="2056" y="423"/>
                      <a:pt x="2056" y="423"/>
                    </a:cubicBezTo>
                    <a:cubicBezTo>
                      <a:pt x="2106" y="399"/>
                      <a:pt x="2106" y="399"/>
                      <a:pt x="2106" y="399"/>
                    </a:cubicBezTo>
                    <a:cubicBezTo>
                      <a:pt x="2006" y="340"/>
                      <a:pt x="2006" y="340"/>
                      <a:pt x="2006" y="340"/>
                    </a:cubicBezTo>
                    <a:cubicBezTo>
                      <a:pt x="1003" y="0"/>
                      <a:pt x="208" y="339"/>
                      <a:pt x="0" y="444"/>
                    </a:cubicBezTo>
                    <a:cubicBezTo>
                      <a:pt x="1453" y="284"/>
                      <a:pt x="2063" y="427"/>
                      <a:pt x="2063" y="428"/>
                    </a:cubicBezTo>
                    <a:close/>
                  </a:path>
                </a:pathLst>
              </a:custGeom>
              <a:gradFill flip="none" rotWithShape="1">
                <a:gsLst>
                  <a:gs pos="0">
                    <a:srgbClr val="E6E6E6">
                      <a:lumMod val="0"/>
                      <a:lumOff val="100000"/>
                    </a:srgbClr>
                  </a:gs>
                  <a:gs pos="100000">
                    <a:srgbClr val="AFAFAF">
                      <a:lumMod val="22000"/>
                      <a:lumOff val="78000"/>
                    </a:srgbClr>
                  </a:gs>
                </a:gsLst>
                <a:lin ang="81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3" name="Freeform 33"/>
              <p:cNvSpPr>
                <a:spLocks/>
              </p:cNvSpPr>
              <p:nvPr/>
            </p:nvSpPr>
            <p:spPr bwMode="auto">
              <a:xfrm>
                <a:off x="4927600" y="2419350"/>
                <a:ext cx="3455988" cy="603250"/>
              </a:xfrm>
              <a:custGeom>
                <a:avLst/>
                <a:gdLst>
                  <a:gd name="T0" fmla="*/ 29 w 2124"/>
                  <a:gd name="T1" fmla="*/ 325 h 371"/>
                  <a:gd name="T2" fmla="*/ 1761 w 2124"/>
                  <a:gd name="T3" fmla="*/ 0 h 371"/>
                  <a:gd name="T4" fmla="*/ 2124 w 2124"/>
                  <a:gd name="T5" fmla="*/ 223 h 371"/>
                  <a:gd name="T6" fmla="*/ 37 w 2124"/>
                  <a:gd name="T7" fmla="*/ 371 h 371"/>
                  <a:gd name="T8" fmla="*/ 29 w 2124"/>
                  <a:gd name="T9" fmla="*/ 325 h 371"/>
                </a:gdLst>
                <a:ahLst/>
                <a:cxnLst>
                  <a:cxn ang="0">
                    <a:pos x="T0" y="T1"/>
                  </a:cxn>
                  <a:cxn ang="0">
                    <a:pos x="T2" y="T3"/>
                  </a:cxn>
                  <a:cxn ang="0">
                    <a:pos x="T4" y="T5"/>
                  </a:cxn>
                  <a:cxn ang="0">
                    <a:pos x="T6" y="T7"/>
                  </a:cxn>
                  <a:cxn ang="0">
                    <a:pos x="T8" y="T9"/>
                  </a:cxn>
                </a:cxnLst>
                <a:rect l="0" t="0" r="r" b="b"/>
                <a:pathLst>
                  <a:path w="2124" h="371">
                    <a:moveTo>
                      <a:pt x="29" y="325"/>
                    </a:moveTo>
                    <a:cubicBezTo>
                      <a:pt x="132" y="243"/>
                      <a:pt x="547" y="58"/>
                      <a:pt x="1761" y="0"/>
                    </a:cubicBezTo>
                    <a:cubicBezTo>
                      <a:pt x="2124" y="223"/>
                      <a:pt x="2124" y="223"/>
                      <a:pt x="2124" y="223"/>
                    </a:cubicBezTo>
                    <a:cubicBezTo>
                      <a:pt x="2124" y="223"/>
                      <a:pt x="656" y="43"/>
                      <a:pt x="37" y="371"/>
                    </a:cubicBezTo>
                    <a:cubicBezTo>
                      <a:pt x="37" y="371"/>
                      <a:pt x="0" y="348"/>
                      <a:pt x="29" y="325"/>
                    </a:cubicBezTo>
                    <a:close/>
                  </a:path>
                </a:pathLst>
              </a:custGeom>
              <a:gradFill flip="none" rotWithShape="1">
                <a:gsLst>
                  <a:gs pos="0">
                    <a:srgbClr val="E6E6E6">
                      <a:lumMod val="0"/>
                      <a:lumOff val="100000"/>
                    </a:srgbClr>
                  </a:gs>
                  <a:gs pos="100000">
                    <a:srgbClr val="AFAFAF">
                      <a:lumMod val="22000"/>
                      <a:lumOff val="78000"/>
                    </a:srgbClr>
                  </a:gs>
                </a:gsLst>
                <a:lin ang="81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4" name="Freeform 35"/>
              <p:cNvSpPr>
                <a:spLocks/>
              </p:cNvSpPr>
              <p:nvPr/>
            </p:nvSpPr>
            <p:spPr bwMode="auto">
              <a:xfrm>
                <a:off x="4886325" y="2190750"/>
                <a:ext cx="3355975" cy="766763"/>
              </a:xfrm>
              <a:custGeom>
                <a:avLst/>
                <a:gdLst>
                  <a:gd name="T0" fmla="*/ 20 w 2064"/>
                  <a:gd name="T1" fmla="*/ 452 h 472"/>
                  <a:gd name="T2" fmla="*/ 1767 w 2064"/>
                  <a:gd name="T3" fmla="*/ 42 h 472"/>
                  <a:gd name="T4" fmla="*/ 2064 w 2064"/>
                  <a:gd name="T5" fmla="*/ 198 h 472"/>
                  <a:gd name="T6" fmla="*/ 57 w 2064"/>
                  <a:gd name="T7" fmla="*/ 472 h 472"/>
                  <a:gd name="T8" fmla="*/ 20 w 2064"/>
                  <a:gd name="T9" fmla="*/ 452 h 472"/>
                </a:gdLst>
                <a:ahLst/>
                <a:cxnLst>
                  <a:cxn ang="0">
                    <a:pos x="T0" y="T1"/>
                  </a:cxn>
                  <a:cxn ang="0">
                    <a:pos x="T2" y="T3"/>
                  </a:cxn>
                  <a:cxn ang="0">
                    <a:pos x="T4" y="T5"/>
                  </a:cxn>
                  <a:cxn ang="0">
                    <a:pos x="T6" y="T7"/>
                  </a:cxn>
                  <a:cxn ang="0">
                    <a:pos x="T8" y="T9"/>
                  </a:cxn>
                </a:cxnLst>
                <a:rect l="0" t="0" r="r" b="b"/>
                <a:pathLst>
                  <a:path w="2064" h="472">
                    <a:moveTo>
                      <a:pt x="20" y="452"/>
                    </a:moveTo>
                    <a:cubicBezTo>
                      <a:pt x="142" y="352"/>
                      <a:pt x="719" y="0"/>
                      <a:pt x="1767" y="42"/>
                    </a:cubicBezTo>
                    <a:cubicBezTo>
                      <a:pt x="2064" y="198"/>
                      <a:pt x="2064" y="198"/>
                      <a:pt x="2064" y="198"/>
                    </a:cubicBezTo>
                    <a:cubicBezTo>
                      <a:pt x="2064" y="198"/>
                      <a:pt x="796" y="57"/>
                      <a:pt x="57" y="472"/>
                    </a:cubicBezTo>
                    <a:cubicBezTo>
                      <a:pt x="57" y="472"/>
                      <a:pt x="0" y="468"/>
                      <a:pt x="20" y="452"/>
                    </a:cubicBezTo>
                    <a:close/>
                  </a:path>
                </a:pathLst>
              </a:custGeom>
              <a:gradFill flip="none" rotWithShape="1">
                <a:gsLst>
                  <a:gs pos="0">
                    <a:srgbClr val="E6E6E6">
                      <a:lumMod val="0"/>
                      <a:lumOff val="100000"/>
                    </a:srgbClr>
                  </a:gs>
                  <a:gs pos="100000">
                    <a:srgbClr val="AFAFAF">
                      <a:lumMod val="22000"/>
                      <a:lumOff val="78000"/>
                    </a:srgbClr>
                  </a:gs>
                </a:gsLst>
                <a:lin ang="81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5" name="Freeform 37"/>
              <p:cNvSpPr>
                <a:spLocks/>
              </p:cNvSpPr>
              <p:nvPr/>
            </p:nvSpPr>
            <p:spPr bwMode="auto">
              <a:xfrm>
                <a:off x="4848225" y="1995488"/>
                <a:ext cx="3360738" cy="969963"/>
              </a:xfrm>
              <a:custGeom>
                <a:avLst/>
                <a:gdLst>
                  <a:gd name="T0" fmla="*/ 34 w 2066"/>
                  <a:gd name="T1" fmla="*/ 580 h 597"/>
                  <a:gd name="T2" fmla="*/ 2066 w 2066"/>
                  <a:gd name="T3" fmla="*/ 235 h 597"/>
                  <a:gd name="T4" fmla="*/ 1534 w 2066"/>
                  <a:gd name="T5" fmla="*/ 0 h 597"/>
                  <a:gd name="T6" fmla="*/ 0 w 2066"/>
                  <a:gd name="T7" fmla="*/ 584 h 597"/>
                  <a:gd name="T8" fmla="*/ 34 w 2066"/>
                  <a:gd name="T9" fmla="*/ 580 h 597"/>
                </a:gdLst>
                <a:ahLst/>
                <a:cxnLst>
                  <a:cxn ang="0">
                    <a:pos x="T0" y="T1"/>
                  </a:cxn>
                  <a:cxn ang="0">
                    <a:pos x="T2" y="T3"/>
                  </a:cxn>
                  <a:cxn ang="0">
                    <a:pos x="T4" y="T5"/>
                  </a:cxn>
                  <a:cxn ang="0">
                    <a:pos x="T6" y="T7"/>
                  </a:cxn>
                  <a:cxn ang="0">
                    <a:pos x="T8" y="T9"/>
                  </a:cxn>
                </a:cxnLst>
                <a:rect l="0" t="0" r="r" b="b"/>
                <a:pathLst>
                  <a:path w="2066" h="597">
                    <a:moveTo>
                      <a:pt x="34" y="580"/>
                    </a:moveTo>
                    <a:cubicBezTo>
                      <a:pt x="197" y="488"/>
                      <a:pt x="825" y="177"/>
                      <a:pt x="2066" y="235"/>
                    </a:cubicBezTo>
                    <a:cubicBezTo>
                      <a:pt x="1534" y="0"/>
                      <a:pt x="1534" y="0"/>
                      <a:pt x="1534" y="0"/>
                    </a:cubicBezTo>
                    <a:cubicBezTo>
                      <a:pt x="1534" y="0"/>
                      <a:pt x="408" y="124"/>
                      <a:pt x="0" y="584"/>
                    </a:cubicBezTo>
                    <a:cubicBezTo>
                      <a:pt x="0" y="584"/>
                      <a:pt x="4" y="597"/>
                      <a:pt x="34" y="580"/>
                    </a:cubicBezTo>
                    <a:close/>
                  </a:path>
                </a:pathLst>
              </a:custGeom>
              <a:gradFill flip="none" rotWithShape="1">
                <a:gsLst>
                  <a:gs pos="0">
                    <a:srgbClr val="E6E6E6">
                      <a:lumMod val="0"/>
                      <a:lumOff val="100000"/>
                    </a:srgbClr>
                  </a:gs>
                  <a:gs pos="100000">
                    <a:srgbClr val="AFAFAF">
                      <a:lumMod val="22000"/>
                      <a:lumOff val="78000"/>
                    </a:srgbClr>
                  </a:gs>
                </a:gsLst>
                <a:lin ang="81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6" name="Freeform 39"/>
              <p:cNvSpPr>
                <a:spLocks/>
              </p:cNvSpPr>
              <p:nvPr/>
            </p:nvSpPr>
            <p:spPr bwMode="auto">
              <a:xfrm>
                <a:off x="4848225" y="1668463"/>
                <a:ext cx="3276600" cy="1276350"/>
              </a:xfrm>
              <a:custGeom>
                <a:avLst/>
                <a:gdLst>
                  <a:gd name="T0" fmla="*/ 0 w 2014"/>
                  <a:gd name="T1" fmla="*/ 785 h 785"/>
                  <a:gd name="T2" fmla="*/ 2014 w 2014"/>
                  <a:gd name="T3" fmla="*/ 343 h 785"/>
                  <a:gd name="T4" fmla="*/ 1555 w 2014"/>
                  <a:gd name="T5" fmla="*/ 0 h 785"/>
                  <a:gd name="T6" fmla="*/ 0 w 2014"/>
                  <a:gd name="T7" fmla="*/ 785 h 785"/>
                </a:gdLst>
                <a:ahLst/>
                <a:cxnLst>
                  <a:cxn ang="0">
                    <a:pos x="T0" y="T1"/>
                  </a:cxn>
                  <a:cxn ang="0">
                    <a:pos x="T2" y="T3"/>
                  </a:cxn>
                  <a:cxn ang="0">
                    <a:pos x="T4" y="T5"/>
                  </a:cxn>
                  <a:cxn ang="0">
                    <a:pos x="T6" y="T7"/>
                  </a:cxn>
                </a:cxnLst>
                <a:rect l="0" t="0" r="r" b="b"/>
                <a:pathLst>
                  <a:path w="2014" h="785">
                    <a:moveTo>
                      <a:pt x="0" y="785"/>
                    </a:moveTo>
                    <a:cubicBezTo>
                      <a:pt x="0" y="785"/>
                      <a:pt x="788" y="187"/>
                      <a:pt x="2014" y="343"/>
                    </a:cubicBezTo>
                    <a:cubicBezTo>
                      <a:pt x="1555" y="0"/>
                      <a:pt x="1555" y="0"/>
                      <a:pt x="1555" y="0"/>
                    </a:cubicBezTo>
                    <a:cubicBezTo>
                      <a:pt x="1555" y="0"/>
                      <a:pt x="197" y="42"/>
                      <a:pt x="0" y="785"/>
                    </a:cubicBezTo>
                    <a:close/>
                  </a:path>
                </a:pathLst>
              </a:custGeom>
              <a:gradFill flip="none" rotWithShape="1">
                <a:gsLst>
                  <a:gs pos="0">
                    <a:srgbClr val="E6E6E6">
                      <a:lumMod val="0"/>
                      <a:lumOff val="100000"/>
                    </a:srgbClr>
                  </a:gs>
                  <a:gs pos="100000">
                    <a:srgbClr val="AFAFAF">
                      <a:lumMod val="22000"/>
                      <a:lumOff val="78000"/>
                    </a:srgbClr>
                  </a:gs>
                </a:gsLst>
                <a:lin ang="81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7" name="Freeform 41"/>
              <p:cNvSpPr>
                <a:spLocks/>
              </p:cNvSpPr>
              <p:nvPr/>
            </p:nvSpPr>
            <p:spPr bwMode="auto">
              <a:xfrm>
                <a:off x="4848225" y="1382713"/>
                <a:ext cx="3170238" cy="1522413"/>
              </a:xfrm>
              <a:custGeom>
                <a:avLst/>
                <a:gdLst>
                  <a:gd name="T0" fmla="*/ 0 w 1949"/>
                  <a:gd name="T1" fmla="*/ 937 h 937"/>
                  <a:gd name="T2" fmla="*/ 0 w 1949"/>
                  <a:gd name="T3" fmla="*/ 619 h 937"/>
                  <a:gd name="T4" fmla="*/ 1486 w 1949"/>
                  <a:gd name="T5" fmla="*/ 49 h 937"/>
                  <a:gd name="T6" fmla="*/ 1949 w 1949"/>
                  <a:gd name="T7" fmla="*/ 360 h 937"/>
                  <a:gd name="T8" fmla="*/ 0 w 1949"/>
                  <a:gd name="T9" fmla="*/ 937 h 937"/>
                </a:gdLst>
                <a:ahLst/>
                <a:cxnLst>
                  <a:cxn ang="0">
                    <a:pos x="T0" y="T1"/>
                  </a:cxn>
                  <a:cxn ang="0">
                    <a:pos x="T2" y="T3"/>
                  </a:cxn>
                  <a:cxn ang="0">
                    <a:pos x="T4" y="T5"/>
                  </a:cxn>
                  <a:cxn ang="0">
                    <a:pos x="T6" y="T7"/>
                  </a:cxn>
                  <a:cxn ang="0">
                    <a:pos x="T8" y="T9"/>
                  </a:cxn>
                </a:cxnLst>
                <a:rect l="0" t="0" r="r" b="b"/>
                <a:pathLst>
                  <a:path w="1949" h="937">
                    <a:moveTo>
                      <a:pt x="0" y="937"/>
                    </a:moveTo>
                    <a:cubicBezTo>
                      <a:pt x="0" y="619"/>
                      <a:pt x="0" y="619"/>
                      <a:pt x="0" y="619"/>
                    </a:cubicBezTo>
                    <a:cubicBezTo>
                      <a:pt x="0" y="619"/>
                      <a:pt x="632" y="0"/>
                      <a:pt x="1486" y="49"/>
                    </a:cubicBezTo>
                    <a:cubicBezTo>
                      <a:pt x="1949" y="360"/>
                      <a:pt x="1949" y="360"/>
                      <a:pt x="1949" y="360"/>
                    </a:cubicBezTo>
                    <a:cubicBezTo>
                      <a:pt x="1949" y="360"/>
                      <a:pt x="725" y="318"/>
                      <a:pt x="0" y="937"/>
                    </a:cubicBezTo>
                    <a:close/>
                  </a:path>
                </a:pathLst>
              </a:custGeom>
              <a:gradFill flip="none" rotWithShape="1">
                <a:gsLst>
                  <a:gs pos="0">
                    <a:srgbClr val="E6E6E6">
                      <a:lumMod val="0"/>
                      <a:lumOff val="100000"/>
                    </a:srgbClr>
                  </a:gs>
                  <a:gs pos="100000">
                    <a:srgbClr val="AFAFAF">
                      <a:lumMod val="95000"/>
                    </a:srgbClr>
                  </a:gs>
                  <a:gs pos="85000">
                    <a:srgbClr val="AFAFAF">
                      <a:lumMod val="22000"/>
                      <a:lumOff val="78000"/>
                    </a:srgbClr>
                  </a:gs>
                </a:gsLst>
                <a:lin ang="108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8" name="Freeform 30"/>
              <p:cNvSpPr>
                <a:spLocks/>
              </p:cNvSpPr>
              <p:nvPr/>
            </p:nvSpPr>
            <p:spPr bwMode="auto">
              <a:xfrm>
                <a:off x="1190625" y="2736850"/>
                <a:ext cx="3573463" cy="320675"/>
              </a:xfrm>
              <a:custGeom>
                <a:avLst/>
                <a:gdLst>
                  <a:gd name="T0" fmla="*/ 103 w 2197"/>
                  <a:gd name="T1" fmla="*/ 104 h 197"/>
                  <a:gd name="T2" fmla="*/ 0 w 2197"/>
                  <a:gd name="T3" fmla="*/ 197 h 197"/>
                  <a:gd name="T4" fmla="*/ 104 w 2197"/>
                  <a:gd name="T5" fmla="*/ 178 h 197"/>
                  <a:gd name="T6" fmla="*/ 2196 w 2197"/>
                  <a:gd name="T7" fmla="*/ 191 h 197"/>
                  <a:gd name="T8" fmla="*/ 2197 w 2197"/>
                  <a:gd name="T9" fmla="*/ 188 h 197"/>
                  <a:gd name="T10" fmla="*/ 103 w 2197"/>
                  <a:gd name="T11" fmla="*/ 104 h 197"/>
                </a:gdLst>
                <a:ahLst/>
                <a:cxnLst>
                  <a:cxn ang="0">
                    <a:pos x="T0" y="T1"/>
                  </a:cxn>
                  <a:cxn ang="0">
                    <a:pos x="T2" y="T3"/>
                  </a:cxn>
                  <a:cxn ang="0">
                    <a:pos x="T4" y="T5"/>
                  </a:cxn>
                  <a:cxn ang="0">
                    <a:pos x="T6" y="T7"/>
                  </a:cxn>
                  <a:cxn ang="0">
                    <a:pos x="T8" y="T9"/>
                  </a:cxn>
                  <a:cxn ang="0">
                    <a:pos x="T10" y="T11"/>
                  </a:cxn>
                </a:cxnLst>
                <a:rect l="0" t="0" r="r" b="b"/>
                <a:pathLst>
                  <a:path w="2197" h="197">
                    <a:moveTo>
                      <a:pt x="103" y="104"/>
                    </a:moveTo>
                    <a:cubicBezTo>
                      <a:pt x="0" y="197"/>
                      <a:pt x="0" y="197"/>
                      <a:pt x="0" y="197"/>
                    </a:cubicBezTo>
                    <a:cubicBezTo>
                      <a:pt x="104" y="178"/>
                      <a:pt x="104" y="178"/>
                      <a:pt x="104" y="178"/>
                    </a:cubicBezTo>
                    <a:cubicBezTo>
                      <a:pt x="104" y="178"/>
                      <a:pt x="1177" y="87"/>
                      <a:pt x="2196" y="191"/>
                    </a:cubicBezTo>
                    <a:cubicBezTo>
                      <a:pt x="2196" y="190"/>
                      <a:pt x="2197" y="189"/>
                      <a:pt x="2197" y="188"/>
                    </a:cubicBezTo>
                    <a:cubicBezTo>
                      <a:pt x="1100" y="0"/>
                      <a:pt x="103" y="104"/>
                      <a:pt x="103" y="104"/>
                    </a:cubicBezTo>
                    <a:close/>
                  </a:path>
                </a:pathLst>
              </a:custGeom>
              <a:gradFill>
                <a:gsLst>
                  <a:gs pos="19000">
                    <a:srgbClr val="E6E6E6">
                      <a:lumMod val="0"/>
                      <a:lumOff val="100000"/>
                    </a:srgbClr>
                  </a:gs>
                  <a:gs pos="100000">
                    <a:srgbClr val="AFAFAF">
                      <a:lumMod val="54000"/>
                      <a:lumOff val="46000"/>
                    </a:srgbClr>
                  </a:gs>
                </a:gsLst>
              </a:gradFill>
              <a:ln w="44450" cap="flat">
                <a:noFill/>
                <a:prstDash val="solid"/>
                <a:miter lim="800000"/>
                <a:headEnd/>
                <a:tailEnd/>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9" name="Freeform 32"/>
              <p:cNvSpPr>
                <a:spLocks/>
              </p:cNvSpPr>
              <p:nvPr/>
            </p:nvSpPr>
            <p:spPr bwMode="auto">
              <a:xfrm>
                <a:off x="1281113" y="2735263"/>
                <a:ext cx="3489325" cy="307975"/>
              </a:xfrm>
              <a:custGeom>
                <a:avLst/>
                <a:gdLst>
                  <a:gd name="T0" fmla="*/ 2142 w 2146"/>
                  <a:gd name="T1" fmla="*/ 189 h 189"/>
                  <a:gd name="T2" fmla="*/ 2146 w 2146"/>
                  <a:gd name="T3" fmla="*/ 172 h 189"/>
                  <a:gd name="T4" fmla="*/ 2017 w 2146"/>
                  <a:gd name="T5" fmla="*/ 141 h 189"/>
                  <a:gd name="T6" fmla="*/ 96 w 2146"/>
                  <a:gd name="T7" fmla="*/ 49 h 189"/>
                  <a:gd name="T8" fmla="*/ 0 w 2146"/>
                  <a:gd name="T9" fmla="*/ 105 h 189"/>
                  <a:gd name="T10" fmla="*/ 48 w 2146"/>
                  <a:gd name="T11" fmla="*/ 105 h 189"/>
                  <a:gd name="T12" fmla="*/ 2142 w 2146"/>
                  <a:gd name="T13" fmla="*/ 189 h 189"/>
                </a:gdLst>
                <a:ahLst/>
                <a:cxnLst>
                  <a:cxn ang="0">
                    <a:pos x="T0" y="T1"/>
                  </a:cxn>
                  <a:cxn ang="0">
                    <a:pos x="T2" y="T3"/>
                  </a:cxn>
                  <a:cxn ang="0">
                    <a:pos x="T4" y="T5"/>
                  </a:cxn>
                  <a:cxn ang="0">
                    <a:pos x="T6" y="T7"/>
                  </a:cxn>
                  <a:cxn ang="0">
                    <a:pos x="T8" y="T9"/>
                  </a:cxn>
                  <a:cxn ang="0">
                    <a:pos x="T10" y="T11"/>
                  </a:cxn>
                  <a:cxn ang="0">
                    <a:pos x="T12" y="T13"/>
                  </a:cxn>
                </a:cxnLst>
                <a:rect l="0" t="0" r="r" b="b"/>
                <a:pathLst>
                  <a:path w="2146" h="189">
                    <a:moveTo>
                      <a:pt x="2142" y="189"/>
                    </a:moveTo>
                    <a:cubicBezTo>
                      <a:pt x="2144" y="184"/>
                      <a:pt x="2145" y="178"/>
                      <a:pt x="2146" y="172"/>
                    </a:cubicBezTo>
                    <a:cubicBezTo>
                      <a:pt x="2102" y="161"/>
                      <a:pt x="2060" y="151"/>
                      <a:pt x="2017" y="141"/>
                    </a:cubicBezTo>
                    <a:cubicBezTo>
                      <a:pt x="1219" y="0"/>
                      <a:pt x="96" y="49"/>
                      <a:pt x="96" y="49"/>
                    </a:cubicBezTo>
                    <a:cubicBezTo>
                      <a:pt x="0" y="105"/>
                      <a:pt x="0" y="105"/>
                      <a:pt x="0" y="105"/>
                    </a:cubicBezTo>
                    <a:cubicBezTo>
                      <a:pt x="48" y="105"/>
                      <a:pt x="48" y="105"/>
                      <a:pt x="48" y="105"/>
                    </a:cubicBezTo>
                    <a:cubicBezTo>
                      <a:pt x="48" y="105"/>
                      <a:pt x="1045" y="1"/>
                      <a:pt x="2142" y="189"/>
                    </a:cubicBezTo>
                    <a:close/>
                  </a:path>
                </a:pathLst>
              </a:custGeom>
              <a:gradFill>
                <a:gsLst>
                  <a:gs pos="19000">
                    <a:srgbClr val="E6E6E6">
                      <a:lumMod val="0"/>
                      <a:lumOff val="100000"/>
                    </a:srgbClr>
                  </a:gs>
                  <a:gs pos="100000">
                    <a:srgbClr val="AFAFAF">
                      <a:lumMod val="54000"/>
                      <a:lumOff val="46000"/>
                    </a:srgbClr>
                  </a:gs>
                </a:gsLst>
              </a:gradFill>
              <a:ln w="44450" cap="flat">
                <a:noFill/>
                <a:prstDash val="solid"/>
                <a:miter lim="800000"/>
                <a:headEnd/>
                <a:tailEnd/>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0" name="Freeform 29"/>
              <p:cNvSpPr>
                <a:spLocks/>
              </p:cNvSpPr>
              <p:nvPr/>
            </p:nvSpPr>
            <p:spPr bwMode="auto">
              <a:xfrm>
                <a:off x="1319213" y="2559050"/>
                <a:ext cx="3241675" cy="404813"/>
              </a:xfrm>
              <a:custGeom>
                <a:avLst/>
                <a:gdLst>
                  <a:gd name="T0" fmla="*/ 1993 w 1993"/>
                  <a:gd name="T1" fmla="*/ 249 h 249"/>
                  <a:gd name="T2" fmla="*/ 72 w 1993"/>
                  <a:gd name="T3" fmla="*/ 99 h 249"/>
                  <a:gd name="T4" fmla="*/ 0 w 1993"/>
                  <a:gd name="T5" fmla="*/ 157 h 249"/>
                  <a:gd name="T6" fmla="*/ 72 w 1993"/>
                  <a:gd name="T7" fmla="*/ 157 h 249"/>
                  <a:gd name="T8" fmla="*/ 1993 w 1993"/>
                  <a:gd name="T9" fmla="*/ 249 h 249"/>
                </a:gdLst>
                <a:ahLst/>
                <a:cxnLst>
                  <a:cxn ang="0">
                    <a:pos x="T0" y="T1"/>
                  </a:cxn>
                  <a:cxn ang="0">
                    <a:pos x="T2" y="T3"/>
                  </a:cxn>
                  <a:cxn ang="0">
                    <a:pos x="T4" y="T5"/>
                  </a:cxn>
                  <a:cxn ang="0">
                    <a:pos x="T6" y="T7"/>
                  </a:cxn>
                  <a:cxn ang="0">
                    <a:pos x="T8" y="T9"/>
                  </a:cxn>
                </a:cxnLst>
                <a:rect l="0" t="0" r="r" b="b"/>
                <a:pathLst>
                  <a:path w="1993" h="249">
                    <a:moveTo>
                      <a:pt x="1993" y="249"/>
                    </a:moveTo>
                    <a:cubicBezTo>
                      <a:pt x="924" y="0"/>
                      <a:pt x="72" y="99"/>
                      <a:pt x="72" y="99"/>
                    </a:cubicBezTo>
                    <a:cubicBezTo>
                      <a:pt x="0" y="157"/>
                      <a:pt x="0" y="157"/>
                      <a:pt x="0" y="157"/>
                    </a:cubicBezTo>
                    <a:cubicBezTo>
                      <a:pt x="72" y="157"/>
                      <a:pt x="72" y="157"/>
                      <a:pt x="72" y="157"/>
                    </a:cubicBezTo>
                    <a:cubicBezTo>
                      <a:pt x="72" y="157"/>
                      <a:pt x="1195" y="108"/>
                      <a:pt x="1993" y="249"/>
                    </a:cubicBezTo>
                    <a:close/>
                  </a:path>
                </a:pathLst>
              </a:custGeom>
              <a:gradFill>
                <a:gsLst>
                  <a:gs pos="19000">
                    <a:srgbClr val="E6E6E6">
                      <a:lumMod val="0"/>
                      <a:lumOff val="100000"/>
                    </a:srgbClr>
                  </a:gs>
                  <a:gs pos="100000">
                    <a:srgbClr val="AFAFAF">
                      <a:lumMod val="54000"/>
                      <a:lumOff val="46000"/>
                    </a:srgbClr>
                  </a:gs>
                </a:gsLst>
              </a:gradFill>
              <a:ln w="44450" cap="flat">
                <a:noFill/>
                <a:prstDash val="solid"/>
                <a:miter lim="800000"/>
                <a:headEnd/>
                <a:tailEnd/>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1" name="Freeform 27"/>
              <p:cNvSpPr>
                <a:spLocks/>
              </p:cNvSpPr>
              <p:nvPr/>
            </p:nvSpPr>
            <p:spPr bwMode="auto">
              <a:xfrm>
                <a:off x="1358900" y="2298700"/>
                <a:ext cx="3411538" cy="706438"/>
              </a:xfrm>
              <a:custGeom>
                <a:avLst/>
                <a:gdLst>
                  <a:gd name="T0" fmla="*/ 1969 w 2098"/>
                  <a:gd name="T1" fmla="*/ 409 h 434"/>
                  <a:gd name="T2" fmla="*/ 2098 w 2098"/>
                  <a:gd name="T3" fmla="*/ 434 h 434"/>
                  <a:gd name="T4" fmla="*/ 2087 w 2098"/>
                  <a:gd name="T5" fmla="*/ 405 h 434"/>
                  <a:gd name="T6" fmla="*/ 304 w 2098"/>
                  <a:gd name="T7" fmla="*/ 90 h 434"/>
                  <a:gd name="T8" fmla="*/ 0 w 2098"/>
                  <a:gd name="T9" fmla="*/ 259 h 434"/>
                  <a:gd name="T10" fmla="*/ 48 w 2098"/>
                  <a:gd name="T11" fmla="*/ 259 h 434"/>
                  <a:gd name="T12" fmla="*/ 1969 w 2098"/>
                  <a:gd name="T13" fmla="*/ 409 h 434"/>
                </a:gdLst>
                <a:ahLst/>
                <a:cxnLst>
                  <a:cxn ang="0">
                    <a:pos x="T0" y="T1"/>
                  </a:cxn>
                  <a:cxn ang="0">
                    <a:pos x="T2" y="T3"/>
                  </a:cxn>
                  <a:cxn ang="0">
                    <a:pos x="T4" y="T5"/>
                  </a:cxn>
                  <a:cxn ang="0">
                    <a:pos x="T6" y="T7"/>
                  </a:cxn>
                  <a:cxn ang="0">
                    <a:pos x="T8" y="T9"/>
                  </a:cxn>
                  <a:cxn ang="0">
                    <a:pos x="T10" y="T11"/>
                  </a:cxn>
                  <a:cxn ang="0">
                    <a:pos x="T12" y="T13"/>
                  </a:cxn>
                </a:cxnLst>
                <a:rect l="0" t="0" r="r" b="b"/>
                <a:pathLst>
                  <a:path w="2098" h="434">
                    <a:moveTo>
                      <a:pt x="1969" y="409"/>
                    </a:moveTo>
                    <a:cubicBezTo>
                      <a:pt x="2013" y="416"/>
                      <a:pt x="2056" y="425"/>
                      <a:pt x="2098" y="434"/>
                    </a:cubicBezTo>
                    <a:cubicBezTo>
                      <a:pt x="2098" y="424"/>
                      <a:pt x="2095" y="414"/>
                      <a:pt x="2087" y="405"/>
                    </a:cubicBezTo>
                    <a:cubicBezTo>
                      <a:pt x="1989" y="282"/>
                      <a:pt x="1583" y="0"/>
                      <a:pt x="304" y="90"/>
                    </a:cubicBezTo>
                    <a:cubicBezTo>
                      <a:pt x="0" y="259"/>
                      <a:pt x="0" y="259"/>
                      <a:pt x="0" y="259"/>
                    </a:cubicBezTo>
                    <a:cubicBezTo>
                      <a:pt x="48" y="259"/>
                      <a:pt x="48" y="259"/>
                      <a:pt x="48" y="259"/>
                    </a:cubicBezTo>
                    <a:cubicBezTo>
                      <a:pt x="48" y="259"/>
                      <a:pt x="900" y="160"/>
                      <a:pt x="1969" y="409"/>
                    </a:cubicBezTo>
                    <a:close/>
                  </a:path>
                </a:pathLst>
              </a:custGeom>
              <a:gradFill>
                <a:gsLst>
                  <a:gs pos="19000">
                    <a:srgbClr val="E6E6E6">
                      <a:lumMod val="0"/>
                      <a:lumOff val="100000"/>
                    </a:srgbClr>
                  </a:gs>
                  <a:gs pos="100000">
                    <a:srgbClr val="AFAFAF">
                      <a:lumMod val="54000"/>
                      <a:lumOff val="46000"/>
                    </a:srgbClr>
                  </a:gs>
                </a:gsLst>
              </a:gradFill>
              <a:ln w="44450" cap="flat">
                <a:noFill/>
                <a:prstDash val="solid"/>
                <a:miter lim="800000"/>
                <a:headEnd/>
                <a:tailEnd/>
              </a:ln>
              <a:effectLst>
                <a:outerShdw blurRad="50800" dist="38100" dir="8100000" algn="tr" rotWithShape="0">
                  <a:prstClr val="black">
                    <a:alpha val="38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2" name="Freeform 34"/>
              <p:cNvSpPr>
                <a:spLocks/>
              </p:cNvSpPr>
              <p:nvPr/>
            </p:nvSpPr>
            <p:spPr bwMode="auto">
              <a:xfrm>
                <a:off x="1436688" y="2146300"/>
                <a:ext cx="3495675" cy="841375"/>
              </a:xfrm>
              <a:custGeom>
                <a:avLst/>
                <a:gdLst>
                  <a:gd name="T0" fmla="*/ 0 w 2149"/>
                  <a:gd name="T1" fmla="*/ 221 h 517"/>
                  <a:gd name="T2" fmla="*/ 491 w 2149"/>
                  <a:gd name="T3" fmla="*/ 21 h 517"/>
                  <a:gd name="T4" fmla="*/ 2107 w 2149"/>
                  <a:gd name="T5" fmla="*/ 476 h 517"/>
                  <a:gd name="T6" fmla="*/ 2016 w 2149"/>
                  <a:gd name="T7" fmla="*/ 517 h 517"/>
                  <a:gd name="T8" fmla="*/ 0 w 2149"/>
                  <a:gd name="T9" fmla="*/ 221 h 517"/>
                </a:gdLst>
                <a:ahLst/>
                <a:cxnLst>
                  <a:cxn ang="0">
                    <a:pos x="T0" y="T1"/>
                  </a:cxn>
                  <a:cxn ang="0">
                    <a:pos x="T2" y="T3"/>
                  </a:cxn>
                  <a:cxn ang="0">
                    <a:pos x="T4" y="T5"/>
                  </a:cxn>
                  <a:cxn ang="0">
                    <a:pos x="T6" y="T7"/>
                  </a:cxn>
                  <a:cxn ang="0">
                    <a:pos x="T8" y="T9"/>
                  </a:cxn>
                </a:cxnLst>
                <a:rect l="0" t="0" r="r" b="b"/>
                <a:pathLst>
                  <a:path w="2149" h="517">
                    <a:moveTo>
                      <a:pt x="0" y="221"/>
                    </a:moveTo>
                    <a:cubicBezTo>
                      <a:pt x="0" y="221"/>
                      <a:pt x="329" y="42"/>
                      <a:pt x="491" y="21"/>
                    </a:cubicBezTo>
                    <a:cubicBezTo>
                      <a:pt x="652" y="0"/>
                      <a:pt x="1646" y="62"/>
                      <a:pt x="2107" y="476"/>
                    </a:cubicBezTo>
                    <a:cubicBezTo>
                      <a:pt x="2149" y="481"/>
                      <a:pt x="2012" y="513"/>
                      <a:pt x="2016" y="517"/>
                    </a:cubicBezTo>
                    <a:cubicBezTo>
                      <a:pt x="2016" y="517"/>
                      <a:pt x="1472" y="173"/>
                      <a:pt x="0" y="221"/>
                    </a:cubicBezTo>
                    <a:close/>
                  </a:path>
                </a:pathLst>
              </a:custGeom>
              <a:gradFill>
                <a:gsLst>
                  <a:gs pos="19000">
                    <a:srgbClr val="E6E6E6">
                      <a:lumMod val="0"/>
                      <a:lumOff val="100000"/>
                    </a:srgbClr>
                  </a:gs>
                  <a:gs pos="100000">
                    <a:srgbClr val="AFAFAF">
                      <a:lumMod val="54000"/>
                      <a:lumOff val="46000"/>
                    </a:srgbClr>
                  </a:gs>
                </a:gsLst>
              </a:gradFill>
              <a:ln w="44450" cap="flat">
                <a:noFill/>
                <a:prstDash val="solid"/>
                <a:miter lim="800000"/>
                <a:headEnd/>
                <a:tailEnd/>
              </a:ln>
              <a:effectLst>
                <a:outerShdw blurRad="50800" dist="38100" dir="8100000" algn="tr" rotWithShape="0">
                  <a:prstClr val="black">
                    <a:alpha val="38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3" name="Freeform 36"/>
              <p:cNvSpPr>
                <a:spLocks/>
              </p:cNvSpPr>
              <p:nvPr/>
            </p:nvSpPr>
            <p:spPr bwMode="auto">
              <a:xfrm>
                <a:off x="1482725" y="1897063"/>
                <a:ext cx="3333750" cy="1047750"/>
              </a:xfrm>
              <a:custGeom>
                <a:avLst/>
                <a:gdLst>
                  <a:gd name="T0" fmla="*/ 2043 w 2050"/>
                  <a:gd name="T1" fmla="*/ 633 h 644"/>
                  <a:gd name="T2" fmla="*/ 442 w 2050"/>
                  <a:gd name="T3" fmla="*/ 32 h 644"/>
                  <a:gd name="T4" fmla="*/ 0 w 2050"/>
                  <a:gd name="T5" fmla="*/ 267 h 644"/>
                  <a:gd name="T6" fmla="*/ 2011 w 2050"/>
                  <a:gd name="T7" fmla="*/ 644 h 644"/>
                  <a:gd name="T8" fmla="*/ 2043 w 2050"/>
                  <a:gd name="T9" fmla="*/ 633 h 644"/>
                </a:gdLst>
                <a:ahLst/>
                <a:cxnLst>
                  <a:cxn ang="0">
                    <a:pos x="T0" y="T1"/>
                  </a:cxn>
                  <a:cxn ang="0">
                    <a:pos x="T2" y="T3"/>
                  </a:cxn>
                  <a:cxn ang="0">
                    <a:pos x="T4" y="T5"/>
                  </a:cxn>
                  <a:cxn ang="0">
                    <a:pos x="T6" y="T7"/>
                  </a:cxn>
                  <a:cxn ang="0">
                    <a:pos x="T8" y="T9"/>
                  </a:cxn>
                </a:cxnLst>
                <a:rect l="0" t="0" r="r" b="b"/>
                <a:pathLst>
                  <a:path w="2050" h="644">
                    <a:moveTo>
                      <a:pt x="2043" y="633"/>
                    </a:moveTo>
                    <a:cubicBezTo>
                      <a:pt x="1952" y="556"/>
                      <a:pt x="1221" y="0"/>
                      <a:pt x="442" y="32"/>
                    </a:cubicBezTo>
                    <a:cubicBezTo>
                      <a:pt x="0" y="267"/>
                      <a:pt x="0" y="267"/>
                      <a:pt x="0" y="267"/>
                    </a:cubicBezTo>
                    <a:cubicBezTo>
                      <a:pt x="0" y="267"/>
                      <a:pt x="1085" y="129"/>
                      <a:pt x="2011" y="644"/>
                    </a:cubicBezTo>
                    <a:cubicBezTo>
                      <a:pt x="2011" y="644"/>
                      <a:pt x="2050" y="639"/>
                      <a:pt x="2043" y="633"/>
                    </a:cubicBezTo>
                    <a:close/>
                  </a:path>
                </a:pathLst>
              </a:custGeom>
              <a:gradFill>
                <a:gsLst>
                  <a:gs pos="24000">
                    <a:srgbClr val="E6E6E6">
                      <a:lumMod val="0"/>
                      <a:lumOff val="100000"/>
                    </a:srgbClr>
                  </a:gs>
                  <a:gs pos="95000">
                    <a:srgbClr val="AFAFAF">
                      <a:lumMod val="55000"/>
                      <a:lumOff val="45000"/>
                    </a:srgbClr>
                  </a:gs>
                </a:gsLst>
              </a:gradFill>
              <a:ln w="44450" cap="flat">
                <a:noFill/>
                <a:prstDash val="solid"/>
                <a:miter lim="800000"/>
                <a:headEnd/>
                <a:tailEnd/>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4" name="Freeform 38"/>
              <p:cNvSpPr>
                <a:spLocks/>
              </p:cNvSpPr>
              <p:nvPr/>
            </p:nvSpPr>
            <p:spPr bwMode="auto">
              <a:xfrm>
                <a:off x="1600200" y="1612900"/>
                <a:ext cx="3248025" cy="1292225"/>
              </a:xfrm>
              <a:custGeom>
                <a:avLst/>
                <a:gdLst>
                  <a:gd name="T0" fmla="*/ 1949 w 1997"/>
                  <a:gd name="T1" fmla="*/ 788 h 795"/>
                  <a:gd name="T2" fmla="*/ 1997 w 1997"/>
                  <a:gd name="T3" fmla="*/ 795 h 795"/>
                  <a:gd name="T4" fmla="*/ 414 w 1997"/>
                  <a:gd name="T5" fmla="*/ 97 h 795"/>
                  <a:gd name="T6" fmla="*/ 0 w 1997"/>
                  <a:gd name="T7" fmla="*/ 314 h 795"/>
                  <a:gd name="T8" fmla="*/ 1949 w 1997"/>
                  <a:gd name="T9" fmla="*/ 788 h 795"/>
                </a:gdLst>
                <a:ahLst/>
                <a:cxnLst>
                  <a:cxn ang="0">
                    <a:pos x="T0" y="T1"/>
                  </a:cxn>
                  <a:cxn ang="0">
                    <a:pos x="T2" y="T3"/>
                  </a:cxn>
                  <a:cxn ang="0">
                    <a:pos x="T4" y="T5"/>
                  </a:cxn>
                  <a:cxn ang="0">
                    <a:pos x="T6" y="T7"/>
                  </a:cxn>
                  <a:cxn ang="0">
                    <a:pos x="T8" y="T9"/>
                  </a:cxn>
                </a:cxnLst>
                <a:rect l="0" t="0" r="r" b="b"/>
                <a:pathLst>
                  <a:path w="1997" h="795">
                    <a:moveTo>
                      <a:pt x="1949" y="788"/>
                    </a:moveTo>
                    <a:cubicBezTo>
                      <a:pt x="1961" y="795"/>
                      <a:pt x="1984" y="788"/>
                      <a:pt x="1997" y="795"/>
                    </a:cubicBezTo>
                    <a:cubicBezTo>
                      <a:pt x="1997" y="795"/>
                      <a:pt x="1561" y="0"/>
                      <a:pt x="414" y="97"/>
                    </a:cubicBezTo>
                    <a:cubicBezTo>
                      <a:pt x="0" y="314"/>
                      <a:pt x="0" y="314"/>
                      <a:pt x="0" y="314"/>
                    </a:cubicBezTo>
                    <a:cubicBezTo>
                      <a:pt x="0" y="314"/>
                      <a:pt x="817" y="156"/>
                      <a:pt x="1949" y="788"/>
                    </a:cubicBezTo>
                    <a:close/>
                  </a:path>
                </a:pathLst>
              </a:custGeom>
              <a:gradFill flip="none" rotWithShape="1">
                <a:gsLst>
                  <a:gs pos="0">
                    <a:srgbClr val="E6E6E6">
                      <a:lumMod val="0"/>
                      <a:lumOff val="100000"/>
                    </a:srgbClr>
                  </a:gs>
                  <a:gs pos="95000">
                    <a:srgbClr val="AFAFAF">
                      <a:lumMod val="37000"/>
                      <a:lumOff val="63000"/>
                    </a:srgbClr>
                  </a:gs>
                </a:gsLst>
                <a:lin ang="2700000" scaled="1"/>
                <a:tileRect/>
              </a:gradFill>
              <a:ln w="44450" cap="flat">
                <a:noFill/>
                <a:prstDash val="solid"/>
                <a:miter lim="800000"/>
                <a:headEnd/>
                <a:tailEnd/>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5" name="Freeform 42"/>
              <p:cNvSpPr>
                <a:spLocks/>
              </p:cNvSpPr>
              <p:nvPr/>
            </p:nvSpPr>
            <p:spPr bwMode="auto">
              <a:xfrm>
                <a:off x="1728788" y="1130300"/>
                <a:ext cx="3119438" cy="1774825"/>
              </a:xfrm>
              <a:custGeom>
                <a:avLst/>
                <a:gdLst>
                  <a:gd name="T0" fmla="*/ 484 w 1918"/>
                  <a:gd name="T1" fmla="*/ 14 h 1092"/>
                  <a:gd name="T2" fmla="*/ 1918 w 1918"/>
                  <a:gd name="T3" fmla="*/ 781 h 1092"/>
                  <a:gd name="T4" fmla="*/ 1918 w 1918"/>
                  <a:gd name="T5" fmla="*/ 1092 h 1092"/>
                  <a:gd name="T6" fmla="*/ 0 w 1918"/>
                  <a:gd name="T7" fmla="*/ 231 h 1092"/>
                  <a:gd name="T8" fmla="*/ 484 w 1918"/>
                  <a:gd name="T9" fmla="*/ 14 h 1092"/>
                </a:gdLst>
                <a:ahLst/>
                <a:cxnLst>
                  <a:cxn ang="0">
                    <a:pos x="T0" y="T1"/>
                  </a:cxn>
                  <a:cxn ang="0">
                    <a:pos x="T2" y="T3"/>
                  </a:cxn>
                  <a:cxn ang="0">
                    <a:pos x="T4" y="T5"/>
                  </a:cxn>
                  <a:cxn ang="0">
                    <a:pos x="T6" y="T7"/>
                  </a:cxn>
                  <a:cxn ang="0">
                    <a:pos x="T8" y="T9"/>
                  </a:cxn>
                </a:cxnLst>
                <a:rect l="0" t="0" r="r" b="b"/>
                <a:pathLst>
                  <a:path w="1918" h="1092">
                    <a:moveTo>
                      <a:pt x="484" y="14"/>
                    </a:moveTo>
                    <a:cubicBezTo>
                      <a:pt x="484" y="14"/>
                      <a:pt x="1227" y="0"/>
                      <a:pt x="1918" y="781"/>
                    </a:cubicBezTo>
                    <a:cubicBezTo>
                      <a:pt x="1918" y="1092"/>
                      <a:pt x="1918" y="1092"/>
                      <a:pt x="1918" y="1092"/>
                    </a:cubicBezTo>
                    <a:cubicBezTo>
                      <a:pt x="1918" y="1092"/>
                      <a:pt x="1033" y="224"/>
                      <a:pt x="0" y="231"/>
                    </a:cubicBezTo>
                    <a:lnTo>
                      <a:pt x="484" y="14"/>
                    </a:lnTo>
                    <a:close/>
                  </a:path>
                </a:pathLst>
              </a:custGeom>
              <a:gradFill flip="none" rotWithShape="1">
                <a:gsLst>
                  <a:gs pos="0">
                    <a:srgbClr val="E6E6E6">
                      <a:lumMod val="0"/>
                      <a:lumOff val="100000"/>
                    </a:srgbClr>
                  </a:gs>
                  <a:gs pos="100000">
                    <a:srgbClr val="AFAFAF">
                      <a:lumMod val="79000"/>
                      <a:lumOff val="21000"/>
                    </a:srgbClr>
                  </a:gs>
                  <a:gs pos="85000">
                    <a:srgbClr val="AFAFAF">
                      <a:lumMod val="22000"/>
                      <a:lumOff val="78000"/>
                    </a:srgbClr>
                  </a:gs>
                </a:gsLst>
                <a:lin ang="0" scaled="1"/>
                <a:tileRect/>
              </a:gradFill>
              <a:ln w="44450" cap="flat">
                <a:noFill/>
                <a:prstDash val="solid"/>
                <a:miter lim="800000"/>
                <a:headEnd/>
                <a:tailEnd/>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6" name="Freeform 40"/>
              <p:cNvSpPr>
                <a:spLocks/>
              </p:cNvSpPr>
              <p:nvPr/>
            </p:nvSpPr>
            <p:spPr bwMode="auto">
              <a:xfrm>
                <a:off x="1054100" y="3022600"/>
                <a:ext cx="7556500" cy="242888"/>
              </a:xfrm>
              <a:custGeom>
                <a:avLst/>
                <a:gdLst>
                  <a:gd name="T0" fmla="*/ 4760 w 4760"/>
                  <a:gd name="T1" fmla="*/ 153 h 153"/>
                  <a:gd name="T2" fmla="*/ 2380 w 4760"/>
                  <a:gd name="T3" fmla="*/ 43 h 153"/>
                  <a:gd name="T4" fmla="*/ 0 w 4760"/>
                  <a:gd name="T5" fmla="*/ 153 h 153"/>
                  <a:gd name="T6" fmla="*/ 110 w 4760"/>
                  <a:gd name="T7" fmla="*/ 89 h 153"/>
                  <a:gd name="T8" fmla="*/ 2401 w 4760"/>
                  <a:gd name="T9" fmla="*/ 0 h 153"/>
                  <a:gd name="T10" fmla="*/ 4646 w 4760"/>
                  <a:gd name="T11" fmla="*/ 89 h 153"/>
                  <a:gd name="T12" fmla="*/ 4760 w 4760"/>
                  <a:gd name="T13" fmla="*/ 153 h 153"/>
                </a:gdLst>
                <a:ahLst/>
                <a:cxnLst>
                  <a:cxn ang="0">
                    <a:pos x="T0" y="T1"/>
                  </a:cxn>
                  <a:cxn ang="0">
                    <a:pos x="T2" y="T3"/>
                  </a:cxn>
                  <a:cxn ang="0">
                    <a:pos x="T4" y="T5"/>
                  </a:cxn>
                  <a:cxn ang="0">
                    <a:pos x="T6" y="T7"/>
                  </a:cxn>
                  <a:cxn ang="0">
                    <a:pos x="T8" y="T9"/>
                  </a:cxn>
                  <a:cxn ang="0">
                    <a:pos x="T10" y="T11"/>
                  </a:cxn>
                  <a:cxn ang="0">
                    <a:pos x="T12" y="T13"/>
                  </a:cxn>
                </a:cxnLst>
                <a:rect l="0" t="0" r="r" b="b"/>
                <a:pathLst>
                  <a:path w="4760" h="153">
                    <a:moveTo>
                      <a:pt x="4760" y="153"/>
                    </a:moveTo>
                    <a:lnTo>
                      <a:pt x="2380" y="43"/>
                    </a:lnTo>
                    <a:lnTo>
                      <a:pt x="0" y="153"/>
                    </a:lnTo>
                    <a:lnTo>
                      <a:pt x="110" y="89"/>
                    </a:lnTo>
                    <a:lnTo>
                      <a:pt x="2401" y="0"/>
                    </a:lnTo>
                    <a:lnTo>
                      <a:pt x="4646" y="89"/>
                    </a:lnTo>
                    <a:lnTo>
                      <a:pt x="4760" y="153"/>
                    </a:lnTo>
                    <a:close/>
                  </a:path>
                </a:pathLst>
              </a:custGeom>
              <a:solidFill>
                <a:schemeClr val="accent1"/>
              </a:solidFill>
              <a:ln w="44450" cap="flat">
                <a:noFill/>
                <a:prstDash val="solid"/>
                <a:miter lim="800000"/>
                <a:headEnd/>
                <a:tailEnd/>
              </a:ln>
              <a:effectLst>
                <a:outerShdw blurRad="50800" dist="12700" dir="16200000"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7" name="Freeform 43"/>
              <p:cNvSpPr>
                <a:spLocks/>
              </p:cNvSpPr>
              <p:nvPr/>
            </p:nvSpPr>
            <p:spPr bwMode="auto">
              <a:xfrm>
                <a:off x="4489450" y="3025775"/>
                <a:ext cx="719138" cy="182563"/>
              </a:xfrm>
              <a:custGeom>
                <a:avLst/>
                <a:gdLst>
                  <a:gd name="T0" fmla="*/ 0 w 442"/>
                  <a:gd name="T1" fmla="*/ 0 h 112"/>
                  <a:gd name="T2" fmla="*/ 221 w 442"/>
                  <a:gd name="T3" fmla="*/ 98 h 112"/>
                  <a:gd name="T4" fmla="*/ 442 w 442"/>
                  <a:gd name="T5" fmla="*/ 0 h 112"/>
                  <a:gd name="T6" fmla="*/ 0 w 442"/>
                  <a:gd name="T7" fmla="*/ 0 h 112"/>
                </a:gdLst>
                <a:ahLst/>
                <a:cxnLst>
                  <a:cxn ang="0">
                    <a:pos x="T0" y="T1"/>
                  </a:cxn>
                  <a:cxn ang="0">
                    <a:pos x="T2" y="T3"/>
                  </a:cxn>
                  <a:cxn ang="0">
                    <a:pos x="T4" y="T5"/>
                  </a:cxn>
                  <a:cxn ang="0">
                    <a:pos x="T6" y="T7"/>
                  </a:cxn>
                </a:cxnLst>
                <a:rect l="0" t="0" r="r" b="b"/>
                <a:pathLst>
                  <a:path w="442" h="112">
                    <a:moveTo>
                      <a:pt x="0" y="0"/>
                    </a:moveTo>
                    <a:cubicBezTo>
                      <a:pt x="0" y="54"/>
                      <a:pt x="99" y="98"/>
                      <a:pt x="221" y="98"/>
                    </a:cubicBezTo>
                    <a:cubicBezTo>
                      <a:pt x="343" y="98"/>
                      <a:pt x="442" y="54"/>
                      <a:pt x="442" y="0"/>
                    </a:cubicBezTo>
                    <a:cubicBezTo>
                      <a:pt x="193" y="112"/>
                      <a:pt x="0" y="0"/>
                      <a:pt x="0" y="0"/>
                    </a:cubicBezTo>
                    <a:close/>
                  </a:path>
                </a:pathLst>
              </a:custGeom>
              <a:solidFill>
                <a:schemeClr val="accent1"/>
              </a:solidFill>
              <a:ln w="4445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8" name="Freeform 44"/>
              <p:cNvSpPr>
                <a:spLocks/>
              </p:cNvSpPr>
              <p:nvPr/>
            </p:nvSpPr>
            <p:spPr bwMode="auto">
              <a:xfrm>
                <a:off x="4489450" y="2865438"/>
                <a:ext cx="719138" cy="342900"/>
              </a:xfrm>
              <a:custGeom>
                <a:avLst/>
                <a:gdLst>
                  <a:gd name="T0" fmla="*/ 221 w 442"/>
                  <a:gd name="T1" fmla="*/ 0 h 211"/>
                  <a:gd name="T2" fmla="*/ 0 w 442"/>
                  <a:gd name="T3" fmla="*/ 99 h 211"/>
                  <a:gd name="T4" fmla="*/ 442 w 442"/>
                  <a:gd name="T5" fmla="*/ 99 h 211"/>
                  <a:gd name="T6" fmla="*/ 221 w 442"/>
                  <a:gd name="T7" fmla="*/ 0 h 211"/>
                </a:gdLst>
                <a:ahLst/>
                <a:cxnLst>
                  <a:cxn ang="0">
                    <a:pos x="T0" y="T1"/>
                  </a:cxn>
                  <a:cxn ang="0">
                    <a:pos x="T2" y="T3"/>
                  </a:cxn>
                  <a:cxn ang="0">
                    <a:pos x="T4" y="T5"/>
                  </a:cxn>
                  <a:cxn ang="0">
                    <a:pos x="T6" y="T7"/>
                  </a:cxn>
                </a:cxnLst>
                <a:rect l="0" t="0" r="r" b="b"/>
                <a:pathLst>
                  <a:path w="442" h="211">
                    <a:moveTo>
                      <a:pt x="221" y="0"/>
                    </a:moveTo>
                    <a:cubicBezTo>
                      <a:pt x="99" y="0"/>
                      <a:pt x="0" y="44"/>
                      <a:pt x="0" y="99"/>
                    </a:cubicBezTo>
                    <a:cubicBezTo>
                      <a:pt x="0" y="99"/>
                      <a:pt x="193" y="211"/>
                      <a:pt x="442" y="99"/>
                    </a:cubicBezTo>
                    <a:cubicBezTo>
                      <a:pt x="442" y="44"/>
                      <a:pt x="343" y="0"/>
                      <a:pt x="221" y="0"/>
                    </a:cubicBezTo>
                    <a:close/>
                  </a:path>
                </a:pathLst>
              </a:custGeom>
              <a:gradFill flip="none" rotWithShape="1">
                <a:gsLst>
                  <a:gs pos="0">
                    <a:srgbClr val="000000">
                      <a:lumMod val="0"/>
                    </a:srgbClr>
                  </a:gs>
                  <a:gs pos="100000">
                    <a:srgbClr val="AFAFAF">
                      <a:lumMod val="47000"/>
                    </a:srgbClr>
                  </a:gs>
                </a:gsLst>
                <a:lin ang="16200000" scaled="1"/>
                <a:tileRect/>
              </a:gradFill>
              <a:ln w="44450" cap="flat">
                <a:noFill/>
                <a:prstDash val="solid"/>
                <a:miter lim="800000"/>
                <a:headEnd/>
                <a:tailEnd/>
              </a:ln>
              <a:effectLst>
                <a:innerShdw blurRad="63500" dist="50800" dir="13500000">
                  <a:prstClr val="black">
                    <a:alpha val="50000"/>
                  </a:prstClr>
                </a:inn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grpSp>
      <p:sp>
        <p:nvSpPr>
          <p:cNvPr id="39" name="Rechteck 216"/>
          <p:cNvSpPr/>
          <p:nvPr/>
        </p:nvSpPr>
        <p:spPr bwMode="gray">
          <a:xfrm>
            <a:off x="388935" y="1020762"/>
            <a:ext cx="8450265" cy="3420594"/>
          </a:xfrm>
          <a:prstGeom prst="rect">
            <a:avLst/>
          </a:prstGeom>
        </p:spPr>
        <p:txBody>
          <a:bodyPr wrap="square" lIns="72000" tIns="0" rIns="180000" bIns="0">
            <a:noAutofit/>
          </a:bodyPr>
          <a:lstStyle/>
          <a:p>
            <a:pPr algn="just"/>
            <a:r>
              <a:rPr lang="el-GR" sz="1400" dirty="0" smtClean="0"/>
              <a:t>Είναι γεγονός ότι τα τελευταία χρόνια η χώρα διανύει μια παρατεταμένη περίοδο ύφεσης με κύρια χαρακτηριστικά την υψηλή ανεργία, την μείωση των επενδύσεων και την ενίσχυση του κλίματος αβεβαιότητας και αστάθειας. Η οικονομική κρίση άφησε και εξακολουθεί να αφήνει τα σημάδια της σχεδόν σε όλους τους κλάδους της οικονομικής δραστηριότητας. Η ζήτηση των προϊόντων και των υπηρεσιών έχει μειωθεί σημαντικά και μαζί με αυτή και οι επιχειρήσεις που παρόλες τις προσπάθειες δεν κατάφεραν να επιβιώσουν. </a:t>
            </a:r>
          </a:p>
          <a:p>
            <a:pPr algn="just"/>
            <a:r>
              <a:rPr lang="el-GR" sz="1400" b="1" dirty="0" smtClean="0"/>
              <a:t>Η κρίση, όπως ήταν αναμενόμενο, έπληξε πρώτα τους αδύναμους, οι οποίοι έφυγαν από το παιχνίδι αφήνοντας την  μικρή «πίτα» στους δυνατότερους ή καλύτερα προετοιμασμένους. </a:t>
            </a:r>
          </a:p>
          <a:p>
            <a:pPr algn="just"/>
            <a:endParaRPr lang="el-GR" sz="1400" dirty="0" smtClean="0"/>
          </a:p>
          <a:p>
            <a:pPr algn="just"/>
            <a:r>
              <a:rPr lang="el-GR" sz="1400" dirty="0" smtClean="0"/>
              <a:t>Τα </a:t>
            </a:r>
            <a:r>
              <a:rPr lang="el-GR" sz="1400" dirty="0"/>
              <a:t>αποτελέσματα της έρευνας </a:t>
            </a:r>
            <a:r>
              <a:rPr lang="el-GR" sz="1400" dirty="0" smtClean="0"/>
              <a:t>επιβεβαιώνουν το παραπάνω καθώς  ότι οι επιχειρήσεις πιστεύουν ότι ο κλάδος τους συνολικά υπέστη μεγαλύτερη ζημιά. 4 στα 10 στελέχη θεωρεί ότι ο κλάδος τους έχει επηρεαστεί πολύ αρνητικά. Το εμπόριο αλλά και γενικότερα οι μικρομεσαίες επιχειρήσεις σήκωσαν τα περίσσότερα βάρη. </a:t>
            </a:r>
          </a:p>
          <a:p>
            <a:pPr algn="just"/>
            <a:endParaRPr lang="el-GR" sz="1400" dirty="0"/>
          </a:p>
          <a:p>
            <a:pPr algn="just"/>
            <a:r>
              <a:rPr lang="el-GR" sz="1400" dirty="0" smtClean="0"/>
              <a:t>Σε ένα ήδη επιβαρυμένο επιχειρηματικό περιβάλλον, οι επιχειρήσεις θα πρέπει να παλέψουν ακόμα περισσότερο για να μπορέσουν να συνεχίσουν. </a:t>
            </a:r>
          </a:p>
          <a:p>
            <a:pPr algn="just"/>
            <a:r>
              <a:rPr lang="el-GR" sz="1400" dirty="0" smtClean="0"/>
              <a:t>Στον δρόμο αυτό, τα </a:t>
            </a:r>
            <a:r>
              <a:rPr lang="el-GR" sz="1400" b="1" dirty="0" smtClean="0"/>
              <a:t>βασικά εμπόδια </a:t>
            </a:r>
            <a:r>
              <a:rPr lang="el-GR" sz="1400" dirty="0" smtClean="0"/>
              <a:t>που πρέπει να προσπεράσουν είναι </a:t>
            </a:r>
            <a:r>
              <a:rPr lang="el-GR" sz="1400" b="1" dirty="0" smtClean="0"/>
              <a:t>η πολιτική αστάθεια (40%), </a:t>
            </a:r>
            <a:r>
              <a:rPr lang="el-GR" sz="1400" dirty="0" smtClean="0"/>
              <a:t>η </a:t>
            </a:r>
            <a:r>
              <a:rPr lang="el-GR" sz="1400" b="1" dirty="0" smtClean="0"/>
              <a:t>φορολογία (26%) </a:t>
            </a:r>
            <a:r>
              <a:rPr lang="el-GR" sz="1400" dirty="0" smtClean="0"/>
              <a:t>και </a:t>
            </a:r>
            <a:r>
              <a:rPr lang="el-GR" sz="1400" b="1" dirty="0" smtClean="0"/>
              <a:t>οι περιορισμοί κεφαλαίων </a:t>
            </a:r>
            <a:r>
              <a:rPr lang="el-GR" sz="1400" dirty="0" smtClean="0"/>
              <a:t>που αναφέρονται ως βασικό εμπόδιο από το 9% του δείγματος.</a:t>
            </a:r>
            <a:endParaRPr lang="de-DE" sz="1400" dirty="0"/>
          </a:p>
        </p:txBody>
      </p:sp>
    </p:spTree>
    <p:extLst>
      <p:ext uri="{BB962C8B-B14F-4D97-AF65-F5344CB8AC3E}">
        <p14:creationId xmlns:p14="http://schemas.microsoft.com/office/powerpoint/2010/main" val="59642935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152400"/>
            <a:ext cx="8534400" cy="868362"/>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smtClean="0">
                <a:solidFill>
                  <a:schemeClr val="tx2">
                    <a:lumMod val="60000"/>
                    <a:lumOff val="40000"/>
                  </a:schemeClr>
                </a:solidFill>
              </a:rPr>
              <a:t>Συμπεράσματα (2)</a:t>
            </a:r>
            <a:endParaRPr lang="en-US" dirty="0"/>
          </a:p>
        </p:txBody>
      </p:sp>
      <p:grpSp>
        <p:nvGrpSpPr>
          <p:cNvPr id="15" name="Gruppieren 9"/>
          <p:cNvGrpSpPr/>
          <p:nvPr/>
        </p:nvGrpSpPr>
        <p:grpSpPr>
          <a:xfrm>
            <a:off x="765969" y="4785110"/>
            <a:ext cx="7612062" cy="2181529"/>
            <a:chOff x="324550" y="3638608"/>
            <a:chExt cx="8639174" cy="3050610"/>
          </a:xfrm>
        </p:grpSpPr>
        <p:sp>
          <p:nvSpPr>
            <p:cNvPr id="17" name="Ellipse 10"/>
            <p:cNvSpPr/>
            <p:nvPr/>
          </p:nvSpPr>
          <p:spPr bwMode="gray">
            <a:xfrm>
              <a:off x="324550" y="5885617"/>
              <a:ext cx="8639174" cy="803601"/>
            </a:xfrm>
            <a:prstGeom prst="ellipse">
              <a:avLst/>
            </a:prstGeom>
            <a:gradFill flip="none" rotWithShape="1">
              <a:gsLst>
                <a:gs pos="0">
                  <a:srgbClr val="000000">
                    <a:alpha val="40000"/>
                  </a:srgbClr>
                </a:gs>
                <a:gs pos="100000">
                  <a:srgbClr val="000000">
                    <a:alpha val="0"/>
                  </a:srgbClr>
                </a:gs>
              </a:gsLst>
              <a:path path="shape">
                <a:fillToRect l="50000" t="50000" r="50000" b="50000"/>
              </a:path>
              <a:tileRect/>
            </a:gradFill>
            <a:ln w="12700">
              <a:noFill/>
              <a:round/>
              <a:headEnd/>
              <a:tailEnd/>
            </a:ln>
          </p:spPr>
          <p:txBody>
            <a:bodyPr rtlCol="0" anchor="ctr"/>
            <a:lstStyle/>
            <a:p>
              <a:pPr algn="ctr"/>
              <a:endParaRPr lang="de-DE" dirty="0">
                <a:solidFill>
                  <a:prstClr val="black"/>
                </a:solidFill>
              </a:endParaRPr>
            </a:p>
          </p:txBody>
        </p:sp>
        <p:grpSp>
          <p:nvGrpSpPr>
            <p:cNvPr id="18" name="Gruppieren 11"/>
            <p:cNvGrpSpPr/>
            <p:nvPr/>
          </p:nvGrpSpPr>
          <p:grpSpPr>
            <a:xfrm>
              <a:off x="865887" y="3638608"/>
              <a:ext cx="7556500" cy="2135188"/>
              <a:chOff x="1054100" y="1130300"/>
              <a:chExt cx="7556500" cy="2135188"/>
            </a:xfrm>
          </p:grpSpPr>
          <p:sp>
            <p:nvSpPr>
              <p:cNvPr id="19" name="Freeform 25"/>
              <p:cNvSpPr>
                <a:spLocks/>
              </p:cNvSpPr>
              <p:nvPr/>
            </p:nvSpPr>
            <p:spPr bwMode="auto">
              <a:xfrm>
                <a:off x="4992688" y="2917825"/>
                <a:ext cx="3446463" cy="263525"/>
              </a:xfrm>
              <a:custGeom>
                <a:avLst/>
                <a:gdLst>
                  <a:gd name="T0" fmla="*/ 0 w 2119"/>
                  <a:gd name="T1" fmla="*/ 69 h 162"/>
                  <a:gd name="T2" fmla="*/ 2119 w 2119"/>
                  <a:gd name="T3" fmla="*/ 162 h 162"/>
                  <a:gd name="T4" fmla="*/ 2057 w 2119"/>
                  <a:gd name="T5" fmla="*/ 67 h 162"/>
                  <a:gd name="T6" fmla="*/ 0 w 2119"/>
                  <a:gd name="T7" fmla="*/ 69 h 162"/>
                </a:gdLst>
                <a:ahLst/>
                <a:cxnLst>
                  <a:cxn ang="0">
                    <a:pos x="T0" y="T1"/>
                  </a:cxn>
                  <a:cxn ang="0">
                    <a:pos x="T2" y="T3"/>
                  </a:cxn>
                  <a:cxn ang="0">
                    <a:pos x="T4" y="T5"/>
                  </a:cxn>
                  <a:cxn ang="0">
                    <a:pos x="T6" y="T7"/>
                  </a:cxn>
                </a:cxnLst>
                <a:rect l="0" t="0" r="r" b="b"/>
                <a:pathLst>
                  <a:path w="2119" h="162">
                    <a:moveTo>
                      <a:pt x="0" y="69"/>
                    </a:moveTo>
                    <a:cubicBezTo>
                      <a:pt x="2119" y="162"/>
                      <a:pt x="2119" y="162"/>
                      <a:pt x="2119" y="162"/>
                    </a:cubicBezTo>
                    <a:cubicBezTo>
                      <a:pt x="2057" y="67"/>
                      <a:pt x="2057" y="67"/>
                      <a:pt x="2057" y="67"/>
                    </a:cubicBezTo>
                    <a:cubicBezTo>
                      <a:pt x="2057" y="67"/>
                      <a:pt x="1052" y="0"/>
                      <a:pt x="0" y="69"/>
                    </a:cubicBezTo>
                    <a:close/>
                  </a:path>
                </a:pathLst>
              </a:custGeom>
              <a:gradFill flip="none" rotWithShape="1">
                <a:gsLst>
                  <a:gs pos="0">
                    <a:srgbClr val="E6E6E6">
                      <a:lumMod val="0"/>
                      <a:lumOff val="100000"/>
                    </a:srgbClr>
                  </a:gs>
                  <a:gs pos="100000">
                    <a:srgbClr val="AFAFAF">
                      <a:lumMod val="22000"/>
                      <a:lumOff val="78000"/>
                    </a:srgbClr>
                  </a:gs>
                </a:gsLst>
                <a:lin ang="81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0" name="Freeform 31"/>
              <p:cNvSpPr>
                <a:spLocks/>
              </p:cNvSpPr>
              <p:nvPr/>
            </p:nvSpPr>
            <p:spPr bwMode="auto">
              <a:xfrm>
                <a:off x="1250950" y="2878138"/>
                <a:ext cx="3511550" cy="268288"/>
              </a:xfrm>
              <a:custGeom>
                <a:avLst/>
                <a:gdLst>
                  <a:gd name="T0" fmla="*/ 67 w 2159"/>
                  <a:gd name="T1" fmla="*/ 91 h 165"/>
                  <a:gd name="T2" fmla="*/ 0 w 2159"/>
                  <a:gd name="T3" fmla="*/ 165 h 165"/>
                  <a:gd name="T4" fmla="*/ 2153 w 2159"/>
                  <a:gd name="T5" fmla="*/ 115 h 165"/>
                  <a:gd name="T6" fmla="*/ 2159 w 2159"/>
                  <a:gd name="T7" fmla="*/ 104 h 165"/>
                  <a:gd name="T8" fmla="*/ 67 w 2159"/>
                  <a:gd name="T9" fmla="*/ 91 h 165"/>
                </a:gdLst>
                <a:ahLst/>
                <a:cxnLst>
                  <a:cxn ang="0">
                    <a:pos x="T0" y="T1"/>
                  </a:cxn>
                  <a:cxn ang="0">
                    <a:pos x="T2" y="T3"/>
                  </a:cxn>
                  <a:cxn ang="0">
                    <a:pos x="T4" y="T5"/>
                  </a:cxn>
                  <a:cxn ang="0">
                    <a:pos x="T6" y="T7"/>
                  </a:cxn>
                  <a:cxn ang="0">
                    <a:pos x="T8" y="T9"/>
                  </a:cxn>
                </a:cxnLst>
                <a:rect l="0" t="0" r="r" b="b"/>
                <a:pathLst>
                  <a:path w="2159" h="165">
                    <a:moveTo>
                      <a:pt x="67" y="91"/>
                    </a:moveTo>
                    <a:cubicBezTo>
                      <a:pt x="0" y="165"/>
                      <a:pt x="0" y="165"/>
                      <a:pt x="0" y="165"/>
                    </a:cubicBezTo>
                    <a:cubicBezTo>
                      <a:pt x="2153" y="115"/>
                      <a:pt x="2153" y="115"/>
                      <a:pt x="2153" y="115"/>
                    </a:cubicBezTo>
                    <a:cubicBezTo>
                      <a:pt x="2153" y="115"/>
                      <a:pt x="2156" y="111"/>
                      <a:pt x="2159" y="104"/>
                    </a:cubicBezTo>
                    <a:cubicBezTo>
                      <a:pt x="1140" y="0"/>
                      <a:pt x="67" y="91"/>
                      <a:pt x="67" y="91"/>
                    </a:cubicBezTo>
                    <a:close/>
                  </a:path>
                </a:pathLst>
              </a:custGeom>
              <a:gradFill>
                <a:gsLst>
                  <a:gs pos="19000">
                    <a:srgbClr val="E6E6E6">
                      <a:lumMod val="0"/>
                      <a:lumOff val="100000"/>
                    </a:srgbClr>
                  </a:gs>
                  <a:gs pos="100000">
                    <a:srgbClr val="AFAFAF">
                      <a:lumMod val="54000"/>
                      <a:lumOff val="46000"/>
                    </a:srgbClr>
                  </a:gs>
                </a:gsLst>
              </a:gradFill>
              <a:ln w="44450" cap="flat">
                <a:noFill/>
                <a:prstDash val="solid"/>
                <a:miter lim="800000"/>
                <a:headEnd/>
                <a:tailEnd/>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1" name="Freeform 26"/>
              <p:cNvSpPr>
                <a:spLocks/>
              </p:cNvSpPr>
              <p:nvPr/>
            </p:nvSpPr>
            <p:spPr bwMode="auto">
              <a:xfrm>
                <a:off x="4921250" y="2719388"/>
                <a:ext cx="3584575" cy="327025"/>
              </a:xfrm>
              <a:custGeom>
                <a:avLst/>
                <a:gdLst>
                  <a:gd name="T0" fmla="*/ 2116 w 2204"/>
                  <a:gd name="T1" fmla="*/ 144 h 201"/>
                  <a:gd name="T2" fmla="*/ 53 w 2204"/>
                  <a:gd name="T3" fmla="*/ 160 h 201"/>
                  <a:gd name="T4" fmla="*/ 0 w 2204"/>
                  <a:gd name="T5" fmla="*/ 189 h 201"/>
                  <a:gd name="T6" fmla="*/ 44 w 2204"/>
                  <a:gd name="T7" fmla="*/ 191 h 201"/>
                  <a:gd name="T8" fmla="*/ 2101 w 2204"/>
                  <a:gd name="T9" fmla="*/ 189 h 201"/>
                  <a:gd name="T10" fmla="*/ 2204 w 2204"/>
                  <a:gd name="T11" fmla="*/ 201 h 201"/>
                  <a:gd name="T12" fmla="*/ 2116 w 2204"/>
                  <a:gd name="T13" fmla="*/ 144 h 201"/>
                </a:gdLst>
                <a:ahLst/>
                <a:cxnLst>
                  <a:cxn ang="0">
                    <a:pos x="T0" y="T1"/>
                  </a:cxn>
                  <a:cxn ang="0">
                    <a:pos x="T2" y="T3"/>
                  </a:cxn>
                  <a:cxn ang="0">
                    <a:pos x="T4" y="T5"/>
                  </a:cxn>
                  <a:cxn ang="0">
                    <a:pos x="T6" y="T7"/>
                  </a:cxn>
                  <a:cxn ang="0">
                    <a:pos x="T8" y="T9"/>
                  </a:cxn>
                  <a:cxn ang="0">
                    <a:pos x="T10" y="T11"/>
                  </a:cxn>
                  <a:cxn ang="0">
                    <a:pos x="T12" y="T13"/>
                  </a:cxn>
                </a:cxnLst>
                <a:rect l="0" t="0" r="r" b="b"/>
                <a:pathLst>
                  <a:path w="2204" h="201">
                    <a:moveTo>
                      <a:pt x="2116" y="144"/>
                    </a:moveTo>
                    <a:cubicBezTo>
                      <a:pt x="2116" y="143"/>
                      <a:pt x="1506" y="0"/>
                      <a:pt x="53" y="160"/>
                    </a:cubicBezTo>
                    <a:cubicBezTo>
                      <a:pt x="18" y="178"/>
                      <a:pt x="0" y="189"/>
                      <a:pt x="0" y="189"/>
                    </a:cubicBezTo>
                    <a:cubicBezTo>
                      <a:pt x="44" y="191"/>
                      <a:pt x="44" y="191"/>
                      <a:pt x="44" y="191"/>
                    </a:cubicBezTo>
                    <a:cubicBezTo>
                      <a:pt x="1096" y="122"/>
                      <a:pt x="2101" y="189"/>
                      <a:pt x="2101" y="189"/>
                    </a:cubicBezTo>
                    <a:cubicBezTo>
                      <a:pt x="2204" y="201"/>
                      <a:pt x="2204" y="201"/>
                      <a:pt x="2204" y="201"/>
                    </a:cubicBezTo>
                    <a:lnTo>
                      <a:pt x="2116" y="144"/>
                    </a:lnTo>
                    <a:close/>
                  </a:path>
                </a:pathLst>
              </a:custGeom>
              <a:gradFill flip="none" rotWithShape="1">
                <a:gsLst>
                  <a:gs pos="0">
                    <a:srgbClr val="E6E6E6">
                      <a:lumMod val="0"/>
                      <a:lumOff val="100000"/>
                    </a:srgbClr>
                  </a:gs>
                  <a:gs pos="100000">
                    <a:srgbClr val="AFAFAF">
                      <a:lumMod val="22000"/>
                      <a:lumOff val="78000"/>
                    </a:srgbClr>
                  </a:gs>
                </a:gsLst>
                <a:lin ang="81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2" name="Freeform 24"/>
              <p:cNvSpPr>
                <a:spLocks/>
              </p:cNvSpPr>
              <p:nvPr/>
            </p:nvSpPr>
            <p:spPr bwMode="auto">
              <a:xfrm>
                <a:off x="5008563" y="2257425"/>
                <a:ext cx="3424238" cy="722313"/>
              </a:xfrm>
              <a:custGeom>
                <a:avLst/>
                <a:gdLst>
                  <a:gd name="T0" fmla="*/ 2063 w 2106"/>
                  <a:gd name="T1" fmla="*/ 428 h 444"/>
                  <a:gd name="T2" fmla="*/ 2056 w 2106"/>
                  <a:gd name="T3" fmla="*/ 423 h 444"/>
                  <a:gd name="T4" fmla="*/ 2106 w 2106"/>
                  <a:gd name="T5" fmla="*/ 399 h 444"/>
                  <a:gd name="T6" fmla="*/ 2006 w 2106"/>
                  <a:gd name="T7" fmla="*/ 340 h 444"/>
                  <a:gd name="T8" fmla="*/ 0 w 2106"/>
                  <a:gd name="T9" fmla="*/ 444 h 444"/>
                  <a:gd name="T10" fmla="*/ 2063 w 2106"/>
                  <a:gd name="T11" fmla="*/ 428 h 444"/>
                </a:gdLst>
                <a:ahLst/>
                <a:cxnLst>
                  <a:cxn ang="0">
                    <a:pos x="T0" y="T1"/>
                  </a:cxn>
                  <a:cxn ang="0">
                    <a:pos x="T2" y="T3"/>
                  </a:cxn>
                  <a:cxn ang="0">
                    <a:pos x="T4" y="T5"/>
                  </a:cxn>
                  <a:cxn ang="0">
                    <a:pos x="T6" y="T7"/>
                  </a:cxn>
                  <a:cxn ang="0">
                    <a:pos x="T8" y="T9"/>
                  </a:cxn>
                  <a:cxn ang="0">
                    <a:pos x="T10" y="T11"/>
                  </a:cxn>
                </a:cxnLst>
                <a:rect l="0" t="0" r="r" b="b"/>
                <a:pathLst>
                  <a:path w="2106" h="444">
                    <a:moveTo>
                      <a:pt x="2063" y="428"/>
                    </a:moveTo>
                    <a:cubicBezTo>
                      <a:pt x="2056" y="423"/>
                      <a:pt x="2056" y="423"/>
                      <a:pt x="2056" y="423"/>
                    </a:cubicBezTo>
                    <a:cubicBezTo>
                      <a:pt x="2106" y="399"/>
                      <a:pt x="2106" y="399"/>
                      <a:pt x="2106" y="399"/>
                    </a:cubicBezTo>
                    <a:cubicBezTo>
                      <a:pt x="2006" y="340"/>
                      <a:pt x="2006" y="340"/>
                      <a:pt x="2006" y="340"/>
                    </a:cubicBezTo>
                    <a:cubicBezTo>
                      <a:pt x="1003" y="0"/>
                      <a:pt x="208" y="339"/>
                      <a:pt x="0" y="444"/>
                    </a:cubicBezTo>
                    <a:cubicBezTo>
                      <a:pt x="1453" y="284"/>
                      <a:pt x="2063" y="427"/>
                      <a:pt x="2063" y="428"/>
                    </a:cubicBezTo>
                    <a:close/>
                  </a:path>
                </a:pathLst>
              </a:custGeom>
              <a:gradFill flip="none" rotWithShape="1">
                <a:gsLst>
                  <a:gs pos="0">
                    <a:srgbClr val="E6E6E6">
                      <a:lumMod val="0"/>
                      <a:lumOff val="100000"/>
                    </a:srgbClr>
                  </a:gs>
                  <a:gs pos="100000">
                    <a:srgbClr val="AFAFAF">
                      <a:lumMod val="22000"/>
                      <a:lumOff val="78000"/>
                    </a:srgbClr>
                  </a:gs>
                </a:gsLst>
                <a:lin ang="81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3" name="Freeform 33"/>
              <p:cNvSpPr>
                <a:spLocks/>
              </p:cNvSpPr>
              <p:nvPr/>
            </p:nvSpPr>
            <p:spPr bwMode="auto">
              <a:xfrm>
                <a:off x="4927600" y="2419350"/>
                <a:ext cx="3455988" cy="603250"/>
              </a:xfrm>
              <a:custGeom>
                <a:avLst/>
                <a:gdLst>
                  <a:gd name="T0" fmla="*/ 29 w 2124"/>
                  <a:gd name="T1" fmla="*/ 325 h 371"/>
                  <a:gd name="T2" fmla="*/ 1761 w 2124"/>
                  <a:gd name="T3" fmla="*/ 0 h 371"/>
                  <a:gd name="T4" fmla="*/ 2124 w 2124"/>
                  <a:gd name="T5" fmla="*/ 223 h 371"/>
                  <a:gd name="T6" fmla="*/ 37 w 2124"/>
                  <a:gd name="T7" fmla="*/ 371 h 371"/>
                  <a:gd name="T8" fmla="*/ 29 w 2124"/>
                  <a:gd name="T9" fmla="*/ 325 h 371"/>
                </a:gdLst>
                <a:ahLst/>
                <a:cxnLst>
                  <a:cxn ang="0">
                    <a:pos x="T0" y="T1"/>
                  </a:cxn>
                  <a:cxn ang="0">
                    <a:pos x="T2" y="T3"/>
                  </a:cxn>
                  <a:cxn ang="0">
                    <a:pos x="T4" y="T5"/>
                  </a:cxn>
                  <a:cxn ang="0">
                    <a:pos x="T6" y="T7"/>
                  </a:cxn>
                  <a:cxn ang="0">
                    <a:pos x="T8" y="T9"/>
                  </a:cxn>
                </a:cxnLst>
                <a:rect l="0" t="0" r="r" b="b"/>
                <a:pathLst>
                  <a:path w="2124" h="371">
                    <a:moveTo>
                      <a:pt x="29" y="325"/>
                    </a:moveTo>
                    <a:cubicBezTo>
                      <a:pt x="132" y="243"/>
                      <a:pt x="547" y="58"/>
                      <a:pt x="1761" y="0"/>
                    </a:cubicBezTo>
                    <a:cubicBezTo>
                      <a:pt x="2124" y="223"/>
                      <a:pt x="2124" y="223"/>
                      <a:pt x="2124" y="223"/>
                    </a:cubicBezTo>
                    <a:cubicBezTo>
                      <a:pt x="2124" y="223"/>
                      <a:pt x="656" y="43"/>
                      <a:pt x="37" y="371"/>
                    </a:cubicBezTo>
                    <a:cubicBezTo>
                      <a:pt x="37" y="371"/>
                      <a:pt x="0" y="348"/>
                      <a:pt x="29" y="325"/>
                    </a:cubicBezTo>
                    <a:close/>
                  </a:path>
                </a:pathLst>
              </a:custGeom>
              <a:gradFill flip="none" rotWithShape="1">
                <a:gsLst>
                  <a:gs pos="0">
                    <a:srgbClr val="E6E6E6">
                      <a:lumMod val="0"/>
                      <a:lumOff val="100000"/>
                    </a:srgbClr>
                  </a:gs>
                  <a:gs pos="100000">
                    <a:srgbClr val="AFAFAF">
                      <a:lumMod val="22000"/>
                      <a:lumOff val="78000"/>
                    </a:srgbClr>
                  </a:gs>
                </a:gsLst>
                <a:lin ang="81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4" name="Freeform 35"/>
              <p:cNvSpPr>
                <a:spLocks/>
              </p:cNvSpPr>
              <p:nvPr/>
            </p:nvSpPr>
            <p:spPr bwMode="auto">
              <a:xfrm>
                <a:off x="4886325" y="2190750"/>
                <a:ext cx="3355975" cy="766763"/>
              </a:xfrm>
              <a:custGeom>
                <a:avLst/>
                <a:gdLst>
                  <a:gd name="T0" fmla="*/ 20 w 2064"/>
                  <a:gd name="T1" fmla="*/ 452 h 472"/>
                  <a:gd name="T2" fmla="*/ 1767 w 2064"/>
                  <a:gd name="T3" fmla="*/ 42 h 472"/>
                  <a:gd name="T4" fmla="*/ 2064 w 2064"/>
                  <a:gd name="T5" fmla="*/ 198 h 472"/>
                  <a:gd name="T6" fmla="*/ 57 w 2064"/>
                  <a:gd name="T7" fmla="*/ 472 h 472"/>
                  <a:gd name="T8" fmla="*/ 20 w 2064"/>
                  <a:gd name="T9" fmla="*/ 452 h 472"/>
                </a:gdLst>
                <a:ahLst/>
                <a:cxnLst>
                  <a:cxn ang="0">
                    <a:pos x="T0" y="T1"/>
                  </a:cxn>
                  <a:cxn ang="0">
                    <a:pos x="T2" y="T3"/>
                  </a:cxn>
                  <a:cxn ang="0">
                    <a:pos x="T4" y="T5"/>
                  </a:cxn>
                  <a:cxn ang="0">
                    <a:pos x="T6" y="T7"/>
                  </a:cxn>
                  <a:cxn ang="0">
                    <a:pos x="T8" y="T9"/>
                  </a:cxn>
                </a:cxnLst>
                <a:rect l="0" t="0" r="r" b="b"/>
                <a:pathLst>
                  <a:path w="2064" h="472">
                    <a:moveTo>
                      <a:pt x="20" y="452"/>
                    </a:moveTo>
                    <a:cubicBezTo>
                      <a:pt x="142" y="352"/>
                      <a:pt x="719" y="0"/>
                      <a:pt x="1767" y="42"/>
                    </a:cubicBezTo>
                    <a:cubicBezTo>
                      <a:pt x="2064" y="198"/>
                      <a:pt x="2064" y="198"/>
                      <a:pt x="2064" y="198"/>
                    </a:cubicBezTo>
                    <a:cubicBezTo>
                      <a:pt x="2064" y="198"/>
                      <a:pt x="796" y="57"/>
                      <a:pt x="57" y="472"/>
                    </a:cubicBezTo>
                    <a:cubicBezTo>
                      <a:pt x="57" y="472"/>
                      <a:pt x="0" y="468"/>
                      <a:pt x="20" y="452"/>
                    </a:cubicBezTo>
                    <a:close/>
                  </a:path>
                </a:pathLst>
              </a:custGeom>
              <a:gradFill flip="none" rotWithShape="1">
                <a:gsLst>
                  <a:gs pos="0">
                    <a:srgbClr val="E6E6E6">
                      <a:lumMod val="0"/>
                      <a:lumOff val="100000"/>
                    </a:srgbClr>
                  </a:gs>
                  <a:gs pos="100000">
                    <a:srgbClr val="AFAFAF">
                      <a:lumMod val="22000"/>
                      <a:lumOff val="78000"/>
                    </a:srgbClr>
                  </a:gs>
                </a:gsLst>
                <a:lin ang="81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5" name="Freeform 37"/>
              <p:cNvSpPr>
                <a:spLocks/>
              </p:cNvSpPr>
              <p:nvPr/>
            </p:nvSpPr>
            <p:spPr bwMode="auto">
              <a:xfrm>
                <a:off x="4848225" y="1995488"/>
                <a:ext cx="3360738" cy="969963"/>
              </a:xfrm>
              <a:custGeom>
                <a:avLst/>
                <a:gdLst>
                  <a:gd name="T0" fmla="*/ 34 w 2066"/>
                  <a:gd name="T1" fmla="*/ 580 h 597"/>
                  <a:gd name="T2" fmla="*/ 2066 w 2066"/>
                  <a:gd name="T3" fmla="*/ 235 h 597"/>
                  <a:gd name="T4" fmla="*/ 1534 w 2066"/>
                  <a:gd name="T5" fmla="*/ 0 h 597"/>
                  <a:gd name="T6" fmla="*/ 0 w 2066"/>
                  <a:gd name="T7" fmla="*/ 584 h 597"/>
                  <a:gd name="T8" fmla="*/ 34 w 2066"/>
                  <a:gd name="T9" fmla="*/ 580 h 597"/>
                </a:gdLst>
                <a:ahLst/>
                <a:cxnLst>
                  <a:cxn ang="0">
                    <a:pos x="T0" y="T1"/>
                  </a:cxn>
                  <a:cxn ang="0">
                    <a:pos x="T2" y="T3"/>
                  </a:cxn>
                  <a:cxn ang="0">
                    <a:pos x="T4" y="T5"/>
                  </a:cxn>
                  <a:cxn ang="0">
                    <a:pos x="T6" y="T7"/>
                  </a:cxn>
                  <a:cxn ang="0">
                    <a:pos x="T8" y="T9"/>
                  </a:cxn>
                </a:cxnLst>
                <a:rect l="0" t="0" r="r" b="b"/>
                <a:pathLst>
                  <a:path w="2066" h="597">
                    <a:moveTo>
                      <a:pt x="34" y="580"/>
                    </a:moveTo>
                    <a:cubicBezTo>
                      <a:pt x="197" y="488"/>
                      <a:pt x="825" y="177"/>
                      <a:pt x="2066" y="235"/>
                    </a:cubicBezTo>
                    <a:cubicBezTo>
                      <a:pt x="1534" y="0"/>
                      <a:pt x="1534" y="0"/>
                      <a:pt x="1534" y="0"/>
                    </a:cubicBezTo>
                    <a:cubicBezTo>
                      <a:pt x="1534" y="0"/>
                      <a:pt x="408" y="124"/>
                      <a:pt x="0" y="584"/>
                    </a:cubicBezTo>
                    <a:cubicBezTo>
                      <a:pt x="0" y="584"/>
                      <a:pt x="4" y="597"/>
                      <a:pt x="34" y="580"/>
                    </a:cubicBezTo>
                    <a:close/>
                  </a:path>
                </a:pathLst>
              </a:custGeom>
              <a:gradFill flip="none" rotWithShape="1">
                <a:gsLst>
                  <a:gs pos="0">
                    <a:srgbClr val="E6E6E6">
                      <a:lumMod val="0"/>
                      <a:lumOff val="100000"/>
                    </a:srgbClr>
                  </a:gs>
                  <a:gs pos="100000">
                    <a:srgbClr val="AFAFAF">
                      <a:lumMod val="22000"/>
                      <a:lumOff val="78000"/>
                    </a:srgbClr>
                  </a:gs>
                </a:gsLst>
                <a:lin ang="81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6" name="Freeform 39"/>
              <p:cNvSpPr>
                <a:spLocks/>
              </p:cNvSpPr>
              <p:nvPr/>
            </p:nvSpPr>
            <p:spPr bwMode="auto">
              <a:xfrm>
                <a:off x="4848225" y="1668463"/>
                <a:ext cx="3276600" cy="1276350"/>
              </a:xfrm>
              <a:custGeom>
                <a:avLst/>
                <a:gdLst>
                  <a:gd name="T0" fmla="*/ 0 w 2014"/>
                  <a:gd name="T1" fmla="*/ 785 h 785"/>
                  <a:gd name="T2" fmla="*/ 2014 w 2014"/>
                  <a:gd name="T3" fmla="*/ 343 h 785"/>
                  <a:gd name="T4" fmla="*/ 1555 w 2014"/>
                  <a:gd name="T5" fmla="*/ 0 h 785"/>
                  <a:gd name="T6" fmla="*/ 0 w 2014"/>
                  <a:gd name="T7" fmla="*/ 785 h 785"/>
                </a:gdLst>
                <a:ahLst/>
                <a:cxnLst>
                  <a:cxn ang="0">
                    <a:pos x="T0" y="T1"/>
                  </a:cxn>
                  <a:cxn ang="0">
                    <a:pos x="T2" y="T3"/>
                  </a:cxn>
                  <a:cxn ang="0">
                    <a:pos x="T4" y="T5"/>
                  </a:cxn>
                  <a:cxn ang="0">
                    <a:pos x="T6" y="T7"/>
                  </a:cxn>
                </a:cxnLst>
                <a:rect l="0" t="0" r="r" b="b"/>
                <a:pathLst>
                  <a:path w="2014" h="785">
                    <a:moveTo>
                      <a:pt x="0" y="785"/>
                    </a:moveTo>
                    <a:cubicBezTo>
                      <a:pt x="0" y="785"/>
                      <a:pt x="788" y="187"/>
                      <a:pt x="2014" y="343"/>
                    </a:cubicBezTo>
                    <a:cubicBezTo>
                      <a:pt x="1555" y="0"/>
                      <a:pt x="1555" y="0"/>
                      <a:pt x="1555" y="0"/>
                    </a:cubicBezTo>
                    <a:cubicBezTo>
                      <a:pt x="1555" y="0"/>
                      <a:pt x="197" y="42"/>
                      <a:pt x="0" y="785"/>
                    </a:cubicBezTo>
                    <a:close/>
                  </a:path>
                </a:pathLst>
              </a:custGeom>
              <a:gradFill flip="none" rotWithShape="1">
                <a:gsLst>
                  <a:gs pos="0">
                    <a:srgbClr val="E6E6E6">
                      <a:lumMod val="0"/>
                      <a:lumOff val="100000"/>
                    </a:srgbClr>
                  </a:gs>
                  <a:gs pos="100000">
                    <a:srgbClr val="AFAFAF">
                      <a:lumMod val="22000"/>
                      <a:lumOff val="78000"/>
                    </a:srgbClr>
                  </a:gs>
                </a:gsLst>
                <a:lin ang="81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7" name="Freeform 41"/>
              <p:cNvSpPr>
                <a:spLocks/>
              </p:cNvSpPr>
              <p:nvPr/>
            </p:nvSpPr>
            <p:spPr bwMode="auto">
              <a:xfrm>
                <a:off x="4848225" y="1382713"/>
                <a:ext cx="3170238" cy="1522413"/>
              </a:xfrm>
              <a:custGeom>
                <a:avLst/>
                <a:gdLst>
                  <a:gd name="T0" fmla="*/ 0 w 1949"/>
                  <a:gd name="T1" fmla="*/ 937 h 937"/>
                  <a:gd name="T2" fmla="*/ 0 w 1949"/>
                  <a:gd name="T3" fmla="*/ 619 h 937"/>
                  <a:gd name="T4" fmla="*/ 1486 w 1949"/>
                  <a:gd name="T5" fmla="*/ 49 h 937"/>
                  <a:gd name="T6" fmla="*/ 1949 w 1949"/>
                  <a:gd name="T7" fmla="*/ 360 h 937"/>
                  <a:gd name="T8" fmla="*/ 0 w 1949"/>
                  <a:gd name="T9" fmla="*/ 937 h 937"/>
                </a:gdLst>
                <a:ahLst/>
                <a:cxnLst>
                  <a:cxn ang="0">
                    <a:pos x="T0" y="T1"/>
                  </a:cxn>
                  <a:cxn ang="0">
                    <a:pos x="T2" y="T3"/>
                  </a:cxn>
                  <a:cxn ang="0">
                    <a:pos x="T4" y="T5"/>
                  </a:cxn>
                  <a:cxn ang="0">
                    <a:pos x="T6" y="T7"/>
                  </a:cxn>
                  <a:cxn ang="0">
                    <a:pos x="T8" y="T9"/>
                  </a:cxn>
                </a:cxnLst>
                <a:rect l="0" t="0" r="r" b="b"/>
                <a:pathLst>
                  <a:path w="1949" h="937">
                    <a:moveTo>
                      <a:pt x="0" y="937"/>
                    </a:moveTo>
                    <a:cubicBezTo>
                      <a:pt x="0" y="619"/>
                      <a:pt x="0" y="619"/>
                      <a:pt x="0" y="619"/>
                    </a:cubicBezTo>
                    <a:cubicBezTo>
                      <a:pt x="0" y="619"/>
                      <a:pt x="632" y="0"/>
                      <a:pt x="1486" y="49"/>
                    </a:cubicBezTo>
                    <a:cubicBezTo>
                      <a:pt x="1949" y="360"/>
                      <a:pt x="1949" y="360"/>
                      <a:pt x="1949" y="360"/>
                    </a:cubicBezTo>
                    <a:cubicBezTo>
                      <a:pt x="1949" y="360"/>
                      <a:pt x="725" y="318"/>
                      <a:pt x="0" y="937"/>
                    </a:cubicBezTo>
                    <a:close/>
                  </a:path>
                </a:pathLst>
              </a:custGeom>
              <a:gradFill flip="none" rotWithShape="1">
                <a:gsLst>
                  <a:gs pos="0">
                    <a:srgbClr val="E6E6E6">
                      <a:lumMod val="0"/>
                      <a:lumOff val="100000"/>
                    </a:srgbClr>
                  </a:gs>
                  <a:gs pos="100000">
                    <a:srgbClr val="AFAFAF">
                      <a:lumMod val="95000"/>
                    </a:srgbClr>
                  </a:gs>
                  <a:gs pos="85000">
                    <a:srgbClr val="AFAFAF">
                      <a:lumMod val="22000"/>
                      <a:lumOff val="78000"/>
                    </a:srgbClr>
                  </a:gs>
                </a:gsLst>
                <a:lin ang="108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8" name="Freeform 30"/>
              <p:cNvSpPr>
                <a:spLocks/>
              </p:cNvSpPr>
              <p:nvPr/>
            </p:nvSpPr>
            <p:spPr bwMode="auto">
              <a:xfrm>
                <a:off x="1190625" y="2736850"/>
                <a:ext cx="3573463" cy="320675"/>
              </a:xfrm>
              <a:custGeom>
                <a:avLst/>
                <a:gdLst>
                  <a:gd name="T0" fmla="*/ 103 w 2197"/>
                  <a:gd name="T1" fmla="*/ 104 h 197"/>
                  <a:gd name="T2" fmla="*/ 0 w 2197"/>
                  <a:gd name="T3" fmla="*/ 197 h 197"/>
                  <a:gd name="T4" fmla="*/ 104 w 2197"/>
                  <a:gd name="T5" fmla="*/ 178 h 197"/>
                  <a:gd name="T6" fmla="*/ 2196 w 2197"/>
                  <a:gd name="T7" fmla="*/ 191 h 197"/>
                  <a:gd name="T8" fmla="*/ 2197 w 2197"/>
                  <a:gd name="T9" fmla="*/ 188 h 197"/>
                  <a:gd name="T10" fmla="*/ 103 w 2197"/>
                  <a:gd name="T11" fmla="*/ 104 h 197"/>
                </a:gdLst>
                <a:ahLst/>
                <a:cxnLst>
                  <a:cxn ang="0">
                    <a:pos x="T0" y="T1"/>
                  </a:cxn>
                  <a:cxn ang="0">
                    <a:pos x="T2" y="T3"/>
                  </a:cxn>
                  <a:cxn ang="0">
                    <a:pos x="T4" y="T5"/>
                  </a:cxn>
                  <a:cxn ang="0">
                    <a:pos x="T6" y="T7"/>
                  </a:cxn>
                  <a:cxn ang="0">
                    <a:pos x="T8" y="T9"/>
                  </a:cxn>
                  <a:cxn ang="0">
                    <a:pos x="T10" y="T11"/>
                  </a:cxn>
                </a:cxnLst>
                <a:rect l="0" t="0" r="r" b="b"/>
                <a:pathLst>
                  <a:path w="2197" h="197">
                    <a:moveTo>
                      <a:pt x="103" y="104"/>
                    </a:moveTo>
                    <a:cubicBezTo>
                      <a:pt x="0" y="197"/>
                      <a:pt x="0" y="197"/>
                      <a:pt x="0" y="197"/>
                    </a:cubicBezTo>
                    <a:cubicBezTo>
                      <a:pt x="104" y="178"/>
                      <a:pt x="104" y="178"/>
                      <a:pt x="104" y="178"/>
                    </a:cubicBezTo>
                    <a:cubicBezTo>
                      <a:pt x="104" y="178"/>
                      <a:pt x="1177" y="87"/>
                      <a:pt x="2196" y="191"/>
                    </a:cubicBezTo>
                    <a:cubicBezTo>
                      <a:pt x="2196" y="190"/>
                      <a:pt x="2197" y="189"/>
                      <a:pt x="2197" y="188"/>
                    </a:cubicBezTo>
                    <a:cubicBezTo>
                      <a:pt x="1100" y="0"/>
                      <a:pt x="103" y="104"/>
                      <a:pt x="103" y="104"/>
                    </a:cubicBezTo>
                    <a:close/>
                  </a:path>
                </a:pathLst>
              </a:custGeom>
              <a:gradFill>
                <a:gsLst>
                  <a:gs pos="19000">
                    <a:srgbClr val="E6E6E6">
                      <a:lumMod val="0"/>
                      <a:lumOff val="100000"/>
                    </a:srgbClr>
                  </a:gs>
                  <a:gs pos="100000">
                    <a:srgbClr val="AFAFAF">
                      <a:lumMod val="54000"/>
                      <a:lumOff val="46000"/>
                    </a:srgbClr>
                  </a:gs>
                </a:gsLst>
              </a:gradFill>
              <a:ln w="44450" cap="flat">
                <a:noFill/>
                <a:prstDash val="solid"/>
                <a:miter lim="800000"/>
                <a:headEnd/>
                <a:tailEnd/>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9" name="Freeform 32"/>
              <p:cNvSpPr>
                <a:spLocks/>
              </p:cNvSpPr>
              <p:nvPr/>
            </p:nvSpPr>
            <p:spPr bwMode="auto">
              <a:xfrm>
                <a:off x="1281113" y="2735263"/>
                <a:ext cx="3489325" cy="307975"/>
              </a:xfrm>
              <a:custGeom>
                <a:avLst/>
                <a:gdLst>
                  <a:gd name="T0" fmla="*/ 2142 w 2146"/>
                  <a:gd name="T1" fmla="*/ 189 h 189"/>
                  <a:gd name="T2" fmla="*/ 2146 w 2146"/>
                  <a:gd name="T3" fmla="*/ 172 h 189"/>
                  <a:gd name="T4" fmla="*/ 2017 w 2146"/>
                  <a:gd name="T5" fmla="*/ 141 h 189"/>
                  <a:gd name="T6" fmla="*/ 96 w 2146"/>
                  <a:gd name="T7" fmla="*/ 49 h 189"/>
                  <a:gd name="T8" fmla="*/ 0 w 2146"/>
                  <a:gd name="T9" fmla="*/ 105 h 189"/>
                  <a:gd name="T10" fmla="*/ 48 w 2146"/>
                  <a:gd name="T11" fmla="*/ 105 h 189"/>
                  <a:gd name="T12" fmla="*/ 2142 w 2146"/>
                  <a:gd name="T13" fmla="*/ 189 h 189"/>
                </a:gdLst>
                <a:ahLst/>
                <a:cxnLst>
                  <a:cxn ang="0">
                    <a:pos x="T0" y="T1"/>
                  </a:cxn>
                  <a:cxn ang="0">
                    <a:pos x="T2" y="T3"/>
                  </a:cxn>
                  <a:cxn ang="0">
                    <a:pos x="T4" y="T5"/>
                  </a:cxn>
                  <a:cxn ang="0">
                    <a:pos x="T6" y="T7"/>
                  </a:cxn>
                  <a:cxn ang="0">
                    <a:pos x="T8" y="T9"/>
                  </a:cxn>
                  <a:cxn ang="0">
                    <a:pos x="T10" y="T11"/>
                  </a:cxn>
                  <a:cxn ang="0">
                    <a:pos x="T12" y="T13"/>
                  </a:cxn>
                </a:cxnLst>
                <a:rect l="0" t="0" r="r" b="b"/>
                <a:pathLst>
                  <a:path w="2146" h="189">
                    <a:moveTo>
                      <a:pt x="2142" y="189"/>
                    </a:moveTo>
                    <a:cubicBezTo>
                      <a:pt x="2144" y="184"/>
                      <a:pt x="2145" y="178"/>
                      <a:pt x="2146" y="172"/>
                    </a:cubicBezTo>
                    <a:cubicBezTo>
                      <a:pt x="2102" y="161"/>
                      <a:pt x="2060" y="151"/>
                      <a:pt x="2017" y="141"/>
                    </a:cubicBezTo>
                    <a:cubicBezTo>
                      <a:pt x="1219" y="0"/>
                      <a:pt x="96" y="49"/>
                      <a:pt x="96" y="49"/>
                    </a:cubicBezTo>
                    <a:cubicBezTo>
                      <a:pt x="0" y="105"/>
                      <a:pt x="0" y="105"/>
                      <a:pt x="0" y="105"/>
                    </a:cubicBezTo>
                    <a:cubicBezTo>
                      <a:pt x="48" y="105"/>
                      <a:pt x="48" y="105"/>
                      <a:pt x="48" y="105"/>
                    </a:cubicBezTo>
                    <a:cubicBezTo>
                      <a:pt x="48" y="105"/>
                      <a:pt x="1045" y="1"/>
                      <a:pt x="2142" y="189"/>
                    </a:cubicBezTo>
                    <a:close/>
                  </a:path>
                </a:pathLst>
              </a:custGeom>
              <a:gradFill>
                <a:gsLst>
                  <a:gs pos="19000">
                    <a:srgbClr val="E6E6E6">
                      <a:lumMod val="0"/>
                      <a:lumOff val="100000"/>
                    </a:srgbClr>
                  </a:gs>
                  <a:gs pos="100000">
                    <a:srgbClr val="AFAFAF">
                      <a:lumMod val="54000"/>
                      <a:lumOff val="46000"/>
                    </a:srgbClr>
                  </a:gs>
                </a:gsLst>
              </a:gradFill>
              <a:ln w="44450" cap="flat">
                <a:noFill/>
                <a:prstDash val="solid"/>
                <a:miter lim="800000"/>
                <a:headEnd/>
                <a:tailEnd/>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0" name="Freeform 29"/>
              <p:cNvSpPr>
                <a:spLocks/>
              </p:cNvSpPr>
              <p:nvPr/>
            </p:nvSpPr>
            <p:spPr bwMode="auto">
              <a:xfrm>
                <a:off x="1319213" y="2559050"/>
                <a:ext cx="3241675" cy="404813"/>
              </a:xfrm>
              <a:custGeom>
                <a:avLst/>
                <a:gdLst>
                  <a:gd name="T0" fmla="*/ 1993 w 1993"/>
                  <a:gd name="T1" fmla="*/ 249 h 249"/>
                  <a:gd name="T2" fmla="*/ 72 w 1993"/>
                  <a:gd name="T3" fmla="*/ 99 h 249"/>
                  <a:gd name="T4" fmla="*/ 0 w 1993"/>
                  <a:gd name="T5" fmla="*/ 157 h 249"/>
                  <a:gd name="T6" fmla="*/ 72 w 1993"/>
                  <a:gd name="T7" fmla="*/ 157 h 249"/>
                  <a:gd name="T8" fmla="*/ 1993 w 1993"/>
                  <a:gd name="T9" fmla="*/ 249 h 249"/>
                </a:gdLst>
                <a:ahLst/>
                <a:cxnLst>
                  <a:cxn ang="0">
                    <a:pos x="T0" y="T1"/>
                  </a:cxn>
                  <a:cxn ang="0">
                    <a:pos x="T2" y="T3"/>
                  </a:cxn>
                  <a:cxn ang="0">
                    <a:pos x="T4" y="T5"/>
                  </a:cxn>
                  <a:cxn ang="0">
                    <a:pos x="T6" y="T7"/>
                  </a:cxn>
                  <a:cxn ang="0">
                    <a:pos x="T8" y="T9"/>
                  </a:cxn>
                </a:cxnLst>
                <a:rect l="0" t="0" r="r" b="b"/>
                <a:pathLst>
                  <a:path w="1993" h="249">
                    <a:moveTo>
                      <a:pt x="1993" y="249"/>
                    </a:moveTo>
                    <a:cubicBezTo>
                      <a:pt x="924" y="0"/>
                      <a:pt x="72" y="99"/>
                      <a:pt x="72" y="99"/>
                    </a:cubicBezTo>
                    <a:cubicBezTo>
                      <a:pt x="0" y="157"/>
                      <a:pt x="0" y="157"/>
                      <a:pt x="0" y="157"/>
                    </a:cubicBezTo>
                    <a:cubicBezTo>
                      <a:pt x="72" y="157"/>
                      <a:pt x="72" y="157"/>
                      <a:pt x="72" y="157"/>
                    </a:cubicBezTo>
                    <a:cubicBezTo>
                      <a:pt x="72" y="157"/>
                      <a:pt x="1195" y="108"/>
                      <a:pt x="1993" y="249"/>
                    </a:cubicBezTo>
                    <a:close/>
                  </a:path>
                </a:pathLst>
              </a:custGeom>
              <a:gradFill>
                <a:gsLst>
                  <a:gs pos="19000">
                    <a:srgbClr val="E6E6E6">
                      <a:lumMod val="0"/>
                      <a:lumOff val="100000"/>
                    </a:srgbClr>
                  </a:gs>
                  <a:gs pos="100000">
                    <a:srgbClr val="AFAFAF">
                      <a:lumMod val="54000"/>
                      <a:lumOff val="46000"/>
                    </a:srgbClr>
                  </a:gs>
                </a:gsLst>
              </a:gradFill>
              <a:ln w="44450" cap="flat">
                <a:noFill/>
                <a:prstDash val="solid"/>
                <a:miter lim="800000"/>
                <a:headEnd/>
                <a:tailEnd/>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1" name="Freeform 27"/>
              <p:cNvSpPr>
                <a:spLocks/>
              </p:cNvSpPr>
              <p:nvPr/>
            </p:nvSpPr>
            <p:spPr bwMode="auto">
              <a:xfrm>
                <a:off x="1358900" y="2298700"/>
                <a:ext cx="3411538" cy="706438"/>
              </a:xfrm>
              <a:custGeom>
                <a:avLst/>
                <a:gdLst>
                  <a:gd name="T0" fmla="*/ 1969 w 2098"/>
                  <a:gd name="T1" fmla="*/ 409 h 434"/>
                  <a:gd name="T2" fmla="*/ 2098 w 2098"/>
                  <a:gd name="T3" fmla="*/ 434 h 434"/>
                  <a:gd name="T4" fmla="*/ 2087 w 2098"/>
                  <a:gd name="T5" fmla="*/ 405 h 434"/>
                  <a:gd name="T6" fmla="*/ 304 w 2098"/>
                  <a:gd name="T7" fmla="*/ 90 h 434"/>
                  <a:gd name="T8" fmla="*/ 0 w 2098"/>
                  <a:gd name="T9" fmla="*/ 259 h 434"/>
                  <a:gd name="T10" fmla="*/ 48 w 2098"/>
                  <a:gd name="T11" fmla="*/ 259 h 434"/>
                  <a:gd name="T12" fmla="*/ 1969 w 2098"/>
                  <a:gd name="T13" fmla="*/ 409 h 434"/>
                </a:gdLst>
                <a:ahLst/>
                <a:cxnLst>
                  <a:cxn ang="0">
                    <a:pos x="T0" y="T1"/>
                  </a:cxn>
                  <a:cxn ang="0">
                    <a:pos x="T2" y="T3"/>
                  </a:cxn>
                  <a:cxn ang="0">
                    <a:pos x="T4" y="T5"/>
                  </a:cxn>
                  <a:cxn ang="0">
                    <a:pos x="T6" y="T7"/>
                  </a:cxn>
                  <a:cxn ang="0">
                    <a:pos x="T8" y="T9"/>
                  </a:cxn>
                  <a:cxn ang="0">
                    <a:pos x="T10" y="T11"/>
                  </a:cxn>
                  <a:cxn ang="0">
                    <a:pos x="T12" y="T13"/>
                  </a:cxn>
                </a:cxnLst>
                <a:rect l="0" t="0" r="r" b="b"/>
                <a:pathLst>
                  <a:path w="2098" h="434">
                    <a:moveTo>
                      <a:pt x="1969" y="409"/>
                    </a:moveTo>
                    <a:cubicBezTo>
                      <a:pt x="2013" y="416"/>
                      <a:pt x="2056" y="425"/>
                      <a:pt x="2098" y="434"/>
                    </a:cubicBezTo>
                    <a:cubicBezTo>
                      <a:pt x="2098" y="424"/>
                      <a:pt x="2095" y="414"/>
                      <a:pt x="2087" y="405"/>
                    </a:cubicBezTo>
                    <a:cubicBezTo>
                      <a:pt x="1989" y="282"/>
                      <a:pt x="1583" y="0"/>
                      <a:pt x="304" y="90"/>
                    </a:cubicBezTo>
                    <a:cubicBezTo>
                      <a:pt x="0" y="259"/>
                      <a:pt x="0" y="259"/>
                      <a:pt x="0" y="259"/>
                    </a:cubicBezTo>
                    <a:cubicBezTo>
                      <a:pt x="48" y="259"/>
                      <a:pt x="48" y="259"/>
                      <a:pt x="48" y="259"/>
                    </a:cubicBezTo>
                    <a:cubicBezTo>
                      <a:pt x="48" y="259"/>
                      <a:pt x="900" y="160"/>
                      <a:pt x="1969" y="409"/>
                    </a:cubicBezTo>
                    <a:close/>
                  </a:path>
                </a:pathLst>
              </a:custGeom>
              <a:gradFill>
                <a:gsLst>
                  <a:gs pos="19000">
                    <a:srgbClr val="E6E6E6">
                      <a:lumMod val="0"/>
                      <a:lumOff val="100000"/>
                    </a:srgbClr>
                  </a:gs>
                  <a:gs pos="100000">
                    <a:srgbClr val="AFAFAF">
                      <a:lumMod val="54000"/>
                      <a:lumOff val="46000"/>
                    </a:srgbClr>
                  </a:gs>
                </a:gsLst>
              </a:gradFill>
              <a:ln w="44450" cap="flat">
                <a:noFill/>
                <a:prstDash val="solid"/>
                <a:miter lim="800000"/>
                <a:headEnd/>
                <a:tailEnd/>
              </a:ln>
              <a:effectLst>
                <a:outerShdw blurRad="50800" dist="38100" dir="8100000" algn="tr" rotWithShape="0">
                  <a:prstClr val="black">
                    <a:alpha val="38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2" name="Freeform 34"/>
              <p:cNvSpPr>
                <a:spLocks/>
              </p:cNvSpPr>
              <p:nvPr/>
            </p:nvSpPr>
            <p:spPr bwMode="auto">
              <a:xfrm>
                <a:off x="1436688" y="2146300"/>
                <a:ext cx="3495675" cy="841375"/>
              </a:xfrm>
              <a:custGeom>
                <a:avLst/>
                <a:gdLst>
                  <a:gd name="T0" fmla="*/ 0 w 2149"/>
                  <a:gd name="T1" fmla="*/ 221 h 517"/>
                  <a:gd name="T2" fmla="*/ 491 w 2149"/>
                  <a:gd name="T3" fmla="*/ 21 h 517"/>
                  <a:gd name="T4" fmla="*/ 2107 w 2149"/>
                  <a:gd name="T5" fmla="*/ 476 h 517"/>
                  <a:gd name="T6" fmla="*/ 2016 w 2149"/>
                  <a:gd name="T7" fmla="*/ 517 h 517"/>
                  <a:gd name="T8" fmla="*/ 0 w 2149"/>
                  <a:gd name="T9" fmla="*/ 221 h 517"/>
                </a:gdLst>
                <a:ahLst/>
                <a:cxnLst>
                  <a:cxn ang="0">
                    <a:pos x="T0" y="T1"/>
                  </a:cxn>
                  <a:cxn ang="0">
                    <a:pos x="T2" y="T3"/>
                  </a:cxn>
                  <a:cxn ang="0">
                    <a:pos x="T4" y="T5"/>
                  </a:cxn>
                  <a:cxn ang="0">
                    <a:pos x="T6" y="T7"/>
                  </a:cxn>
                  <a:cxn ang="0">
                    <a:pos x="T8" y="T9"/>
                  </a:cxn>
                </a:cxnLst>
                <a:rect l="0" t="0" r="r" b="b"/>
                <a:pathLst>
                  <a:path w="2149" h="517">
                    <a:moveTo>
                      <a:pt x="0" y="221"/>
                    </a:moveTo>
                    <a:cubicBezTo>
                      <a:pt x="0" y="221"/>
                      <a:pt x="329" y="42"/>
                      <a:pt x="491" y="21"/>
                    </a:cubicBezTo>
                    <a:cubicBezTo>
                      <a:pt x="652" y="0"/>
                      <a:pt x="1646" y="62"/>
                      <a:pt x="2107" y="476"/>
                    </a:cubicBezTo>
                    <a:cubicBezTo>
                      <a:pt x="2149" y="481"/>
                      <a:pt x="2012" y="513"/>
                      <a:pt x="2016" y="517"/>
                    </a:cubicBezTo>
                    <a:cubicBezTo>
                      <a:pt x="2016" y="517"/>
                      <a:pt x="1472" y="173"/>
                      <a:pt x="0" y="221"/>
                    </a:cubicBezTo>
                    <a:close/>
                  </a:path>
                </a:pathLst>
              </a:custGeom>
              <a:gradFill>
                <a:gsLst>
                  <a:gs pos="19000">
                    <a:srgbClr val="E6E6E6">
                      <a:lumMod val="0"/>
                      <a:lumOff val="100000"/>
                    </a:srgbClr>
                  </a:gs>
                  <a:gs pos="100000">
                    <a:srgbClr val="AFAFAF">
                      <a:lumMod val="54000"/>
                      <a:lumOff val="46000"/>
                    </a:srgbClr>
                  </a:gs>
                </a:gsLst>
              </a:gradFill>
              <a:ln w="44450" cap="flat">
                <a:noFill/>
                <a:prstDash val="solid"/>
                <a:miter lim="800000"/>
                <a:headEnd/>
                <a:tailEnd/>
              </a:ln>
              <a:effectLst>
                <a:outerShdw blurRad="50800" dist="38100" dir="8100000" algn="tr" rotWithShape="0">
                  <a:prstClr val="black">
                    <a:alpha val="38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3" name="Freeform 36"/>
              <p:cNvSpPr>
                <a:spLocks/>
              </p:cNvSpPr>
              <p:nvPr/>
            </p:nvSpPr>
            <p:spPr bwMode="auto">
              <a:xfrm>
                <a:off x="1482725" y="1897063"/>
                <a:ext cx="3333750" cy="1047750"/>
              </a:xfrm>
              <a:custGeom>
                <a:avLst/>
                <a:gdLst>
                  <a:gd name="T0" fmla="*/ 2043 w 2050"/>
                  <a:gd name="T1" fmla="*/ 633 h 644"/>
                  <a:gd name="T2" fmla="*/ 442 w 2050"/>
                  <a:gd name="T3" fmla="*/ 32 h 644"/>
                  <a:gd name="T4" fmla="*/ 0 w 2050"/>
                  <a:gd name="T5" fmla="*/ 267 h 644"/>
                  <a:gd name="T6" fmla="*/ 2011 w 2050"/>
                  <a:gd name="T7" fmla="*/ 644 h 644"/>
                  <a:gd name="T8" fmla="*/ 2043 w 2050"/>
                  <a:gd name="T9" fmla="*/ 633 h 644"/>
                </a:gdLst>
                <a:ahLst/>
                <a:cxnLst>
                  <a:cxn ang="0">
                    <a:pos x="T0" y="T1"/>
                  </a:cxn>
                  <a:cxn ang="0">
                    <a:pos x="T2" y="T3"/>
                  </a:cxn>
                  <a:cxn ang="0">
                    <a:pos x="T4" y="T5"/>
                  </a:cxn>
                  <a:cxn ang="0">
                    <a:pos x="T6" y="T7"/>
                  </a:cxn>
                  <a:cxn ang="0">
                    <a:pos x="T8" y="T9"/>
                  </a:cxn>
                </a:cxnLst>
                <a:rect l="0" t="0" r="r" b="b"/>
                <a:pathLst>
                  <a:path w="2050" h="644">
                    <a:moveTo>
                      <a:pt x="2043" y="633"/>
                    </a:moveTo>
                    <a:cubicBezTo>
                      <a:pt x="1952" y="556"/>
                      <a:pt x="1221" y="0"/>
                      <a:pt x="442" y="32"/>
                    </a:cubicBezTo>
                    <a:cubicBezTo>
                      <a:pt x="0" y="267"/>
                      <a:pt x="0" y="267"/>
                      <a:pt x="0" y="267"/>
                    </a:cubicBezTo>
                    <a:cubicBezTo>
                      <a:pt x="0" y="267"/>
                      <a:pt x="1085" y="129"/>
                      <a:pt x="2011" y="644"/>
                    </a:cubicBezTo>
                    <a:cubicBezTo>
                      <a:pt x="2011" y="644"/>
                      <a:pt x="2050" y="639"/>
                      <a:pt x="2043" y="633"/>
                    </a:cubicBezTo>
                    <a:close/>
                  </a:path>
                </a:pathLst>
              </a:custGeom>
              <a:gradFill>
                <a:gsLst>
                  <a:gs pos="24000">
                    <a:srgbClr val="E6E6E6">
                      <a:lumMod val="0"/>
                      <a:lumOff val="100000"/>
                    </a:srgbClr>
                  </a:gs>
                  <a:gs pos="95000">
                    <a:srgbClr val="AFAFAF">
                      <a:lumMod val="55000"/>
                      <a:lumOff val="45000"/>
                    </a:srgbClr>
                  </a:gs>
                </a:gsLst>
              </a:gradFill>
              <a:ln w="44450" cap="flat">
                <a:noFill/>
                <a:prstDash val="solid"/>
                <a:miter lim="800000"/>
                <a:headEnd/>
                <a:tailEnd/>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4" name="Freeform 38"/>
              <p:cNvSpPr>
                <a:spLocks/>
              </p:cNvSpPr>
              <p:nvPr/>
            </p:nvSpPr>
            <p:spPr bwMode="auto">
              <a:xfrm>
                <a:off x="1600200" y="1612900"/>
                <a:ext cx="3248025" cy="1292225"/>
              </a:xfrm>
              <a:custGeom>
                <a:avLst/>
                <a:gdLst>
                  <a:gd name="T0" fmla="*/ 1949 w 1997"/>
                  <a:gd name="T1" fmla="*/ 788 h 795"/>
                  <a:gd name="T2" fmla="*/ 1997 w 1997"/>
                  <a:gd name="T3" fmla="*/ 795 h 795"/>
                  <a:gd name="T4" fmla="*/ 414 w 1997"/>
                  <a:gd name="T5" fmla="*/ 97 h 795"/>
                  <a:gd name="T6" fmla="*/ 0 w 1997"/>
                  <a:gd name="T7" fmla="*/ 314 h 795"/>
                  <a:gd name="T8" fmla="*/ 1949 w 1997"/>
                  <a:gd name="T9" fmla="*/ 788 h 795"/>
                </a:gdLst>
                <a:ahLst/>
                <a:cxnLst>
                  <a:cxn ang="0">
                    <a:pos x="T0" y="T1"/>
                  </a:cxn>
                  <a:cxn ang="0">
                    <a:pos x="T2" y="T3"/>
                  </a:cxn>
                  <a:cxn ang="0">
                    <a:pos x="T4" y="T5"/>
                  </a:cxn>
                  <a:cxn ang="0">
                    <a:pos x="T6" y="T7"/>
                  </a:cxn>
                  <a:cxn ang="0">
                    <a:pos x="T8" y="T9"/>
                  </a:cxn>
                </a:cxnLst>
                <a:rect l="0" t="0" r="r" b="b"/>
                <a:pathLst>
                  <a:path w="1997" h="795">
                    <a:moveTo>
                      <a:pt x="1949" y="788"/>
                    </a:moveTo>
                    <a:cubicBezTo>
                      <a:pt x="1961" y="795"/>
                      <a:pt x="1984" y="788"/>
                      <a:pt x="1997" y="795"/>
                    </a:cubicBezTo>
                    <a:cubicBezTo>
                      <a:pt x="1997" y="795"/>
                      <a:pt x="1561" y="0"/>
                      <a:pt x="414" y="97"/>
                    </a:cubicBezTo>
                    <a:cubicBezTo>
                      <a:pt x="0" y="314"/>
                      <a:pt x="0" y="314"/>
                      <a:pt x="0" y="314"/>
                    </a:cubicBezTo>
                    <a:cubicBezTo>
                      <a:pt x="0" y="314"/>
                      <a:pt x="817" y="156"/>
                      <a:pt x="1949" y="788"/>
                    </a:cubicBezTo>
                    <a:close/>
                  </a:path>
                </a:pathLst>
              </a:custGeom>
              <a:gradFill flip="none" rotWithShape="1">
                <a:gsLst>
                  <a:gs pos="0">
                    <a:srgbClr val="E6E6E6">
                      <a:lumMod val="0"/>
                      <a:lumOff val="100000"/>
                    </a:srgbClr>
                  </a:gs>
                  <a:gs pos="95000">
                    <a:srgbClr val="AFAFAF">
                      <a:lumMod val="37000"/>
                      <a:lumOff val="63000"/>
                    </a:srgbClr>
                  </a:gs>
                </a:gsLst>
                <a:lin ang="2700000" scaled="1"/>
                <a:tileRect/>
              </a:gradFill>
              <a:ln w="44450" cap="flat">
                <a:noFill/>
                <a:prstDash val="solid"/>
                <a:miter lim="800000"/>
                <a:headEnd/>
                <a:tailEnd/>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5" name="Freeform 42"/>
              <p:cNvSpPr>
                <a:spLocks/>
              </p:cNvSpPr>
              <p:nvPr/>
            </p:nvSpPr>
            <p:spPr bwMode="auto">
              <a:xfrm>
                <a:off x="1728788" y="1130300"/>
                <a:ext cx="3119438" cy="1774825"/>
              </a:xfrm>
              <a:custGeom>
                <a:avLst/>
                <a:gdLst>
                  <a:gd name="T0" fmla="*/ 484 w 1918"/>
                  <a:gd name="T1" fmla="*/ 14 h 1092"/>
                  <a:gd name="T2" fmla="*/ 1918 w 1918"/>
                  <a:gd name="T3" fmla="*/ 781 h 1092"/>
                  <a:gd name="T4" fmla="*/ 1918 w 1918"/>
                  <a:gd name="T5" fmla="*/ 1092 h 1092"/>
                  <a:gd name="T6" fmla="*/ 0 w 1918"/>
                  <a:gd name="T7" fmla="*/ 231 h 1092"/>
                  <a:gd name="T8" fmla="*/ 484 w 1918"/>
                  <a:gd name="T9" fmla="*/ 14 h 1092"/>
                </a:gdLst>
                <a:ahLst/>
                <a:cxnLst>
                  <a:cxn ang="0">
                    <a:pos x="T0" y="T1"/>
                  </a:cxn>
                  <a:cxn ang="0">
                    <a:pos x="T2" y="T3"/>
                  </a:cxn>
                  <a:cxn ang="0">
                    <a:pos x="T4" y="T5"/>
                  </a:cxn>
                  <a:cxn ang="0">
                    <a:pos x="T6" y="T7"/>
                  </a:cxn>
                  <a:cxn ang="0">
                    <a:pos x="T8" y="T9"/>
                  </a:cxn>
                </a:cxnLst>
                <a:rect l="0" t="0" r="r" b="b"/>
                <a:pathLst>
                  <a:path w="1918" h="1092">
                    <a:moveTo>
                      <a:pt x="484" y="14"/>
                    </a:moveTo>
                    <a:cubicBezTo>
                      <a:pt x="484" y="14"/>
                      <a:pt x="1227" y="0"/>
                      <a:pt x="1918" y="781"/>
                    </a:cubicBezTo>
                    <a:cubicBezTo>
                      <a:pt x="1918" y="1092"/>
                      <a:pt x="1918" y="1092"/>
                      <a:pt x="1918" y="1092"/>
                    </a:cubicBezTo>
                    <a:cubicBezTo>
                      <a:pt x="1918" y="1092"/>
                      <a:pt x="1033" y="224"/>
                      <a:pt x="0" y="231"/>
                    </a:cubicBezTo>
                    <a:lnTo>
                      <a:pt x="484" y="14"/>
                    </a:lnTo>
                    <a:close/>
                  </a:path>
                </a:pathLst>
              </a:custGeom>
              <a:gradFill flip="none" rotWithShape="1">
                <a:gsLst>
                  <a:gs pos="0">
                    <a:srgbClr val="E6E6E6">
                      <a:lumMod val="0"/>
                      <a:lumOff val="100000"/>
                    </a:srgbClr>
                  </a:gs>
                  <a:gs pos="100000">
                    <a:srgbClr val="AFAFAF">
                      <a:lumMod val="79000"/>
                      <a:lumOff val="21000"/>
                    </a:srgbClr>
                  </a:gs>
                  <a:gs pos="85000">
                    <a:srgbClr val="AFAFAF">
                      <a:lumMod val="22000"/>
                      <a:lumOff val="78000"/>
                    </a:srgbClr>
                  </a:gs>
                </a:gsLst>
                <a:lin ang="0" scaled="1"/>
                <a:tileRect/>
              </a:gradFill>
              <a:ln w="44450" cap="flat">
                <a:noFill/>
                <a:prstDash val="solid"/>
                <a:miter lim="800000"/>
                <a:headEnd/>
                <a:tailEnd/>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6" name="Freeform 40"/>
              <p:cNvSpPr>
                <a:spLocks/>
              </p:cNvSpPr>
              <p:nvPr/>
            </p:nvSpPr>
            <p:spPr bwMode="auto">
              <a:xfrm>
                <a:off x="1054100" y="3022600"/>
                <a:ext cx="7556500" cy="242888"/>
              </a:xfrm>
              <a:custGeom>
                <a:avLst/>
                <a:gdLst>
                  <a:gd name="T0" fmla="*/ 4760 w 4760"/>
                  <a:gd name="T1" fmla="*/ 153 h 153"/>
                  <a:gd name="T2" fmla="*/ 2380 w 4760"/>
                  <a:gd name="T3" fmla="*/ 43 h 153"/>
                  <a:gd name="T4" fmla="*/ 0 w 4760"/>
                  <a:gd name="T5" fmla="*/ 153 h 153"/>
                  <a:gd name="T6" fmla="*/ 110 w 4760"/>
                  <a:gd name="T7" fmla="*/ 89 h 153"/>
                  <a:gd name="T8" fmla="*/ 2401 w 4760"/>
                  <a:gd name="T9" fmla="*/ 0 h 153"/>
                  <a:gd name="T10" fmla="*/ 4646 w 4760"/>
                  <a:gd name="T11" fmla="*/ 89 h 153"/>
                  <a:gd name="T12" fmla="*/ 4760 w 4760"/>
                  <a:gd name="T13" fmla="*/ 153 h 153"/>
                </a:gdLst>
                <a:ahLst/>
                <a:cxnLst>
                  <a:cxn ang="0">
                    <a:pos x="T0" y="T1"/>
                  </a:cxn>
                  <a:cxn ang="0">
                    <a:pos x="T2" y="T3"/>
                  </a:cxn>
                  <a:cxn ang="0">
                    <a:pos x="T4" y="T5"/>
                  </a:cxn>
                  <a:cxn ang="0">
                    <a:pos x="T6" y="T7"/>
                  </a:cxn>
                  <a:cxn ang="0">
                    <a:pos x="T8" y="T9"/>
                  </a:cxn>
                  <a:cxn ang="0">
                    <a:pos x="T10" y="T11"/>
                  </a:cxn>
                  <a:cxn ang="0">
                    <a:pos x="T12" y="T13"/>
                  </a:cxn>
                </a:cxnLst>
                <a:rect l="0" t="0" r="r" b="b"/>
                <a:pathLst>
                  <a:path w="4760" h="153">
                    <a:moveTo>
                      <a:pt x="4760" y="153"/>
                    </a:moveTo>
                    <a:lnTo>
                      <a:pt x="2380" y="43"/>
                    </a:lnTo>
                    <a:lnTo>
                      <a:pt x="0" y="153"/>
                    </a:lnTo>
                    <a:lnTo>
                      <a:pt x="110" y="89"/>
                    </a:lnTo>
                    <a:lnTo>
                      <a:pt x="2401" y="0"/>
                    </a:lnTo>
                    <a:lnTo>
                      <a:pt x="4646" y="89"/>
                    </a:lnTo>
                    <a:lnTo>
                      <a:pt x="4760" y="153"/>
                    </a:lnTo>
                    <a:close/>
                  </a:path>
                </a:pathLst>
              </a:custGeom>
              <a:solidFill>
                <a:schemeClr val="accent1"/>
              </a:solidFill>
              <a:ln w="44450" cap="flat">
                <a:noFill/>
                <a:prstDash val="solid"/>
                <a:miter lim="800000"/>
                <a:headEnd/>
                <a:tailEnd/>
              </a:ln>
              <a:effectLst>
                <a:outerShdw blurRad="50800" dist="12700" dir="16200000"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7" name="Freeform 43"/>
              <p:cNvSpPr>
                <a:spLocks/>
              </p:cNvSpPr>
              <p:nvPr/>
            </p:nvSpPr>
            <p:spPr bwMode="auto">
              <a:xfrm>
                <a:off x="4489450" y="3025775"/>
                <a:ext cx="719138" cy="182563"/>
              </a:xfrm>
              <a:custGeom>
                <a:avLst/>
                <a:gdLst>
                  <a:gd name="T0" fmla="*/ 0 w 442"/>
                  <a:gd name="T1" fmla="*/ 0 h 112"/>
                  <a:gd name="T2" fmla="*/ 221 w 442"/>
                  <a:gd name="T3" fmla="*/ 98 h 112"/>
                  <a:gd name="T4" fmla="*/ 442 w 442"/>
                  <a:gd name="T5" fmla="*/ 0 h 112"/>
                  <a:gd name="T6" fmla="*/ 0 w 442"/>
                  <a:gd name="T7" fmla="*/ 0 h 112"/>
                </a:gdLst>
                <a:ahLst/>
                <a:cxnLst>
                  <a:cxn ang="0">
                    <a:pos x="T0" y="T1"/>
                  </a:cxn>
                  <a:cxn ang="0">
                    <a:pos x="T2" y="T3"/>
                  </a:cxn>
                  <a:cxn ang="0">
                    <a:pos x="T4" y="T5"/>
                  </a:cxn>
                  <a:cxn ang="0">
                    <a:pos x="T6" y="T7"/>
                  </a:cxn>
                </a:cxnLst>
                <a:rect l="0" t="0" r="r" b="b"/>
                <a:pathLst>
                  <a:path w="442" h="112">
                    <a:moveTo>
                      <a:pt x="0" y="0"/>
                    </a:moveTo>
                    <a:cubicBezTo>
                      <a:pt x="0" y="54"/>
                      <a:pt x="99" y="98"/>
                      <a:pt x="221" y="98"/>
                    </a:cubicBezTo>
                    <a:cubicBezTo>
                      <a:pt x="343" y="98"/>
                      <a:pt x="442" y="54"/>
                      <a:pt x="442" y="0"/>
                    </a:cubicBezTo>
                    <a:cubicBezTo>
                      <a:pt x="193" y="112"/>
                      <a:pt x="0" y="0"/>
                      <a:pt x="0" y="0"/>
                    </a:cubicBezTo>
                    <a:close/>
                  </a:path>
                </a:pathLst>
              </a:custGeom>
              <a:solidFill>
                <a:schemeClr val="accent1"/>
              </a:solidFill>
              <a:ln w="4445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8" name="Freeform 44"/>
              <p:cNvSpPr>
                <a:spLocks/>
              </p:cNvSpPr>
              <p:nvPr/>
            </p:nvSpPr>
            <p:spPr bwMode="auto">
              <a:xfrm>
                <a:off x="4489450" y="2865438"/>
                <a:ext cx="719138" cy="342900"/>
              </a:xfrm>
              <a:custGeom>
                <a:avLst/>
                <a:gdLst>
                  <a:gd name="T0" fmla="*/ 221 w 442"/>
                  <a:gd name="T1" fmla="*/ 0 h 211"/>
                  <a:gd name="T2" fmla="*/ 0 w 442"/>
                  <a:gd name="T3" fmla="*/ 99 h 211"/>
                  <a:gd name="T4" fmla="*/ 442 w 442"/>
                  <a:gd name="T5" fmla="*/ 99 h 211"/>
                  <a:gd name="T6" fmla="*/ 221 w 442"/>
                  <a:gd name="T7" fmla="*/ 0 h 211"/>
                </a:gdLst>
                <a:ahLst/>
                <a:cxnLst>
                  <a:cxn ang="0">
                    <a:pos x="T0" y="T1"/>
                  </a:cxn>
                  <a:cxn ang="0">
                    <a:pos x="T2" y="T3"/>
                  </a:cxn>
                  <a:cxn ang="0">
                    <a:pos x="T4" y="T5"/>
                  </a:cxn>
                  <a:cxn ang="0">
                    <a:pos x="T6" y="T7"/>
                  </a:cxn>
                </a:cxnLst>
                <a:rect l="0" t="0" r="r" b="b"/>
                <a:pathLst>
                  <a:path w="442" h="211">
                    <a:moveTo>
                      <a:pt x="221" y="0"/>
                    </a:moveTo>
                    <a:cubicBezTo>
                      <a:pt x="99" y="0"/>
                      <a:pt x="0" y="44"/>
                      <a:pt x="0" y="99"/>
                    </a:cubicBezTo>
                    <a:cubicBezTo>
                      <a:pt x="0" y="99"/>
                      <a:pt x="193" y="211"/>
                      <a:pt x="442" y="99"/>
                    </a:cubicBezTo>
                    <a:cubicBezTo>
                      <a:pt x="442" y="44"/>
                      <a:pt x="343" y="0"/>
                      <a:pt x="221" y="0"/>
                    </a:cubicBezTo>
                    <a:close/>
                  </a:path>
                </a:pathLst>
              </a:custGeom>
              <a:gradFill flip="none" rotWithShape="1">
                <a:gsLst>
                  <a:gs pos="0">
                    <a:srgbClr val="000000">
                      <a:lumMod val="0"/>
                    </a:srgbClr>
                  </a:gs>
                  <a:gs pos="100000">
                    <a:srgbClr val="AFAFAF">
                      <a:lumMod val="47000"/>
                    </a:srgbClr>
                  </a:gs>
                </a:gsLst>
                <a:lin ang="16200000" scaled="1"/>
                <a:tileRect/>
              </a:gradFill>
              <a:ln w="44450" cap="flat">
                <a:noFill/>
                <a:prstDash val="solid"/>
                <a:miter lim="800000"/>
                <a:headEnd/>
                <a:tailEnd/>
              </a:ln>
              <a:effectLst>
                <a:innerShdw blurRad="63500" dist="50800" dir="13500000">
                  <a:prstClr val="black">
                    <a:alpha val="50000"/>
                  </a:prstClr>
                </a:inn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grpSp>
      <p:sp>
        <p:nvSpPr>
          <p:cNvPr id="39" name="Rechteck 216"/>
          <p:cNvSpPr/>
          <p:nvPr/>
        </p:nvSpPr>
        <p:spPr bwMode="gray">
          <a:xfrm>
            <a:off x="388935" y="1020762"/>
            <a:ext cx="8450265" cy="3420594"/>
          </a:xfrm>
          <a:prstGeom prst="rect">
            <a:avLst/>
          </a:prstGeom>
        </p:spPr>
        <p:txBody>
          <a:bodyPr wrap="square" lIns="72000" tIns="0" rIns="180000" bIns="0">
            <a:noAutofit/>
          </a:bodyPr>
          <a:lstStyle/>
          <a:p>
            <a:pPr algn="just"/>
            <a:r>
              <a:rPr lang="el-GR" sz="1400" dirty="0" smtClean="0"/>
              <a:t>Όσο τα εμπόδια αυτά εξακολουθούν να υπάρχουν και να γίνονται πιο «ψηλά» είναι αλήθεια ότι οι επιχειρήσεις θα βρίσκονται σε ένα συνεχή αγώνα για να ανταποκριθούν στις υποχρεώσεις τους . Για το 2016 , </a:t>
            </a:r>
            <a:r>
              <a:rPr lang="el-GR" sz="1400" b="1" dirty="0" smtClean="0"/>
              <a:t>το 52</a:t>
            </a:r>
            <a:r>
              <a:rPr lang="el-GR" sz="1400" dirty="0" smtClean="0"/>
              <a:t>% των ερωτηθέντων θεωρεί ότι θα ανταποκρίνεται </a:t>
            </a:r>
            <a:r>
              <a:rPr lang="el-GR" sz="1400" b="1" dirty="0" smtClean="0"/>
              <a:t>πολύ δύσκολα και δύσκολα </a:t>
            </a:r>
            <a:r>
              <a:rPr lang="el-GR" sz="1400" dirty="0" smtClean="0"/>
              <a:t>στις υποχρεώσεις τους. Οι εμπορικές επιχειρήσεις αλλά και γενικότερα οι μικρές θα αντιμετωπίσουν τις περισσότερες δυσκολίες. </a:t>
            </a:r>
          </a:p>
          <a:p>
            <a:pPr algn="just"/>
            <a:endParaRPr lang="el-GR" sz="1400" dirty="0"/>
          </a:p>
          <a:p>
            <a:pPr algn="just"/>
            <a:r>
              <a:rPr lang="el-GR" sz="1400" dirty="0" smtClean="0"/>
              <a:t>Ήδη πολλές επιχειρήσεις (κυρίως οι μικρότερες) πληρώνουν κάποιες υποχρεώσεις τους κατά προτεραιότητα.  Για τις περισσότερες, </a:t>
            </a:r>
            <a:r>
              <a:rPr lang="el-GR" sz="1400" b="1" dirty="0" smtClean="0"/>
              <a:t>η μισθοδοσία (37%), η εφορία (34%) </a:t>
            </a:r>
            <a:r>
              <a:rPr lang="el-GR" sz="1400" dirty="0" smtClean="0"/>
              <a:t>και </a:t>
            </a:r>
            <a:r>
              <a:rPr lang="el-GR" sz="1400" b="1" dirty="0" smtClean="0"/>
              <a:t>οι ασφαλιστικοί οργανισμοί (14%) </a:t>
            </a:r>
            <a:r>
              <a:rPr lang="el-GR" sz="1400" dirty="0" smtClean="0"/>
              <a:t>έρχονται πρώτοι στη λίστα των υποχρεώσεων. Επίσης οι προμηθευτές είναι πιο σημαντικοί για τις εμπορικές και τις μεγάλες επιχειρήσεις. </a:t>
            </a:r>
          </a:p>
          <a:p>
            <a:pPr algn="just"/>
            <a:endParaRPr lang="el-GR" sz="1400" dirty="0"/>
          </a:p>
          <a:p>
            <a:pPr algn="just"/>
            <a:r>
              <a:rPr lang="el-GR" sz="1400" dirty="0" smtClean="0"/>
              <a:t>Όσο αφορά στο προσωπικό, σύμφωνα με τα στελέχη των επιχειρήσεων, η νέα χρονιά δεν αναμένεται να είναι πολύ διαφορετική από την προηγούμενη. Το βασικό χαρακτηριστικό είναι η στασιμότητα. Αυτό αποκτά διαφορετική βαρύτητα αν αναλογιστούμε ότι κάποιες επιχειρήσεις ήδη στο θέμα του προσωπικού λειτουργούν οριακά. Ωστόσο είναι αισιόδοξο  που ένα  28% θεωρεί ότι το έμφυχο δυναμικό τους θα αυξηθεί μέσα στο 2016, ισοσκελίζοντας κάπως τις απώλειες των εργασιακών θέσεων.</a:t>
            </a:r>
            <a:endParaRPr lang="de-DE" sz="1400" dirty="0"/>
          </a:p>
        </p:txBody>
      </p:sp>
    </p:spTree>
    <p:extLst>
      <p:ext uri="{BB962C8B-B14F-4D97-AF65-F5344CB8AC3E}">
        <p14:creationId xmlns:p14="http://schemas.microsoft.com/office/powerpoint/2010/main" val="33722049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152400"/>
            <a:ext cx="8534400" cy="868362"/>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smtClean="0">
                <a:solidFill>
                  <a:schemeClr val="tx2">
                    <a:lumMod val="60000"/>
                    <a:lumOff val="40000"/>
                  </a:schemeClr>
                </a:solidFill>
              </a:rPr>
              <a:t>Συμπεράσματα (3)</a:t>
            </a:r>
            <a:endParaRPr lang="en-US" dirty="0"/>
          </a:p>
        </p:txBody>
      </p:sp>
      <p:grpSp>
        <p:nvGrpSpPr>
          <p:cNvPr id="15" name="Gruppieren 9"/>
          <p:cNvGrpSpPr/>
          <p:nvPr/>
        </p:nvGrpSpPr>
        <p:grpSpPr>
          <a:xfrm>
            <a:off x="765969" y="4785110"/>
            <a:ext cx="7612062" cy="2181529"/>
            <a:chOff x="324550" y="3638608"/>
            <a:chExt cx="8639174" cy="3050610"/>
          </a:xfrm>
        </p:grpSpPr>
        <p:sp>
          <p:nvSpPr>
            <p:cNvPr id="17" name="Ellipse 10"/>
            <p:cNvSpPr/>
            <p:nvPr/>
          </p:nvSpPr>
          <p:spPr bwMode="gray">
            <a:xfrm>
              <a:off x="324550" y="5885617"/>
              <a:ext cx="8639174" cy="803601"/>
            </a:xfrm>
            <a:prstGeom prst="ellipse">
              <a:avLst/>
            </a:prstGeom>
            <a:gradFill flip="none" rotWithShape="1">
              <a:gsLst>
                <a:gs pos="0">
                  <a:srgbClr val="000000">
                    <a:alpha val="40000"/>
                  </a:srgbClr>
                </a:gs>
                <a:gs pos="100000">
                  <a:srgbClr val="000000">
                    <a:alpha val="0"/>
                  </a:srgbClr>
                </a:gs>
              </a:gsLst>
              <a:path path="shape">
                <a:fillToRect l="50000" t="50000" r="50000" b="50000"/>
              </a:path>
              <a:tileRect/>
            </a:gradFill>
            <a:ln w="12700">
              <a:noFill/>
              <a:round/>
              <a:headEnd/>
              <a:tailEnd/>
            </a:ln>
          </p:spPr>
          <p:txBody>
            <a:bodyPr rtlCol="0" anchor="ctr"/>
            <a:lstStyle/>
            <a:p>
              <a:pPr algn="ctr"/>
              <a:endParaRPr lang="de-DE" dirty="0">
                <a:solidFill>
                  <a:prstClr val="black"/>
                </a:solidFill>
              </a:endParaRPr>
            </a:p>
          </p:txBody>
        </p:sp>
        <p:grpSp>
          <p:nvGrpSpPr>
            <p:cNvPr id="18" name="Gruppieren 11"/>
            <p:cNvGrpSpPr/>
            <p:nvPr/>
          </p:nvGrpSpPr>
          <p:grpSpPr>
            <a:xfrm>
              <a:off x="865887" y="3638608"/>
              <a:ext cx="7556500" cy="2135188"/>
              <a:chOff x="1054100" y="1130300"/>
              <a:chExt cx="7556500" cy="2135188"/>
            </a:xfrm>
          </p:grpSpPr>
          <p:sp>
            <p:nvSpPr>
              <p:cNvPr id="19" name="Freeform 25"/>
              <p:cNvSpPr>
                <a:spLocks/>
              </p:cNvSpPr>
              <p:nvPr/>
            </p:nvSpPr>
            <p:spPr bwMode="auto">
              <a:xfrm>
                <a:off x="4992688" y="2917825"/>
                <a:ext cx="3446463" cy="263525"/>
              </a:xfrm>
              <a:custGeom>
                <a:avLst/>
                <a:gdLst>
                  <a:gd name="T0" fmla="*/ 0 w 2119"/>
                  <a:gd name="T1" fmla="*/ 69 h 162"/>
                  <a:gd name="T2" fmla="*/ 2119 w 2119"/>
                  <a:gd name="T3" fmla="*/ 162 h 162"/>
                  <a:gd name="T4" fmla="*/ 2057 w 2119"/>
                  <a:gd name="T5" fmla="*/ 67 h 162"/>
                  <a:gd name="T6" fmla="*/ 0 w 2119"/>
                  <a:gd name="T7" fmla="*/ 69 h 162"/>
                </a:gdLst>
                <a:ahLst/>
                <a:cxnLst>
                  <a:cxn ang="0">
                    <a:pos x="T0" y="T1"/>
                  </a:cxn>
                  <a:cxn ang="0">
                    <a:pos x="T2" y="T3"/>
                  </a:cxn>
                  <a:cxn ang="0">
                    <a:pos x="T4" y="T5"/>
                  </a:cxn>
                  <a:cxn ang="0">
                    <a:pos x="T6" y="T7"/>
                  </a:cxn>
                </a:cxnLst>
                <a:rect l="0" t="0" r="r" b="b"/>
                <a:pathLst>
                  <a:path w="2119" h="162">
                    <a:moveTo>
                      <a:pt x="0" y="69"/>
                    </a:moveTo>
                    <a:cubicBezTo>
                      <a:pt x="2119" y="162"/>
                      <a:pt x="2119" y="162"/>
                      <a:pt x="2119" y="162"/>
                    </a:cubicBezTo>
                    <a:cubicBezTo>
                      <a:pt x="2057" y="67"/>
                      <a:pt x="2057" y="67"/>
                      <a:pt x="2057" y="67"/>
                    </a:cubicBezTo>
                    <a:cubicBezTo>
                      <a:pt x="2057" y="67"/>
                      <a:pt x="1052" y="0"/>
                      <a:pt x="0" y="69"/>
                    </a:cubicBezTo>
                    <a:close/>
                  </a:path>
                </a:pathLst>
              </a:custGeom>
              <a:gradFill flip="none" rotWithShape="1">
                <a:gsLst>
                  <a:gs pos="0">
                    <a:srgbClr val="E6E6E6">
                      <a:lumMod val="0"/>
                      <a:lumOff val="100000"/>
                    </a:srgbClr>
                  </a:gs>
                  <a:gs pos="100000">
                    <a:srgbClr val="AFAFAF">
                      <a:lumMod val="22000"/>
                      <a:lumOff val="78000"/>
                    </a:srgbClr>
                  </a:gs>
                </a:gsLst>
                <a:lin ang="81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0" name="Freeform 31"/>
              <p:cNvSpPr>
                <a:spLocks/>
              </p:cNvSpPr>
              <p:nvPr/>
            </p:nvSpPr>
            <p:spPr bwMode="auto">
              <a:xfrm>
                <a:off x="1250950" y="2878138"/>
                <a:ext cx="3511550" cy="268288"/>
              </a:xfrm>
              <a:custGeom>
                <a:avLst/>
                <a:gdLst>
                  <a:gd name="T0" fmla="*/ 67 w 2159"/>
                  <a:gd name="T1" fmla="*/ 91 h 165"/>
                  <a:gd name="T2" fmla="*/ 0 w 2159"/>
                  <a:gd name="T3" fmla="*/ 165 h 165"/>
                  <a:gd name="T4" fmla="*/ 2153 w 2159"/>
                  <a:gd name="T5" fmla="*/ 115 h 165"/>
                  <a:gd name="T6" fmla="*/ 2159 w 2159"/>
                  <a:gd name="T7" fmla="*/ 104 h 165"/>
                  <a:gd name="T8" fmla="*/ 67 w 2159"/>
                  <a:gd name="T9" fmla="*/ 91 h 165"/>
                </a:gdLst>
                <a:ahLst/>
                <a:cxnLst>
                  <a:cxn ang="0">
                    <a:pos x="T0" y="T1"/>
                  </a:cxn>
                  <a:cxn ang="0">
                    <a:pos x="T2" y="T3"/>
                  </a:cxn>
                  <a:cxn ang="0">
                    <a:pos x="T4" y="T5"/>
                  </a:cxn>
                  <a:cxn ang="0">
                    <a:pos x="T6" y="T7"/>
                  </a:cxn>
                  <a:cxn ang="0">
                    <a:pos x="T8" y="T9"/>
                  </a:cxn>
                </a:cxnLst>
                <a:rect l="0" t="0" r="r" b="b"/>
                <a:pathLst>
                  <a:path w="2159" h="165">
                    <a:moveTo>
                      <a:pt x="67" y="91"/>
                    </a:moveTo>
                    <a:cubicBezTo>
                      <a:pt x="0" y="165"/>
                      <a:pt x="0" y="165"/>
                      <a:pt x="0" y="165"/>
                    </a:cubicBezTo>
                    <a:cubicBezTo>
                      <a:pt x="2153" y="115"/>
                      <a:pt x="2153" y="115"/>
                      <a:pt x="2153" y="115"/>
                    </a:cubicBezTo>
                    <a:cubicBezTo>
                      <a:pt x="2153" y="115"/>
                      <a:pt x="2156" y="111"/>
                      <a:pt x="2159" y="104"/>
                    </a:cubicBezTo>
                    <a:cubicBezTo>
                      <a:pt x="1140" y="0"/>
                      <a:pt x="67" y="91"/>
                      <a:pt x="67" y="91"/>
                    </a:cubicBezTo>
                    <a:close/>
                  </a:path>
                </a:pathLst>
              </a:custGeom>
              <a:gradFill>
                <a:gsLst>
                  <a:gs pos="19000">
                    <a:srgbClr val="E6E6E6">
                      <a:lumMod val="0"/>
                      <a:lumOff val="100000"/>
                    </a:srgbClr>
                  </a:gs>
                  <a:gs pos="100000">
                    <a:srgbClr val="AFAFAF">
                      <a:lumMod val="54000"/>
                      <a:lumOff val="46000"/>
                    </a:srgbClr>
                  </a:gs>
                </a:gsLst>
              </a:gradFill>
              <a:ln w="44450" cap="flat">
                <a:noFill/>
                <a:prstDash val="solid"/>
                <a:miter lim="800000"/>
                <a:headEnd/>
                <a:tailEnd/>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1" name="Freeform 26"/>
              <p:cNvSpPr>
                <a:spLocks/>
              </p:cNvSpPr>
              <p:nvPr/>
            </p:nvSpPr>
            <p:spPr bwMode="auto">
              <a:xfrm>
                <a:off x="4921250" y="2719388"/>
                <a:ext cx="3584575" cy="327025"/>
              </a:xfrm>
              <a:custGeom>
                <a:avLst/>
                <a:gdLst>
                  <a:gd name="T0" fmla="*/ 2116 w 2204"/>
                  <a:gd name="T1" fmla="*/ 144 h 201"/>
                  <a:gd name="T2" fmla="*/ 53 w 2204"/>
                  <a:gd name="T3" fmla="*/ 160 h 201"/>
                  <a:gd name="T4" fmla="*/ 0 w 2204"/>
                  <a:gd name="T5" fmla="*/ 189 h 201"/>
                  <a:gd name="T6" fmla="*/ 44 w 2204"/>
                  <a:gd name="T7" fmla="*/ 191 h 201"/>
                  <a:gd name="T8" fmla="*/ 2101 w 2204"/>
                  <a:gd name="T9" fmla="*/ 189 h 201"/>
                  <a:gd name="T10" fmla="*/ 2204 w 2204"/>
                  <a:gd name="T11" fmla="*/ 201 h 201"/>
                  <a:gd name="T12" fmla="*/ 2116 w 2204"/>
                  <a:gd name="T13" fmla="*/ 144 h 201"/>
                </a:gdLst>
                <a:ahLst/>
                <a:cxnLst>
                  <a:cxn ang="0">
                    <a:pos x="T0" y="T1"/>
                  </a:cxn>
                  <a:cxn ang="0">
                    <a:pos x="T2" y="T3"/>
                  </a:cxn>
                  <a:cxn ang="0">
                    <a:pos x="T4" y="T5"/>
                  </a:cxn>
                  <a:cxn ang="0">
                    <a:pos x="T6" y="T7"/>
                  </a:cxn>
                  <a:cxn ang="0">
                    <a:pos x="T8" y="T9"/>
                  </a:cxn>
                  <a:cxn ang="0">
                    <a:pos x="T10" y="T11"/>
                  </a:cxn>
                  <a:cxn ang="0">
                    <a:pos x="T12" y="T13"/>
                  </a:cxn>
                </a:cxnLst>
                <a:rect l="0" t="0" r="r" b="b"/>
                <a:pathLst>
                  <a:path w="2204" h="201">
                    <a:moveTo>
                      <a:pt x="2116" y="144"/>
                    </a:moveTo>
                    <a:cubicBezTo>
                      <a:pt x="2116" y="143"/>
                      <a:pt x="1506" y="0"/>
                      <a:pt x="53" y="160"/>
                    </a:cubicBezTo>
                    <a:cubicBezTo>
                      <a:pt x="18" y="178"/>
                      <a:pt x="0" y="189"/>
                      <a:pt x="0" y="189"/>
                    </a:cubicBezTo>
                    <a:cubicBezTo>
                      <a:pt x="44" y="191"/>
                      <a:pt x="44" y="191"/>
                      <a:pt x="44" y="191"/>
                    </a:cubicBezTo>
                    <a:cubicBezTo>
                      <a:pt x="1096" y="122"/>
                      <a:pt x="2101" y="189"/>
                      <a:pt x="2101" y="189"/>
                    </a:cubicBezTo>
                    <a:cubicBezTo>
                      <a:pt x="2204" y="201"/>
                      <a:pt x="2204" y="201"/>
                      <a:pt x="2204" y="201"/>
                    </a:cubicBezTo>
                    <a:lnTo>
                      <a:pt x="2116" y="144"/>
                    </a:lnTo>
                    <a:close/>
                  </a:path>
                </a:pathLst>
              </a:custGeom>
              <a:gradFill flip="none" rotWithShape="1">
                <a:gsLst>
                  <a:gs pos="0">
                    <a:srgbClr val="E6E6E6">
                      <a:lumMod val="0"/>
                      <a:lumOff val="100000"/>
                    </a:srgbClr>
                  </a:gs>
                  <a:gs pos="100000">
                    <a:srgbClr val="AFAFAF">
                      <a:lumMod val="22000"/>
                      <a:lumOff val="78000"/>
                    </a:srgbClr>
                  </a:gs>
                </a:gsLst>
                <a:lin ang="81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2" name="Freeform 24"/>
              <p:cNvSpPr>
                <a:spLocks/>
              </p:cNvSpPr>
              <p:nvPr/>
            </p:nvSpPr>
            <p:spPr bwMode="auto">
              <a:xfrm>
                <a:off x="5008563" y="2257425"/>
                <a:ext cx="3424238" cy="722313"/>
              </a:xfrm>
              <a:custGeom>
                <a:avLst/>
                <a:gdLst>
                  <a:gd name="T0" fmla="*/ 2063 w 2106"/>
                  <a:gd name="T1" fmla="*/ 428 h 444"/>
                  <a:gd name="T2" fmla="*/ 2056 w 2106"/>
                  <a:gd name="T3" fmla="*/ 423 h 444"/>
                  <a:gd name="T4" fmla="*/ 2106 w 2106"/>
                  <a:gd name="T5" fmla="*/ 399 h 444"/>
                  <a:gd name="T6" fmla="*/ 2006 w 2106"/>
                  <a:gd name="T7" fmla="*/ 340 h 444"/>
                  <a:gd name="T8" fmla="*/ 0 w 2106"/>
                  <a:gd name="T9" fmla="*/ 444 h 444"/>
                  <a:gd name="T10" fmla="*/ 2063 w 2106"/>
                  <a:gd name="T11" fmla="*/ 428 h 444"/>
                </a:gdLst>
                <a:ahLst/>
                <a:cxnLst>
                  <a:cxn ang="0">
                    <a:pos x="T0" y="T1"/>
                  </a:cxn>
                  <a:cxn ang="0">
                    <a:pos x="T2" y="T3"/>
                  </a:cxn>
                  <a:cxn ang="0">
                    <a:pos x="T4" y="T5"/>
                  </a:cxn>
                  <a:cxn ang="0">
                    <a:pos x="T6" y="T7"/>
                  </a:cxn>
                  <a:cxn ang="0">
                    <a:pos x="T8" y="T9"/>
                  </a:cxn>
                  <a:cxn ang="0">
                    <a:pos x="T10" y="T11"/>
                  </a:cxn>
                </a:cxnLst>
                <a:rect l="0" t="0" r="r" b="b"/>
                <a:pathLst>
                  <a:path w="2106" h="444">
                    <a:moveTo>
                      <a:pt x="2063" y="428"/>
                    </a:moveTo>
                    <a:cubicBezTo>
                      <a:pt x="2056" y="423"/>
                      <a:pt x="2056" y="423"/>
                      <a:pt x="2056" y="423"/>
                    </a:cubicBezTo>
                    <a:cubicBezTo>
                      <a:pt x="2106" y="399"/>
                      <a:pt x="2106" y="399"/>
                      <a:pt x="2106" y="399"/>
                    </a:cubicBezTo>
                    <a:cubicBezTo>
                      <a:pt x="2006" y="340"/>
                      <a:pt x="2006" y="340"/>
                      <a:pt x="2006" y="340"/>
                    </a:cubicBezTo>
                    <a:cubicBezTo>
                      <a:pt x="1003" y="0"/>
                      <a:pt x="208" y="339"/>
                      <a:pt x="0" y="444"/>
                    </a:cubicBezTo>
                    <a:cubicBezTo>
                      <a:pt x="1453" y="284"/>
                      <a:pt x="2063" y="427"/>
                      <a:pt x="2063" y="428"/>
                    </a:cubicBezTo>
                    <a:close/>
                  </a:path>
                </a:pathLst>
              </a:custGeom>
              <a:gradFill flip="none" rotWithShape="1">
                <a:gsLst>
                  <a:gs pos="0">
                    <a:srgbClr val="E6E6E6">
                      <a:lumMod val="0"/>
                      <a:lumOff val="100000"/>
                    </a:srgbClr>
                  </a:gs>
                  <a:gs pos="100000">
                    <a:srgbClr val="AFAFAF">
                      <a:lumMod val="22000"/>
                      <a:lumOff val="78000"/>
                    </a:srgbClr>
                  </a:gs>
                </a:gsLst>
                <a:lin ang="81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3" name="Freeform 33"/>
              <p:cNvSpPr>
                <a:spLocks/>
              </p:cNvSpPr>
              <p:nvPr/>
            </p:nvSpPr>
            <p:spPr bwMode="auto">
              <a:xfrm>
                <a:off x="4927600" y="2419350"/>
                <a:ext cx="3455988" cy="603250"/>
              </a:xfrm>
              <a:custGeom>
                <a:avLst/>
                <a:gdLst>
                  <a:gd name="T0" fmla="*/ 29 w 2124"/>
                  <a:gd name="T1" fmla="*/ 325 h 371"/>
                  <a:gd name="T2" fmla="*/ 1761 w 2124"/>
                  <a:gd name="T3" fmla="*/ 0 h 371"/>
                  <a:gd name="T4" fmla="*/ 2124 w 2124"/>
                  <a:gd name="T5" fmla="*/ 223 h 371"/>
                  <a:gd name="T6" fmla="*/ 37 w 2124"/>
                  <a:gd name="T7" fmla="*/ 371 h 371"/>
                  <a:gd name="T8" fmla="*/ 29 w 2124"/>
                  <a:gd name="T9" fmla="*/ 325 h 371"/>
                </a:gdLst>
                <a:ahLst/>
                <a:cxnLst>
                  <a:cxn ang="0">
                    <a:pos x="T0" y="T1"/>
                  </a:cxn>
                  <a:cxn ang="0">
                    <a:pos x="T2" y="T3"/>
                  </a:cxn>
                  <a:cxn ang="0">
                    <a:pos x="T4" y="T5"/>
                  </a:cxn>
                  <a:cxn ang="0">
                    <a:pos x="T6" y="T7"/>
                  </a:cxn>
                  <a:cxn ang="0">
                    <a:pos x="T8" y="T9"/>
                  </a:cxn>
                </a:cxnLst>
                <a:rect l="0" t="0" r="r" b="b"/>
                <a:pathLst>
                  <a:path w="2124" h="371">
                    <a:moveTo>
                      <a:pt x="29" y="325"/>
                    </a:moveTo>
                    <a:cubicBezTo>
                      <a:pt x="132" y="243"/>
                      <a:pt x="547" y="58"/>
                      <a:pt x="1761" y="0"/>
                    </a:cubicBezTo>
                    <a:cubicBezTo>
                      <a:pt x="2124" y="223"/>
                      <a:pt x="2124" y="223"/>
                      <a:pt x="2124" y="223"/>
                    </a:cubicBezTo>
                    <a:cubicBezTo>
                      <a:pt x="2124" y="223"/>
                      <a:pt x="656" y="43"/>
                      <a:pt x="37" y="371"/>
                    </a:cubicBezTo>
                    <a:cubicBezTo>
                      <a:pt x="37" y="371"/>
                      <a:pt x="0" y="348"/>
                      <a:pt x="29" y="325"/>
                    </a:cubicBezTo>
                    <a:close/>
                  </a:path>
                </a:pathLst>
              </a:custGeom>
              <a:gradFill flip="none" rotWithShape="1">
                <a:gsLst>
                  <a:gs pos="0">
                    <a:srgbClr val="E6E6E6">
                      <a:lumMod val="0"/>
                      <a:lumOff val="100000"/>
                    </a:srgbClr>
                  </a:gs>
                  <a:gs pos="100000">
                    <a:srgbClr val="AFAFAF">
                      <a:lumMod val="22000"/>
                      <a:lumOff val="78000"/>
                    </a:srgbClr>
                  </a:gs>
                </a:gsLst>
                <a:lin ang="81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4" name="Freeform 35"/>
              <p:cNvSpPr>
                <a:spLocks/>
              </p:cNvSpPr>
              <p:nvPr/>
            </p:nvSpPr>
            <p:spPr bwMode="auto">
              <a:xfrm>
                <a:off x="4886325" y="2190750"/>
                <a:ext cx="3355975" cy="766763"/>
              </a:xfrm>
              <a:custGeom>
                <a:avLst/>
                <a:gdLst>
                  <a:gd name="T0" fmla="*/ 20 w 2064"/>
                  <a:gd name="T1" fmla="*/ 452 h 472"/>
                  <a:gd name="T2" fmla="*/ 1767 w 2064"/>
                  <a:gd name="T3" fmla="*/ 42 h 472"/>
                  <a:gd name="T4" fmla="*/ 2064 w 2064"/>
                  <a:gd name="T5" fmla="*/ 198 h 472"/>
                  <a:gd name="T6" fmla="*/ 57 w 2064"/>
                  <a:gd name="T7" fmla="*/ 472 h 472"/>
                  <a:gd name="T8" fmla="*/ 20 w 2064"/>
                  <a:gd name="T9" fmla="*/ 452 h 472"/>
                </a:gdLst>
                <a:ahLst/>
                <a:cxnLst>
                  <a:cxn ang="0">
                    <a:pos x="T0" y="T1"/>
                  </a:cxn>
                  <a:cxn ang="0">
                    <a:pos x="T2" y="T3"/>
                  </a:cxn>
                  <a:cxn ang="0">
                    <a:pos x="T4" y="T5"/>
                  </a:cxn>
                  <a:cxn ang="0">
                    <a:pos x="T6" y="T7"/>
                  </a:cxn>
                  <a:cxn ang="0">
                    <a:pos x="T8" y="T9"/>
                  </a:cxn>
                </a:cxnLst>
                <a:rect l="0" t="0" r="r" b="b"/>
                <a:pathLst>
                  <a:path w="2064" h="472">
                    <a:moveTo>
                      <a:pt x="20" y="452"/>
                    </a:moveTo>
                    <a:cubicBezTo>
                      <a:pt x="142" y="352"/>
                      <a:pt x="719" y="0"/>
                      <a:pt x="1767" y="42"/>
                    </a:cubicBezTo>
                    <a:cubicBezTo>
                      <a:pt x="2064" y="198"/>
                      <a:pt x="2064" y="198"/>
                      <a:pt x="2064" y="198"/>
                    </a:cubicBezTo>
                    <a:cubicBezTo>
                      <a:pt x="2064" y="198"/>
                      <a:pt x="796" y="57"/>
                      <a:pt x="57" y="472"/>
                    </a:cubicBezTo>
                    <a:cubicBezTo>
                      <a:pt x="57" y="472"/>
                      <a:pt x="0" y="468"/>
                      <a:pt x="20" y="452"/>
                    </a:cubicBezTo>
                    <a:close/>
                  </a:path>
                </a:pathLst>
              </a:custGeom>
              <a:gradFill flip="none" rotWithShape="1">
                <a:gsLst>
                  <a:gs pos="0">
                    <a:srgbClr val="E6E6E6">
                      <a:lumMod val="0"/>
                      <a:lumOff val="100000"/>
                    </a:srgbClr>
                  </a:gs>
                  <a:gs pos="100000">
                    <a:srgbClr val="AFAFAF">
                      <a:lumMod val="22000"/>
                      <a:lumOff val="78000"/>
                    </a:srgbClr>
                  </a:gs>
                </a:gsLst>
                <a:lin ang="81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5" name="Freeform 37"/>
              <p:cNvSpPr>
                <a:spLocks/>
              </p:cNvSpPr>
              <p:nvPr/>
            </p:nvSpPr>
            <p:spPr bwMode="auto">
              <a:xfrm>
                <a:off x="4848225" y="1995488"/>
                <a:ext cx="3360738" cy="969963"/>
              </a:xfrm>
              <a:custGeom>
                <a:avLst/>
                <a:gdLst>
                  <a:gd name="T0" fmla="*/ 34 w 2066"/>
                  <a:gd name="T1" fmla="*/ 580 h 597"/>
                  <a:gd name="T2" fmla="*/ 2066 w 2066"/>
                  <a:gd name="T3" fmla="*/ 235 h 597"/>
                  <a:gd name="T4" fmla="*/ 1534 w 2066"/>
                  <a:gd name="T5" fmla="*/ 0 h 597"/>
                  <a:gd name="T6" fmla="*/ 0 w 2066"/>
                  <a:gd name="T7" fmla="*/ 584 h 597"/>
                  <a:gd name="T8" fmla="*/ 34 w 2066"/>
                  <a:gd name="T9" fmla="*/ 580 h 597"/>
                </a:gdLst>
                <a:ahLst/>
                <a:cxnLst>
                  <a:cxn ang="0">
                    <a:pos x="T0" y="T1"/>
                  </a:cxn>
                  <a:cxn ang="0">
                    <a:pos x="T2" y="T3"/>
                  </a:cxn>
                  <a:cxn ang="0">
                    <a:pos x="T4" y="T5"/>
                  </a:cxn>
                  <a:cxn ang="0">
                    <a:pos x="T6" y="T7"/>
                  </a:cxn>
                  <a:cxn ang="0">
                    <a:pos x="T8" y="T9"/>
                  </a:cxn>
                </a:cxnLst>
                <a:rect l="0" t="0" r="r" b="b"/>
                <a:pathLst>
                  <a:path w="2066" h="597">
                    <a:moveTo>
                      <a:pt x="34" y="580"/>
                    </a:moveTo>
                    <a:cubicBezTo>
                      <a:pt x="197" y="488"/>
                      <a:pt x="825" y="177"/>
                      <a:pt x="2066" y="235"/>
                    </a:cubicBezTo>
                    <a:cubicBezTo>
                      <a:pt x="1534" y="0"/>
                      <a:pt x="1534" y="0"/>
                      <a:pt x="1534" y="0"/>
                    </a:cubicBezTo>
                    <a:cubicBezTo>
                      <a:pt x="1534" y="0"/>
                      <a:pt x="408" y="124"/>
                      <a:pt x="0" y="584"/>
                    </a:cubicBezTo>
                    <a:cubicBezTo>
                      <a:pt x="0" y="584"/>
                      <a:pt x="4" y="597"/>
                      <a:pt x="34" y="580"/>
                    </a:cubicBezTo>
                    <a:close/>
                  </a:path>
                </a:pathLst>
              </a:custGeom>
              <a:gradFill flip="none" rotWithShape="1">
                <a:gsLst>
                  <a:gs pos="0">
                    <a:srgbClr val="E6E6E6">
                      <a:lumMod val="0"/>
                      <a:lumOff val="100000"/>
                    </a:srgbClr>
                  </a:gs>
                  <a:gs pos="100000">
                    <a:srgbClr val="AFAFAF">
                      <a:lumMod val="22000"/>
                      <a:lumOff val="78000"/>
                    </a:srgbClr>
                  </a:gs>
                </a:gsLst>
                <a:lin ang="81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6" name="Freeform 39"/>
              <p:cNvSpPr>
                <a:spLocks/>
              </p:cNvSpPr>
              <p:nvPr/>
            </p:nvSpPr>
            <p:spPr bwMode="auto">
              <a:xfrm>
                <a:off x="4848225" y="1668463"/>
                <a:ext cx="3276600" cy="1276350"/>
              </a:xfrm>
              <a:custGeom>
                <a:avLst/>
                <a:gdLst>
                  <a:gd name="T0" fmla="*/ 0 w 2014"/>
                  <a:gd name="T1" fmla="*/ 785 h 785"/>
                  <a:gd name="T2" fmla="*/ 2014 w 2014"/>
                  <a:gd name="T3" fmla="*/ 343 h 785"/>
                  <a:gd name="T4" fmla="*/ 1555 w 2014"/>
                  <a:gd name="T5" fmla="*/ 0 h 785"/>
                  <a:gd name="T6" fmla="*/ 0 w 2014"/>
                  <a:gd name="T7" fmla="*/ 785 h 785"/>
                </a:gdLst>
                <a:ahLst/>
                <a:cxnLst>
                  <a:cxn ang="0">
                    <a:pos x="T0" y="T1"/>
                  </a:cxn>
                  <a:cxn ang="0">
                    <a:pos x="T2" y="T3"/>
                  </a:cxn>
                  <a:cxn ang="0">
                    <a:pos x="T4" y="T5"/>
                  </a:cxn>
                  <a:cxn ang="0">
                    <a:pos x="T6" y="T7"/>
                  </a:cxn>
                </a:cxnLst>
                <a:rect l="0" t="0" r="r" b="b"/>
                <a:pathLst>
                  <a:path w="2014" h="785">
                    <a:moveTo>
                      <a:pt x="0" y="785"/>
                    </a:moveTo>
                    <a:cubicBezTo>
                      <a:pt x="0" y="785"/>
                      <a:pt x="788" y="187"/>
                      <a:pt x="2014" y="343"/>
                    </a:cubicBezTo>
                    <a:cubicBezTo>
                      <a:pt x="1555" y="0"/>
                      <a:pt x="1555" y="0"/>
                      <a:pt x="1555" y="0"/>
                    </a:cubicBezTo>
                    <a:cubicBezTo>
                      <a:pt x="1555" y="0"/>
                      <a:pt x="197" y="42"/>
                      <a:pt x="0" y="785"/>
                    </a:cubicBezTo>
                    <a:close/>
                  </a:path>
                </a:pathLst>
              </a:custGeom>
              <a:gradFill flip="none" rotWithShape="1">
                <a:gsLst>
                  <a:gs pos="0">
                    <a:srgbClr val="E6E6E6">
                      <a:lumMod val="0"/>
                      <a:lumOff val="100000"/>
                    </a:srgbClr>
                  </a:gs>
                  <a:gs pos="100000">
                    <a:srgbClr val="AFAFAF">
                      <a:lumMod val="22000"/>
                      <a:lumOff val="78000"/>
                    </a:srgbClr>
                  </a:gs>
                </a:gsLst>
                <a:lin ang="81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7" name="Freeform 41"/>
              <p:cNvSpPr>
                <a:spLocks/>
              </p:cNvSpPr>
              <p:nvPr/>
            </p:nvSpPr>
            <p:spPr bwMode="auto">
              <a:xfrm>
                <a:off x="4848225" y="1382713"/>
                <a:ext cx="3170238" cy="1522413"/>
              </a:xfrm>
              <a:custGeom>
                <a:avLst/>
                <a:gdLst>
                  <a:gd name="T0" fmla="*/ 0 w 1949"/>
                  <a:gd name="T1" fmla="*/ 937 h 937"/>
                  <a:gd name="T2" fmla="*/ 0 w 1949"/>
                  <a:gd name="T3" fmla="*/ 619 h 937"/>
                  <a:gd name="T4" fmla="*/ 1486 w 1949"/>
                  <a:gd name="T5" fmla="*/ 49 h 937"/>
                  <a:gd name="T6" fmla="*/ 1949 w 1949"/>
                  <a:gd name="T7" fmla="*/ 360 h 937"/>
                  <a:gd name="T8" fmla="*/ 0 w 1949"/>
                  <a:gd name="T9" fmla="*/ 937 h 937"/>
                </a:gdLst>
                <a:ahLst/>
                <a:cxnLst>
                  <a:cxn ang="0">
                    <a:pos x="T0" y="T1"/>
                  </a:cxn>
                  <a:cxn ang="0">
                    <a:pos x="T2" y="T3"/>
                  </a:cxn>
                  <a:cxn ang="0">
                    <a:pos x="T4" y="T5"/>
                  </a:cxn>
                  <a:cxn ang="0">
                    <a:pos x="T6" y="T7"/>
                  </a:cxn>
                  <a:cxn ang="0">
                    <a:pos x="T8" y="T9"/>
                  </a:cxn>
                </a:cxnLst>
                <a:rect l="0" t="0" r="r" b="b"/>
                <a:pathLst>
                  <a:path w="1949" h="937">
                    <a:moveTo>
                      <a:pt x="0" y="937"/>
                    </a:moveTo>
                    <a:cubicBezTo>
                      <a:pt x="0" y="619"/>
                      <a:pt x="0" y="619"/>
                      <a:pt x="0" y="619"/>
                    </a:cubicBezTo>
                    <a:cubicBezTo>
                      <a:pt x="0" y="619"/>
                      <a:pt x="632" y="0"/>
                      <a:pt x="1486" y="49"/>
                    </a:cubicBezTo>
                    <a:cubicBezTo>
                      <a:pt x="1949" y="360"/>
                      <a:pt x="1949" y="360"/>
                      <a:pt x="1949" y="360"/>
                    </a:cubicBezTo>
                    <a:cubicBezTo>
                      <a:pt x="1949" y="360"/>
                      <a:pt x="725" y="318"/>
                      <a:pt x="0" y="937"/>
                    </a:cubicBezTo>
                    <a:close/>
                  </a:path>
                </a:pathLst>
              </a:custGeom>
              <a:gradFill flip="none" rotWithShape="1">
                <a:gsLst>
                  <a:gs pos="0">
                    <a:srgbClr val="E6E6E6">
                      <a:lumMod val="0"/>
                      <a:lumOff val="100000"/>
                    </a:srgbClr>
                  </a:gs>
                  <a:gs pos="100000">
                    <a:srgbClr val="AFAFAF">
                      <a:lumMod val="95000"/>
                    </a:srgbClr>
                  </a:gs>
                  <a:gs pos="85000">
                    <a:srgbClr val="AFAFAF">
                      <a:lumMod val="22000"/>
                      <a:lumOff val="78000"/>
                    </a:srgbClr>
                  </a:gs>
                </a:gsLst>
                <a:lin ang="10800000" scaled="1"/>
                <a:tileRect/>
              </a:gradFill>
              <a:ln w="44450" cap="flat">
                <a:noFill/>
                <a:prstDash val="solid"/>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8" name="Freeform 30"/>
              <p:cNvSpPr>
                <a:spLocks/>
              </p:cNvSpPr>
              <p:nvPr/>
            </p:nvSpPr>
            <p:spPr bwMode="auto">
              <a:xfrm>
                <a:off x="1190625" y="2736850"/>
                <a:ext cx="3573463" cy="320675"/>
              </a:xfrm>
              <a:custGeom>
                <a:avLst/>
                <a:gdLst>
                  <a:gd name="T0" fmla="*/ 103 w 2197"/>
                  <a:gd name="T1" fmla="*/ 104 h 197"/>
                  <a:gd name="T2" fmla="*/ 0 w 2197"/>
                  <a:gd name="T3" fmla="*/ 197 h 197"/>
                  <a:gd name="T4" fmla="*/ 104 w 2197"/>
                  <a:gd name="T5" fmla="*/ 178 h 197"/>
                  <a:gd name="T6" fmla="*/ 2196 w 2197"/>
                  <a:gd name="T7" fmla="*/ 191 h 197"/>
                  <a:gd name="T8" fmla="*/ 2197 w 2197"/>
                  <a:gd name="T9" fmla="*/ 188 h 197"/>
                  <a:gd name="T10" fmla="*/ 103 w 2197"/>
                  <a:gd name="T11" fmla="*/ 104 h 197"/>
                </a:gdLst>
                <a:ahLst/>
                <a:cxnLst>
                  <a:cxn ang="0">
                    <a:pos x="T0" y="T1"/>
                  </a:cxn>
                  <a:cxn ang="0">
                    <a:pos x="T2" y="T3"/>
                  </a:cxn>
                  <a:cxn ang="0">
                    <a:pos x="T4" y="T5"/>
                  </a:cxn>
                  <a:cxn ang="0">
                    <a:pos x="T6" y="T7"/>
                  </a:cxn>
                  <a:cxn ang="0">
                    <a:pos x="T8" y="T9"/>
                  </a:cxn>
                  <a:cxn ang="0">
                    <a:pos x="T10" y="T11"/>
                  </a:cxn>
                </a:cxnLst>
                <a:rect l="0" t="0" r="r" b="b"/>
                <a:pathLst>
                  <a:path w="2197" h="197">
                    <a:moveTo>
                      <a:pt x="103" y="104"/>
                    </a:moveTo>
                    <a:cubicBezTo>
                      <a:pt x="0" y="197"/>
                      <a:pt x="0" y="197"/>
                      <a:pt x="0" y="197"/>
                    </a:cubicBezTo>
                    <a:cubicBezTo>
                      <a:pt x="104" y="178"/>
                      <a:pt x="104" y="178"/>
                      <a:pt x="104" y="178"/>
                    </a:cubicBezTo>
                    <a:cubicBezTo>
                      <a:pt x="104" y="178"/>
                      <a:pt x="1177" y="87"/>
                      <a:pt x="2196" y="191"/>
                    </a:cubicBezTo>
                    <a:cubicBezTo>
                      <a:pt x="2196" y="190"/>
                      <a:pt x="2197" y="189"/>
                      <a:pt x="2197" y="188"/>
                    </a:cubicBezTo>
                    <a:cubicBezTo>
                      <a:pt x="1100" y="0"/>
                      <a:pt x="103" y="104"/>
                      <a:pt x="103" y="104"/>
                    </a:cubicBezTo>
                    <a:close/>
                  </a:path>
                </a:pathLst>
              </a:custGeom>
              <a:gradFill>
                <a:gsLst>
                  <a:gs pos="19000">
                    <a:srgbClr val="E6E6E6">
                      <a:lumMod val="0"/>
                      <a:lumOff val="100000"/>
                    </a:srgbClr>
                  </a:gs>
                  <a:gs pos="100000">
                    <a:srgbClr val="AFAFAF">
                      <a:lumMod val="54000"/>
                      <a:lumOff val="46000"/>
                    </a:srgbClr>
                  </a:gs>
                </a:gsLst>
              </a:gradFill>
              <a:ln w="44450" cap="flat">
                <a:noFill/>
                <a:prstDash val="solid"/>
                <a:miter lim="800000"/>
                <a:headEnd/>
                <a:tailEnd/>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9" name="Freeform 32"/>
              <p:cNvSpPr>
                <a:spLocks/>
              </p:cNvSpPr>
              <p:nvPr/>
            </p:nvSpPr>
            <p:spPr bwMode="auto">
              <a:xfrm>
                <a:off x="1281113" y="2735263"/>
                <a:ext cx="3489325" cy="307975"/>
              </a:xfrm>
              <a:custGeom>
                <a:avLst/>
                <a:gdLst>
                  <a:gd name="T0" fmla="*/ 2142 w 2146"/>
                  <a:gd name="T1" fmla="*/ 189 h 189"/>
                  <a:gd name="T2" fmla="*/ 2146 w 2146"/>
                  <a:gd name="T3" fmla="*/ 172 h 189"/>
                  <a:gd name="T4" fmla="*/ 2017 w 2146"/>
                  <a:gd name="T5" fmla="*/ 141 h 189"/>
                  <a:gd name="T6" fmla="*/ 96 w 2146"/>
                  <a:gd name="T7" fmla="*/ 49 h 189"/>
                  <a:gd name="T8" fmla="*/ 0 w 2146"/>
                  <a:gd name="T9" fmla="*/ 105 h 189"/>
                  <a:gd name="T10" fmla="*/ 48 w 2146"/>
                  <a:gd name="T11" fmla="*/ 105 h 189"/>
                  <a:gd name="T12" fmla="*/ 2142 w 2146"/>
                  <a:gd name="T13" fmla="*/ 189 h 189"/>
                </a:gdLst>
                <a:ahLst/>
                <a:cxnLst>
                  <a:cxn ang="0">
                    <a:pos x="T0" y="T1"/>
                  </a:cxn>
                  <a:cxn ang="0">
                    <a:pos x="T2" y="T3"/>
                  </a:cxn>
                  <a:cxn ang="0">
                    <a:pos x="T4" y="T5"/>
                  </a:cxn>
                  <a:cxn ang="0">
                    <a:pos x="T6" y="T7"/>
                  </a:cxn>
                  <a:cxn ang="0">
                    <a:pos x="T8" y="T9"/>
                  </a:cxn>
                  <a:cxn ang="0">
                    <a:pos x="T10" y="T11"/>
                  </a:cxn>
                  <a:cxn ang="0">
                    <a:pos x="T12" y="T13"/>
                  </a:cxn>
                </a:cxnLst>
                <a:rect l="0" t="0" r="r" b="b"/>
                <a:pathLst>
                  <a:path w="2146" h="189">
                    <a:moveTo>
                      <a:pt x="2142" y="189"/>
                    </a:moveTo>
                    <a:cubicBezTo>
                      <a:pt x="2144" y="184"/>
                      <a:pt x="2145" y="178"/>
                      <a:pt x="2146" y="172"/>
                    </a:cubicBezTo>
                    <a:cubicBezTo>
                      <a:pt x="2102" y="161"/>
                      <a:pt x="2060" y="151"/>
                      <a:pt x="2017" y="141"/>
                    </a:cubicBezTo>
                    <a:cubicBezTo>
                      <a:pt x="1219" y="0"/>
                      <a:pt x="96" y="49"/>
                      <a:pt x="96" y="49"/>
                    </a:cubicBezTo>
                    <a:cubicBezTo>
                      <a:pt x="0" y="105"/>
                      <a:pt x="0" y="105"/>
                      <a:pt x="0" y="105"/>
                    </a:cubicBezTo>
                    <a:cubicBezTo>
                      <a:pt x="48" y="105"/>
                      <a:pt x="48" y="105"/>
                      <a:pt x="48" y="105"/>
                    </a:cubicBezTo>
                    <a:cubicBezTo>
                      <a:pt x="48" y="105"/>
                      <a:pt x="1045" y="1"/>
                      <a:pt x="2142" y="189"/>
                    </a:cubicBezTo>
                    <a:close/>
                  </a:path>
                </a:pathLst>
              </a:custGeom>
              <a:gradFill>
                <a:gsLst>
                  <a:gs pos="19000">
                    <a:srgbClr val="E6E6E6">
                      <a:lumMod val="0"/>
                      <a:lumOff val="100000"/>
                    </a:srgbClr>
                  </a:gs>
                  <a:gs pos="100000">
                    <a:srgbClr val="AFAFAF">
                      <a:lumMod val="54000"/>
                      <a:lumOff val="46000"/>
                    </a:srgbClr>
                  </a:gs>
                </a:gsLst>
              </a:gradFill>
              <a:ln w="44450" cap="flat">
                <a:noFill/>
                <a:prstDash val="solid"/>
                <a:miter lim="800000"/>
                <a:headEnd/>
                <a:tailEnd/>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0" name="Freeform 29"/>
              <p:cNvSpPr>
                <a:spLocks/>
              </p:cNvSpPr>
              <p:nvPr/>
            </p:nvSpPr>
            <p:spPr bwMode="auto">
              <a:xfrm>
                <a:off x="1319213" y="2559050"/>
                <a:ext cx="3241675" cy="404813"/>
              </a:xfrm>
              <a:custGeom>
                <a:avLst/>
                <a:gdLst>
                  <a:gd name="T0" fmla="*/ 1993 w 1993"/>
                  <a:gd name="T1" fmla="*/ 249 h 249"/>
                  <a:gd name="T2" fmla="*/ 72 w 1993"/>
                  <a:gd name="T3" fmla="*/ 99 h 249"/>
                  <a:gd name="T4" fmla="*/ 0 w 1993"/>
                  <a:gd name="T5" fmla="*/ 157 h 249"/>
                  <a:gd name="T6" fmla="*/ 72 w 1993"/>
                  <a:gd name="T7" fmla="*/ 157 h 249"/>
                  <a:gd name="T8" fmla="*/ 1993 w 1993"/>
                  <a:gd name="T9" fmla="*/ 249 h 249"/>
                </a:gdLst>
                <a:ahLst/>
                <a:cxnLst>
                  <a:cxn ang="0">
                    <a:pos x="T0" y="T1"/>
                  </a:cxn>
                  <a:cxn ang="0">
                    <a:pos x="T2" y="T3"/>
                  </a:cxn>
                  <a:cxn ang="0">
                    <a:pos x="T4" y="T5"/>
                  </a:cxn>
                  <a:cxn ang="0">
                    <a:pos x="T6" y="T7"/>
                  </a:cxn>
                  <a:cxn ang="0">
                    <a:pos x="T8" y="T9"/>
                  </a:cxn>
                </a:cxnLst>
                <a:rect l="0" t="0" r="r" b="b"/>
                <a:pathLst>
                  <a:path w="1993" h="249">
                    <a:moveTo>
                      <a:pt x="1993" y="249"/>
                    </a:moveTo>
                    <a:cubicBezTo>
                      <a:pt x="924" y="0"/>
                      <a:pt x="72" y="99"/>
                      <a:pt x="72" y="99"/>
                    </a:cubicBezTo>
                    <a:cubicBezTo>
                      <a:pt x="0" y="157"/>
                      <a:pt x="0" y="157"/>
                      <a:pt x="0" y="157"/>
                    </a:cubicBezTo>
                    <a:cubicBezTo>
                      <a:pt x="72" y="157"/>
                      <a:pt x="72" y="157"/>
                      <a:pt x="72" y="157"/>
                    </a:cubicBezTo>
                    <a:cubicBezTo>
                      <a:pt x="72" y="157"/>
                      <a:pt x="1195" y="108"/>
                      <a:pt x="1993" y="249"/>
                    </a:cubicBezTo>
                    <a:close/>
                  </a:path>
                </a:pathLst>
              </a:custGeom>
              <a:gradFill>
                <a:gsLst>
                  <a:gs pos="19000">
                    <a:srgbClr val="E6E6E6">
                      <a:lumMod val="0"/>
                      <a:lumOff val="100000"/>
                    </a:srgbClr>
                  </a:gs>
                  <a:gs pos="100000">
                    <a:srgbClr val="AFAFAF">
                      <a:lumMod val="54000"/>
                      <a:lumOff val="46000"/>
                    </a:srgbClr>
                  </a:gs>
                </a:gsLst>
              </a:gradFill>
              <a:ln w="44450" cap="flat">
                <a:noFill/>
                <a:prstDash val="solid"/>
                <a:miter lim="800000"/>
                <a:headEnd/>
                <a:tailEnd/>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1" name="Freeform 27"/>
              <p:cNvSpPr>
                <a:spLocks/>
              </p:cNvSpPr>
              <p:nvPr/>
            </p:nvSpPr>
            <p:spPr bwMode="auto">
              <a:xfrm>
                <a:off x="1358900" y="2298700"/>
                <a:ext cx="3411538" cy="706438"/>
              </a:xfrm>
              <a:custGeom>
                <a:avLst/>
                <a:gdLst>
                  <a:gd name="T0" fmla="*/ 1969 w 2098"/>
                  <a:gd name="T1" fmla="*/ 409 h 434"/>
                  <a:gd name="T2" fmla="*/ 2098 w 2098"/>
                  <a:gd name="T3" fmla="*/ 434 h 434"/>
                  <a:gd name="T4" fmla="*/ 2087 w 2098"/>
                  <a:gd name="T5" fmla="*/ 405 h 434"/>
                  <a:gd name="T6" fmla="*/ 304 w 2098"/>
                  <a:gd name="T7" fmla="*/ 90 h 434"/>
                  <a:gd name="T8" fmla="*/ 0 w 2098"/>
                  <a:gd name="T9" fmla="*/ 259 h 434"/>
                  <a:gd name="T10" fmla="*/ 48 w 2098"/>
                  <a:gd name="T11" fmla="*/ 259 h 434"/>
                  <a:gd name="T12" fmla="*/ 1969 w 2098"/>
                  <a:gd name="T13" fmla="*/ 409 h 434"/>
                </a:gdLst>
                <a:ahLst/>
                <a:cxnLst>
                  <a:cxn ang="0">
                    <a:pos x="T0" y="T1"/>
                  </a:cxn>
                  <a:cxn ang="0">
                    <a:pos x="T2" y="T3"/>
                  </a:cxn>
                  <a:cxn ang="0">
                    <a:pos x="T4" y="T5"/>
                  </a:cxn>
                  <a:cxn ang="0">
                    <a:pos x="T6" y="T7"/>
                  </a:cxn>
                  <a:cxn ang="0">
                    <a:pos x="T8" y="T9"/>
                  </a:cxn>
                  <a:cxn ang="0">
                    <a:pos x="T10" y="T11"/>
                  </a:cxn>
                  <a:cxn ang="0">
                    <a:pos x="T12" y="T13"/>
                  </a:cxn>
                </a:cxnLst>
                <a:rect l="0" t="0" r="r" b="b"/>
                <a:pathLst>
                  <a:path w="2098" h="434">
                    <a:moveTo>
                      <a:pt x="1969" y="409"/>
                    </a:moveTo>
                    <a:cubicBezTo>
                      <a:pt x="2013" y="416"/>
                      <a:pt x="2056" y="425"/>
                      <a:pt x="2098" y="434"/>
                    </a:cubicBezTo>
                    <a:cubicBezTo>
                      <a:pt x="2098" y="424"/>
                      <a:pt x="2095" y="414"/>
                      <a:pt x="2087" y="405"/>
                    </a:cubicBezTo>
                    <a:cubicBezTo>
                      <a:pt x="1989" y="282"/>
                      <a:pt x="1583" y="0"/>
                      <a:pt x="304" y="90"/>
                    </a:cubicBezTo>
                    <a:cubicBezTo>
                      <a:pt x="0" y="259"/>
                      <a:pt x="0" y="259"/>
                      <a:pt x="0" y="259"/>
                    </a:cubicBezTo>
                    <a:cubicBezTo>
                      <a:pt x="48" y="259"/>
                      <a:pt x="48" y="259"/>
                      <a:pt x="48" y="259"/>
                    </a:cubicBezTo>
                    <a:cubicBezTo>
                      <a:pt x="48" y="259"/>
                      <a:pt x="900" y="160"/>
                      <a:pt x="1969" y="409"/>
                    </a:cubicBezTo>
                    <a:close/>
                  </a:path>
                </a:pathLst>
              </a:custGeom>
              <a:gradFill>
                <a:gsLst>
                  <a:gs pos="19000">
                    <a:srgbClr val="E6E6E6">
                      <a:lumMod val="0"/>
                      <a:lumOff val="100000"/>
                    </a:srgbClr>
                  </a:gs>
                  <a:gs pos="100000">
                    <a:srgbClr val="AFAFAF">
                      <a:lumMod val="54000"/>
                      <a:lumOff val="46000"/>
                    </a:srgbClr>
                  </a:gs>
                </a:gsLst>
              </a:gradFill>
              <a:ln w="44450" cap="flat">
                <a:noFill/>
                <a:prstDash val="solid"/>
                <a:miter lim="800000"/>
                <a:headEnd/>
                <a:tailEnd/>
              </a:ln>
              <a:effectLst>
                <a:outerShdw blurRad="50800" dist="38100" dir="8100000" algn="tr" rotWithShape="0">
                  <a:prstClr val="black">
                    <a:alpha val="38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2" name="Freeform 34"/>
              <p:cNvSpPr>
                <a:spLocks/>
              </p:cNvSpPr>
              <p:nvPr/>
            </p:nvSpPr>
            <p:spPr bwMode="auto">
              <a:xfrm>
                <a:off x="1436688" y="2146300"/>
                <a:ext cx="3495675" cy="841375"/>
              </a:xfrm>
              <a:custGeom>
                <a:avLst/>
                <a:gdLst>
                  <a:gd name="T0" fmla="*/ 0 w 2149"/>
                  <a:gd name="T1" fmla="*/ 221 h 517"/>
                  <a:gd name="T2" fmla="*/ 491 w 2149"/>
                  <a:gd name="T3" fmla="*/ 21 h 517"/>
                  <a:gd name="T4" fmla="*/ 2107 w 2149"/>
                  <a:gd name="T5" fmla="*/ 476 h 517"/>
                  <a:gd name="T6" fmla="*/ 2016 w 2149"/>
                  <a:gd name="T7" fmla="*/ 517 h 517"/>
                  <a:gd name="T8" fmla="*/ 0 w 2149"/>
                  <a:gd name="T9" fmla="*/ 221 h 517"/>
                </a:gdLst>
                <a:ahLst/>
                <a:cxnLst>
                  <a:cxn ang="0">
                    <a:pos x="T0" y="T1"/>
                  </a:cxn>
                  <a:cxn ang="0">
                    <a:pos x="T2" y="T3"/>
                  </a:cxn>
                  <a:cxn ang="0">
                    <a:pos x="T4" y="T5"/>
                  </a:cxn>
                  <a:cxn ang="0">
                    <a:pos x="T6" y="T7"/>
                  </a:cxn>
                  <a:cxn ang="0">
                    <a:pos x="T8" y="T9"/>
                  </a:cxn>
                </a:cxnLst>
                <a:rect l="0" t="0" r="r" b="b"/>
                <a:pathLst>
                  <a:path w="2149" h="517">
                    <a:moveTo>
                      <a:pt x="0" y="221"/>
                    </a:moveTo>
                    <a:cubicBezTo>
                      <a:pt x="0" y="221"/>
                      <a:pt x="329" y="42"/>
                      <a:pt x="491" y="21"/>
                    </a:cubicBezTo>
                    <a:cubicBezTo>
                      <a:pt x="652" y="0"/>
                      <a:pt x="1646" y="62"/>
                      <a:pt x="2107" y="476"/>
                    </a:cubicBezTo>
                    <a:cubicBezTo>
                      <a:pt x="2149" y="481"/>
                      <a:pt x="2012" y="513"/>
                      <a:pt x="2016" y="517"/>
                    </a:cubicBezTo>
                    <a:cubicBezTo>
                      <a:pt x="2016" y="517"/>
                      <a:pt x="1472" y="173"/>
                      <a:pt x="0" y="221"/>
                    </a:cubicBezTo>
                    <a:close/>
                  </a:path>
                </a:pathLst>
              </a:custGeom>
              <a:gradFill>
                <a:gsLst>
                  <a:gs pos="19000">
                    <a:srgbClr val="E6E6E6">
                      <a:lumMod val="0"/>
                      <a:lumOff val="100000"/>
                    </a:srgbClr>
                  </a:gs>
                  <a:gs pos="100000">
                    <a:srgbClr val="AFAFAF">
                      <a:lumMod val="54000"/>
                      <a:lumOff val="46000"/>
                    </a:srgbClr>
                  </a:gs>
                </a:gsLst>
              </a:gradFill>
              <a:ln w="44450" cap="flat">
                <a:noFill/>
                <a:prstDash val="solid"/>
                <a:miter lim="800000"/>
                <a:headEnd/>
                <a:tailEnd/>
              </a:ln>
              <a:effectLst>
                <a:outerShdw blurRad="50800" dist="38100" dir="8100000" algn="tr" rotWithShape="0">
                  <a:prstClr val="black">
                    <a:alpha val="38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3" name="Freeform 36"/>
              <p:cNvSpPr>
                <a:spLocks/>
              </p:cNvSpPr>
              <p:nvPr/>
            </p:nvSpPr>
            <p:spPr bwMode="auto">
              <a:xfrm>
                <a:off x="1482725" y="1897063"/>
                <a:ext cx="3333750" cy="1047750"/>
              </a:xfrm>
              <a:custGeom>
                <a:avLst/>
                <a:gdLst>
                  <a:gd name="T0" fmla="*/ 2043 w 2050"/>
                  <a:gd name="T1" fmla="*/ 633 h 644"/>
                  <a:gd name="T2" fmla="*/ 442 w 2050"/>
                  <a:gd name="T3" fmla="*/ 32 h 644"/>
                  <a:gd name="T4" fmla="*/ 0 w 2050"/>
                  <a:gd name="T5" fmla="*/ 267 h 644"/>
                  <a:gd name="T6" fmla="*/ 2011 w 2050"/>
                  <a:gd name="T7" fmla="*/ 644 h 644"/>
                  <a:gd name="T8" fmla="*/ 2043 w 2050"/>
                  <a:gd name="T9" fmla="*/ 633 h 644"/>
                </a:gdLst>
                <a:ahLst/>
                <a:cxnLst>
                  <a:cxn ang="0">
                    <a:pos x="T0" y="T1"/>
                  </a:cxn>
                  <a:cxn ang="0">
                    <a:pos x="T2" y="T3"/>
                  </a:cxn>
                  <a:cxn ang="0">
                    <a:pos x="T4" y="T5"/>
                  </a:cxn>
                  <a:cxn ang="0">
                    <a:pos x="T6" y="T7"/>
                  </a:cxn>
                  <a:cxn ang="0">
                    <a:pos x="T8" y="T9"/>
                  </a:cxn>
                </a:cxnLst>
                <a:rect l="0" t="0" r="r" b="b"/>
                <a:pathLst>
                  <a:path w="2050" h="644">
                    <a:moveTo>
                      <a:pt x="2043" y="633"/>
                    </a:moveTo>
                    <a:cubicBezTo>
                      <a:pt x="1952" y="556"/>
                      <a:pt x="1221" y="0"/>
                      <a:pt x="442" y="32"/>
                    </a:cubicBezTo>
                    <a:cubicBezTo>
                      <a:pt x="0" y="267"/>
                      <a:pt x="0" y="267"/>
                      <a:pt x="0" y="267"/>
                    </a:cubicBezTo>
                    <a:cubicBezTo>
                      <a:pt x="0" y="267"/>
                      <a:pt x="1085" y="129"/>
                      <a:pt x="2011" y="644"/>
                    </a:cubicBezTo>
                    <a:cubicBezTo>
                      <a:pt x="2011" y="644"/>
                      <a:pt x="2050" y="639"/>
                      <a:pt x="2043" y="633"/>
                    </a:cubicBezTo>
                    <a:close/>
                  </a:path>
                </a:pathLst>
              </a:custGeom>
              <a:gradFill>
                <a:gsLst>
                  <a:gs pos="24000">
                    <a:srgbClr val="E6E6E6">
                      <a:lumMod val="0"/>
                      <a:lumOff val="100000"/>
                    </a:srgbClr>
                  </a:gs>
                  <a:gs pos="95000">
                    <a:srgbClr val="AFAFAF">
                      <a:lumMod val="55000"/>
                      <a:lumOff val="45000"/>
                    </a:srgbClr>
                  </a:gs>
                </a:gsLst>
              </a:gradFill>
              <a:ln w="44450" cap="flat">
                <a:noFill/>
                <a:prstDash val="solid"/>
                <a:miter lim="800000"/>
                <a:headEnd/>
                <a:tailEnd/>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4" name="Freeform 38"/>
              <p:cNvSpPr>
                <a:spLocks/>
              </p:cNvSpPr>
              <p:nvPr/>
            </p:nvSpPr>
            <p:spPr bwMode="auto">
              <a:xfrm>
                <a:off x="1600200" y="1612900"/>
                <a:ext cx="3248025" cy="1292225"/>
              </a:xfrm>
              <a:custGeom>
                <a:avLst/>
                <a:gdLst>
                  <a:gd name="T0" fmla="*/ 1949 w 1997"/>
                  <a:gd name="T1" fmla="*/ 788 h 795"/>
                  <a:gd name="T2" fmla="*/ 1997 w 1997"/>
                  <a:gd name="T3" fmla="*/ 795 h 795"/>
                  <a:gd name="T4" fmla="*/ 414 w 1997"/>
                  <a:gd name="T5" fmla="*/ 97 h 795"/>
                  <a:gd name="T6" fmla="*/ 0 w 1997"/>
                  <a:gd name="T7" fmla="*/ 314 h 795"/>
                  <a:gd name="T8" fmla="*/ 1949 w 1997"/>
                  <a:gd name="T9" fmla="*/ 788 h 795"/>
                </a:gdLst>
                <a:ahLst/>
                <a:cxnLst>
                  <a:cxn ang="0">
                    <a:pos x="T0" y="T1"/>
                  </a:cxn>
                  <a:cxn ang="0">
                    <a:pos x="T2" y="T3"/>
                  </a:cxn>
                  <a:cxn ang="0">
                    <a:pos x="T4" y="T5"/>
                  </a:cxn>
                  <a:cxn ang="0">
                    <a:pos x="T6" y="T7"/>
                  </a:cxn>
                  <a:cxn ang="0">
                    <a:pos x="T8" y="T9"/>
                  </a:cxn>
                </a:cxnLst>
                <a:rect l="0" t="0" r="r" b="b"/>
                <a:pathLst>
                  <a:path w="1997" h="795">
                    <a:moveTo>
                      <a:pt x="1949" y="788"/>
                    </a:moveTo>
                    <a:cubicBezTo>
                      <a:pt x="1961" y="795"/>
                      <a:pt x="1984" y="788"/>
                      <a:pt x="1997" y="795"/>
                    </a:cubicBezTo>
                    <a:cubicBezTo>
                      <a:pt x="1997" y="795"/>
                      <a:pt x="1561" y="0"/>
                      <a:pt x="414" y="97"/>
                    </a:cubicBezTo>
                    <a:cubicBezTo>
                      <a:pt x="0" y="314"/>
                      <a:pt x="0" y="314"/>
                      <a:pt x="0" y="314"/>
                    </a:cubicBezTo>
                    <a:cubicBezTo>
                      <a:pt x="0" y="314"/>
                      <a:pt x="817" y="156"/>
                      <a:pt x="1949" y="788"/>
                    </a:cubicBezTo>
                    <a:close/>
                  </a:path>
                </a:pathLst>
              </a:custGeom>
              <a:gradFill flip="none" rotWithShape="1">
                <a:gsLst>
                  <a:gs pos="0">
                    <a:srgbClr val="E6E6E6">
                      <a:lumMod val="0"/>
                      <a:lumOff val="100000"/>
                    </a:srgbClr>
                  </a:gs>
                  <a:gs pos="95000">
                    <a:srgbClr val="AFAFAF">
                      <a:lumMod val="37000"/>
                      <a:lumOff val="63000"/>
                    </a:srgbClr>
                  </a:gs>
                </a:gsLst>
                <a:lin ang="2700000" scaled="1"/>
                <a:tileRect/>
              </a:gradFill>
              <a:ln w="44450" cap="flat">
                <a:noFill/>
                <a:prstDash val="solid"/>
                <a:miter lim="800000"/>
                <a:headEnd/>
                <a:tailEnd/>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5" name="Freeform 42"/>
              <p:cNvSpPr>
                <a:spLocks/>
              </p:cNvSpPr>
              <p:nvPr/>
            </p:nvSpPr>
            <p:spPr bwMode="auto">
              <a:xfrm>
                <a:off x="1728788" y="1130300"/>
                <a:ext cx="3119438" cy="1774825"/>
              </a:xfrm>
              <a:custGeom>
                <a:avLst/>
                <a:gdLst>
                  <a:gd name="T0" fmla="*/ 484 w 1918"/>
                  <a:gd name="T1" fmla="*/ 14 h 1092"/>
                  <a:gd name="T2" fmla="*/ 1918 w 1918"/>
                  <a:gd name="T3" fmla="*/ 781 h 1092"/>
                  <a:gd name="T4" fmla="*/ 1918 w 1918"/>
                  <a:gd name="T5" fmla="*/ 1092 h 1092"/>
                  <a:gd name="T6" fmla="*/ 0 w 1918"/>
                  <a:gd name="T7" fmla="*/ 231 h 1092"/>
                  <a:gd name="T8" fmla="*/ 484 w 1918"/>
                  <a:gd name="T9" fmla="*/ 14 h 1092"/>
                </a:gdLst>
                <a:ahLst/>
                <a:cxnLst>
                  <a:cxn ang="0">
                    <a:pos x="T0" y="T1"/>
                  </a:cxn>
                  <a:cxn ang="0">
                    <a:pos x="T2" y="T3"/>
                  </a:cxn>
                  <a:cxn ang="0">
                    <a:pos x="T4" y="T5"/>
                  </a:cxn>
                  <a:cxn ang="0">
                    <a:pos x="T6" y="T7"/>
                  </a:cxn>
                  <a:cxn ang="0">
                    <a:pos x="T8" y="T9"/>
                  </a:cxn>
                </a:cxnLst>
                <a:rect l="0" t="0" r="r" b="b"/>
                <a:pathLst>
                  <a:path w="1918" h="1092">
                    <a:moveTo>
                      <a:pt x="484" y="14"/>
                    </a:moveTo>
                    <a:cubicBezTo>
                      <a:pt x="484" y="14"/>
                      <a:pt x="1227" y="0"/>
                      <a:pt x="1918" y="781"/>
                    </a:cubicBezTo>
                    <a:cubicBezTo>
                      <a:pt x="1918" y="1092"/>
                      <a:pt x="1918" y="1092"/>
                      <a:pt x="1918" y="1092"/>
                    </a:cubicBezTo>
                    <a:cubicBezTo>
                      <a:pt x="1918" y="1092"/>
                      <a:pt x="1033" y="224"/>
                      <a:pt x="0" y="231"/>
                    </a:cubicBezTo>
                    <a:lnTo>
                      <a:pt x="484" y="14"/>
                    </a:lnTo>
                    <a:close/>
                  </a:path>
                </a:pathLst>
              </a:custGeom>
              <a:gradFill flip="none" rotWithShape="1">
                <a:gsLst>
                  <a:gs pos="0">
                    <a:srgbClr val="E6E6E6">
                      <a:lumMod val="0"/>
                      <a:lumOff val="100000"/>
                    </a:srgbClr>
                  </a:gs>
                  <a:gs pos="100000">
                    <a:srgbClr val="AFAFAF">
                      <a:lumMod val="79000"/>
                      <a:lumOff val="21000"/>
                    </a:srgbClr>
                  </a:gs>
                  <a:gs pos="85000">
                    <a:srgbClr val="AFAFAF">
                      <a:lumMod val="22000"/>
                      <a:lumOff val="78000"/>
                    </a:srgbClr>
                  </a:gs>
                </a:gsLst>
                <a:lin ang="0" scaled="1"/>
                <a:tileRect/>
              </a:gradFill>
              <a:ln w="44450" cap="flat">
                <a:noFill/>
                <a:prstDash val="solid"/>
                <a:miter lim="800000"/>
                <a:headEnd/>
                <a:tailEnd/>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6" name="Freeform 40"/>
              <p:cNvSpPr>
                <a:spLocks/>
              </p:cNvSpPr>
              <p:nvPr/>
            </p:nvSpPr>
            <p:spPr bwMode="auto">
              <a:xfrm>
                <a:off x="1054100" y="3022600"/>
                <a:ext cx="7556500" cy="242888"/>
              </a:xfrm>
              <a:custGeom>
                <a:avLst/>
                <a:gdLst>
                  <a:gd name="T0" fmla="*/ 4760 w 4760"/>
                  <a:gd name="T1" fmla="*/ 153 h 153"/>
                  <a:gd name="T2" fmla="*/ 2380 w 4760"/>
                  <a:gd name="T3" fmla="*/ 43 h 153"/>
                  <a:gd name="T4" fmla="*/ 0 w 4760"/>
                  <a:gd name="T5" fmla="*/ 153 h 153"/>
                  <a:gd name="T6" fmla="*/ 110 w 4760"/>
                  <a:gd name="T7" fmla="*/ 89 h 153"/>
                  <a:gd name="T8" fmla="*/ 2401 w 4760"/>
                  <a:gd name="T9" fmla="*/ 0 h 153"/>
                  <a:gd name="T10" fmla="*/ 4646 w 4760"/>
                  <a:gd name="T11" fmla="*/ 89 h 153"/>
                  <a:gd name="T12" fmla="*/ 4760 w 4760"/>
                  <a:gd name="T13" fmla="*/ 153 h 153"/>
                </a:gdLst>
                <a:ahLst/>
                <a:cxnLst>
                  <a:cxn ang="0">
                    <a:pos x="T0" y="T1"/>
                  </a:cxn>
                  <a:cxn ang="0">
                    <a:pos x="T2" y="T3"/>
                  </a:cxn>
                  <a:cxn ang="0">
                    <a:pos x="T4" y="T5"/>
                  </a:cxn>
                  <a:cxn ang="0">
                    <a:pos x="T6" y="T7"/>
                  </a:cxn>
                  <a:cxn ang="0">
                    <a:pos x="T8" y="T9"/>
                  </a:cxn>
                  <a:cxn ang="0">
                    <a:pos x="T10" y="T11"/>
                  </a:cxn>
                  <a:cxn ang="0">
                    <a:pos x="T12" y="T13"/>
                  </a:cxn>
                </a:cxnLst>
                <a:rect l="0" t="0" r="r" b="b"/>
                <a:pathLst>
                  <a:path w="4760" h="153">
                    <a:moveTo>
                      <a:pt x="4760" y="153"/>
                    </a:moveTo>
                    <a:lnTo>
                      <a:pt x="2380" y="43"/>
                    </a:lnTo>
                    <a:lnTo>
                      <a:pt x="0" y="153"/>
                    </a:lnTo>
                    <a:lnTo>
                      <a:pt x="110" y="89"/>
                    </a:lnTo>
                    <a:lnTo>
                      <a:pt x="2401" y="0"/>
                    </a:lnTo>
                    <a:lnTo>
                      <a:pt x="4646" y="89"/>
                    </a:lnTo>
                    <a:lnTo>
                      <a:pt x="4760" y="153"/>
                    </a:lnTo>
                    <a:close/>
                  </a:path>
                </a:pathLst>
              </a:custGeom>
              <a:solidFill>
                <a:schemeClr val="accent1"/>
              </a:solidFill>
              <a:ln w="44450" cap="flat">
                <a:noFill/>
                <a:prstDash val="solid"/>
                <a:miter lim="800000"/>
                <a:headEnd/>
                <a:tailEnd/>
              </a:ln>
              <a:effectLst>
                <a:outerShdw blurRad="50800" dist="12700" dir="16200000"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7" name="Freeform 43"/>
              <p:cNvSpPr>
                <a:spLocks/>
              </p:cNvSpPr>
              <p:nvPr/>
            </p:nvSpPr>
            <p:spPr bwMode="auto">
              <a:xfrm>
                <a:off x="4489450" y="3025775"/>
                <a:ext cx="719138" cy="182563"/>
              </a:xfrm>
              <a:custGeom>
                <a:avLst/>
                <a:gdLst>
                  <a:gd name="T0" fmla="*/ 0 w 442"/>
                  <a:gd name="T1" fmla="*/ 0 h 112"/>
                  <a:gd name="T2" fmla="*/ 221 w 442"/>
                  <a:gd name="T3" fmla="*/ 98 h 112"/>
                  <a:gd name="T4" fmla="*/ 442 w 442"/>
                  <a:gd name="T5" fmla="*/ 0 h 112"/>
                  <a:gd name="T6" fmla="*/ 0 w 442"/>
                  <a:gd name="T7" fmla="*/ 0 h 112"/>
                </a:gdLst>
                <a:ahLst/>
                <a:cxnLst>
                  <a:cxn ang="0">
                    <a:pos x="T0" y="T1"/>
                  </a:cxn>
                  <a:cxn ang="0">
                    <a:pos x="T2" y="T3"/>
                  </a:cxn>
                  <a:cxn ang="0">
                    <a:pos x="T4" y="T5"/>
                  </a:cxn>
                  <a:cxn ang="0">
                    <a:pos x="T6" y="T7"/>
                  </a:cxn>
                </a:cxnLst>
                <a:rect l="0" t="0" r="r" b="b"/>
                <a:pathLst>
                  <a:path w="442" h="112">
                    <a:moveTo>
                      <a:pt x="0" y="0"/>
                    </a:moveTo>
                    <a:cubicBezTo>
                      <a:pt x="0" y="54"/>
                      <a:pt x="99" y="98"/>
                      <a:pt x="221" y="98"/>
                    </a:cubicBezTo>
                    <a:cubicBezTo>
                      <a:pt x="343" y="98"/>
                      <a:pt x="442" y="54"/>
                      <a:pt x="442" y="0"/>
                    </a:cubicBezTo>
                    <a:cubicBezTo>
                      <a:pt x="193" y="112"/>
                      <a:pt x="0" y="0"/>
                      <a:pt x="0" y="0"/>
                    </a:cubicBezTo>
                    <a:close/>
                  </a:path>
                </a:pathLst>
              </a:custGeom>
              <a:solidFill>
                <a:schemeClr val="accent1"/>
              </a:solidFill>
              <a:ln w="4445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38" name="Freeform 44"/>
              <p:cNvSpPr>
                <a:spLocks/>
              </p:cNvSpPr>
              <p:nvPr/>
            </p:nvSpPr>
            <p:spPr bwMode="auto">
              <a:xfrm>
                <a:off x="4489450" y="2865438"/>
                <a:ext cx="719138" cy="342900"/>
              </a:xfrm>
              <a:custGeom>
                <a:avLst/>
                <a:gdLst>
                  <a:gd name="T0" fmla="*/ 221 w 442"/>
                  <a:gd name="T1" fmla="*/ 0 h 211"/>
                  <a:gd name="T2" fmla="*/ 0 w 442"/>
                  <a:gd name="T3" fmla="*/ 99 h 211"/>
                  <a:gd name="T4" fmla="*/ 442 w 442"/>
                  <a:gd name="T5" fmla="*/ 99 h 211"/>
                  <a:gd name="T6" fmla="*/ 221 w 442"/>
                  <a:gd name="T7" fmla="*/ 0 h 211"/>
                </a:gdLst>
                <a:ahLst/>
                <a:cxnLst>
                  <a:cxn ang="0">
                    <a:pos x="T0" y="T1"/>
                  </a:cxn>
                  <a:cxn ang="0">
                    <a:pos x="T2" y="T3"/>
                  </a:cxn>
                  <a:cxn ang="0">
                    <a:pos x="T4" y="T5"/>
                  </a:cxn>
                  <a:cxn ang="0">
                    <a:pos x="T6" y="T7"/>
                  </a:cxn>
                </a:cxnLst>
                <a:rect l="0" t="0" r="r" b="b"/>
                <a:pathLst>
                  <a:path w="442" h="211">
                    <a:moveTo>
                      <a:pt x="221" y="0"/>
                    </a:moveTo>
                    <a:cubicBezTo>
                      <a:pt x="99" y="0"/>
                      <a:pt x="0" y="44"/>
                      <a:pt x="0" y="99"/>
                    </a:cubicBezTo>
                    <a:cubicBezTo>
                      <a:pt x="0" y="99"/>
                      <a:pt x="193" y="211"/>
                      <a:pt x="442" y="99"/>
                    </a:cubicBezTo>
                    <a:cubicBezTo>
                      <a:pt x="442" y="44"/>
                      <a:pt x="343" y="0"/>
                      <a:pt x="221" y="0"/>
                    </a:cubicBezTo>
                    <a:close/>
                  </a:path>
                </a:pathLst>
              </a:custGeom>
              <a:gradFill flip="none" rotWithShape="1">
                <a:gsLst>
                  <a:gs pos="0">
                    <a:srgbClr val="000000">
                      <a:lumMod val="0"/>
                    </a:srgbClr>
                  </a:gs>
                  <a:gs pos="100000">
                    <a:srgbClr val="AFAFAF">
                      <a:lumMod val="47000"/>
                    </a:srgbClr>
                  </a:gs>
                </a:gsLst>
                <a:lin ang="16200000" scaled="1"/>
                <a:tileRect/>
              </a:gradFill>
              <a:ln w="44450" cap="flat">
                <a:noFill/>
                <a:prstDash val="solid"/>
                <a:miter lim="800000"/>
                <a:headEnd/>
                <a:tailEnd/>
              </a:ln>
              <a:effectLst>
                <a:innerShdw blurRad="63500" dist="50800" dir="13500000">
                  <a:prstClr val="black">
                    <a:alpha val="50000"/>
                  </a:prstClr>
                </a:innerShdw>
              </a:effectLst>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grpSp>
      <p:sp>
        <p:nvSpPr>
          <p:cNvPr id="39" name="Rechteck 216"/>
          <p:cNvSpPr/>
          <p:nvPr/>
        </p:nvSpPr>
        <p:spPr bwMode="gray">
          <a:xfrm>
            <a:off x="388935" y="1020762"/>
            <a:ext cx="8450265" cy="3420594"/>
          </a:xfrm>
          <a:prstGeom prst="rect">
            <a:avLst/>
          </a:prstGeom>
        </p:spPr>
        <p:txBody>
          <a:bodyPr wrap="square" lIns="72000" tIns="0" rIns="180000" bIns="0">
            <a:noAutofit/>
          </a:bodyPr>
          <a:lstStyle/>
          <a:p>
            <a:pPr algn="just"/>
            <a:r>
              <a:rPr lang="el-GR" sz="1400" dirty="0" smtClean="0"/>
              <a:t>Τέλος, αναφορικά με τον κύκλο εργασιών των επιχειρήσεων, οι προβλέψεις των στελεχών για το 2016 εμφανίζονται οριακά πιο αισιόδοξες. </a:t>
            </a:r>
          </a:p>
          <a:p>
            <a:pPr algn="just"/>
            <a:r>
              <a:rPr lang="el-GR" sz="1400" dirty="0" smtClean="0"/>
              <a:t>Το 2015 θα κλείσει με 2 στις 10 επιχειρήσεις να έχουν εμφανίσει αύξηση στον κύκλο εργασιών σε σχέση με το2014, ενώ το 2016 τα στελέχη εκτιμούν ότι 3 στις 10 θα καταφέρουν να αναπτύξουν τον τζίρο τους. Η αισιοδοξία είναι ανάλογη με το μέγεθος της επιχείρησης, δηλαδή όσο μεγαλύτερη η εταιρεία τόσο μεγαλύτερη η προσδοκία για αύξηση και αντίστροφα. </a:t>
            </a:r>
          </a:p>
          <a:p>
            <a:pPr algn="just"/>
            <a:endParaRPr lang="el-GR" sz="1400" dirty="0"/>
          </a:p>
          <a:p>
            <a:pPr algn="just"/>
            <a:r>
              <a:rPr lang="el-GR" sz="1400" dirty="0" smtClean="0"/>
              <a:t>Για την πλειοψηφία </a:t>
            </a:r>
            <a:r>
              <a:rPr lang="el-GR" sz="1400" b="1" dirty="0" smtClean="0"/>
              <a:t>(42%) </a:t>
            </a:r>
            <a:r>
              <a:rPr lang="el-GR" sz="1400" dirty="0" smtClean="0"/>
              <a:t>το 2016 δε θα φέρει μεγάλες αλλαγές στον τζίρο τους.</a:t>
            </a:r>
          </a:p>
          <a:p>
            <a:pPr algn="just"/>
            <a:endParaRPr lang="el-GR" sz="1400" dirty="0"/>
          </a:p>
          <a:p>
            <a:pPr algn="just"/>
            <a:endParaRPr lang="de-DE" sz="1400" dirty="0"/>
          </a:p>
        </p:txBody>
      </p:sp>
    </p:spTree>
    <p:extLst>
      <p:ext uri="{BB962C8B-B14F-4D97-AF65-F5344CB8AC3E}">
        <p14:creationId xmlns:p14="http://schemas.microsoft.com/office/powerpoint/2010/main" val="10788688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fi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73240"/>
          </a:xfrm>
          <a:prstGeom prst="rect">
            <a:avLst/>
          </a:prstGeom>
        </p:spPr>
      </p:pic>
      <p:sp>
        <p:nvSpPr>
          <p:cNvPr id="7" name="Rectangle 6"/>
          <p:cNvSpPr/>
          <p:nvPr/>
        </p:nvSpPr>
        <p:spPr>
          <a:xfrm>
            <a:off x="265640" y="3504456"/>
            <a:ext cx="8878360" cy="1296144"/>
          </a:xfrm>
          <a:prstGeom prst="rect">
            <a:avLst/>
          </a:prstGeom>
          <a:solidFill>
            <a:schemeClr val="bg1">
              <a:lumMod val="95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4400" b="1" dirty="0" smtClean="0">
                <a:solidFill>
                  <a:schemeClr val="accent1"/>
                </a:solidFill>
              </a:rPr>
              <a:t>Κύρια Ευρήματα</a:t>
            </a:r>
            <a:endParaRPr lang="en-US" sz="4400" b="1" dirty="0">
              <a:solidFill>
                <a:schemeClr val="accent1"/>
              </a:solidFill>
            </a:endParaRPr>
          </a:p>
        </p:txBody>
      </p:sp>
    </p:spTree>
    <p:extLst>
      <p:ext uri="{BB962C8B-B14F-4D97-AF65-F5344CB8AC3E}">
        <p14:creationId xmlns:p14="http://schemas.microsoft.com/office/powerpoint/2010/main" val="16907047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152400"/>
            <a:ext cx="8229600" cy="868362"/>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smtClean="0">
                <a:solidFill>
                  <a:schemeClr val="tx2">
                    <a:lumMod val="60000"/>
                    <a:lumOff val="40000"/>
                  </a:schemeClr>
                </a:solidFill>
              </a:rPr>
              <a:t>Πόσο επηρεάστηκαν από την κρίση;</a:t>
            </a:r>
            <a:r>
              <a:rPr lang="en-US" dirty="0" smtClean="0"/>
              <a:t>Context</a:t>
            </a:r>
            <a:endParaRPr lang="en-US" dirty="0"/>
          </a:p>
        </p:txBody>
      </p:sp>
      <p:sp>
        <p:nvSpPr>
          <p:cNvPr id="14" name="Textfeld 205"/>
          <p:cNvSpPr txBox="1"/>
          <p:nvPr/>
        </p:nvSpPr>
        <p:spPr bwMode="gray">
          <a:xfrm>
            <a:off x="533399" y="1143000"/>
            <a:ext cx="2895601" cy="1080689"/>
          </a:xfrm>
          <a:prstGeom prst="rect">
            <a:avLst/>
          </a:prstGeom>
          <a:noFill/>
        </p:spPr>
        <p:txBody>
          <a:bodyPr wrap="square" lIns="72000" tIns="0" rIns="180000" bIns="0" rtlCol="0">
            <a:noAutofit/>
          </a:bodyPr>
          <a:lstStyle/>
          <a:p>
            <a:pPr lvl="0">
              <a:lnSpc>
                <a:spcPct val="85000"/>
              </a:lnSpc>
              <a:spcAft>
                <a:spcPts val="300"/>
              </a:spcAft>
            </a:pPr>
            <a:r>
              <a:rPr lang="el-GR" sz="2400" b="1" dirty="0" smtClean="0">
                <a:solidFill>
                  <a:srgbClr val="9BBB59"/>
                </a:solidFill>
              </a:rPr>
              <a:t>Κλάδος &amp; Επιχείρηση</a:t>
            </a:r>
            <a:endParaRPr lang="de-DE" sz="2400" dirty="0">
              <a:solidFill>
                <a:srgbClr val="9BBB59"/>
              </a:solidFill>
            </a:endParaRPr>
          </a:p>
        </p:txBody>
      </p:sp>
      <p:sp>
        <p:nvSpPr>
          <p:cNvPr id="15" name="Rechteck 206"/>
          <p:cNvSpPr/>
          <p:nvPr/>
        </p:nvSpPr>
        <p:spPr bwMode="gray">
          <a:xfrm>
            <a:off x="2438400" y="1143000"/>
            <a:ext cx="6477000" cy="721609"/>
          </a:xfrm>
          <a:prstGeom prst="rect">
            <a:avLst/>
          </a:prstGeom>
        </p:spPr>
        <p:txBody>
          <a:bodyPr wrap="square" lIns="72000" tIns="0" rIns="180000" bIns="0">
            <a:noAutofit/>
          </a:bodyPr>
          <a:lstStyle/>
          <a:p>
            <a:r>
              <a:rPr lang="el-GR" sz="1400" b="1" dirty="0" smtClean="0"/>
              <a:t>«Η </a:t>
            </a:r>
            <a:r>
              <a:rPr lang="el-GR" sz="1400" b="1" dirty="0"/>
              <a:t>οικονομική κρίση που πλήττει τα τελευταία χρόνια τη χώρα μας πόσο πολύ θα λέγατε ότι έχει επηρεάσει τον κλάδο σας συνολικά; Και πόσο έχει επηρεάσει τη δικής σας επιχείρηση</a:t>
            </a:r>
            <a:r>
              <a:rPr lang="el-GR" sz="1400" b="1" dirty="0" smtClean="0"/>
              <a:t>;»</a:t>
            </a:r>
            <a:endParaRPr lang="el-GR" sz="1400" b="1" dirty="0"/>
          </a:p>
        </p:txBody>
      </p:sp>
      <p:sp>
        <p:nvSpPr>
          <p:cNvPr id="16" name="Rechteck 216"/>
          <p:cNvSpPr/>
          <p:nvPr/>
        </p:nvSpPr>
        <p:spPr bwMode="gray">
          <a:xfrm>
            <a:off x="457200" y="1928074"/>
            <a:ext cx="8305801" cy="1272326"/>
          </a:xfrm>
          <a:prstGeom prst="rect">
            <a:avLst/>
          </a:prstGeom>
        </p:spPr>
        <p:txBody>
          <a:bodyPr wrap="square" lIns="72000" tIns="0" rIns="180000" bIns="0">
            <a:noAutofit/>
          </a:bodyPr>
          <a:lstStyle/>
          <a:p>
            <a:r>
              <a:rPr lang="el-GR" sz="1400" dirty="0" smtClean="0"/>
              <a:t>Όπως ήταν αναμενόμενο, τα στελέχη των επιχειρήσεων αναγνωρίζουν τις επιπτώσεις της οικονομικής κρίσης τόσο στον κλάδο τους συνολικά όσο και στην ίδια τους την επιχείρηση και γνωρίζουν πολύ καλά ότι είναι αναγκασμένοι να λειτουργούν σε ένα επιχειρηματικό περιβάλλον που είναι δύσκολο για όλους. Πιο συγκεκριμένα το 83% των ερωτηθέντων θεωρεί ότι η κρίση έχει επηρεάσει αρνητικά τον κλάδο τους (73% την επιχείρηση τους). 4 στους 10 θεωρούν μάλιστα ότι ο κλάδος επηρεάστηκε πολύ αρνητικά. </a:t>
            </a:r>
          </a:p>
          <a:p>
            <a:endParaRPr lang="de-DE" sz="1400" b="1" dirty="0"/>
          </a:p>
        </p:txBody>
      </p:sp>
      <p:cxnSp>
        <p:nvCxnSpPr>
          <p:cNvPr id="17" name="Gerade Verbindung 145"/>
          <p:cNvCxnSpPr/>
          <p:nvPr/>
        </p:nvCxnSpPr>
        <p:spPr bwMode="gray">
          <a:xfrm flipH="1">
            <a:off x="762000" y="3352800"/>
            <a:ext cx="8001001" cy="0"/>
          </a:xfrm>
          <a:prstGeom prst="line">
            <a:avLst/>
          </a:prstGeom>
          <a:ln w="19050">
            <a:solidFill>
              <a:srgbClr val="C8C8C8"/>
            </a:solidFill>
            <a:prstDash val="sysDot"/>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685800" y="3525076"/>
            <a:ext cx="8077200" cy="37628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t>Κλάδος &amp; Επιχείρηση </a:t>
            </a:r>
            <a:endParaRPr lang="en-US" b="1" dirty="0"/>
          </a:p>
        </p:txBody>
      </p:sp>
      <p:sp>
        <p:nvSpPr>
          <p:cNvPr id="19" name="Rectangle 18"/>
          <p:cNvSpPr/>
          <p:nvPr/>
        </p:nvSpPr>
        <p:spPr>
          <a:xfrm>
            <a:off x="685800" y="3901365"/>
            <a:ext cx="8077200" cy="22343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4" name="Diagramm 971"/>
          <p:cNvGraphicFramePr/>
          <p:nvPr>
            <p:extLst>
              <p:ext uri="{D42A27DB-BD31-4B8C-83A1-F6EECF244321}">
                <p14:modId xmlns:p14="http://schemas.microsoft.com/office/powerpoint/2010/main" val="2027846611"/>
              </p:ext>
            </p:extLst>
          </p:nvPr>
        </p:nvGraphicFramePr>
        <p:xfrm>
          <a:off x="1371600" y="4142962"/>
          <a:ext cx="7148053" cy="21816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946674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152400"/>
            <a:ext cx="8229600" cy="868362"/>
          </a:xfrm>
          <a:prstGeom prst="rect">
            <a:avLst/>
          </a:prstGeom>
        </p:spPr>
        <p:txBody>
          <a:bodyPr vert="horz" lIns="91440" tIns="45720" rIns="91440" bIns="45720" rtlCol="0" anchor="ctr">
            <a:normAutofit lnSpcReduction="10000"/>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smtClean="0">
                <a:solidFill>
                  <a:schemeClr val="tx2">
                    <a:lumMod val="60000"/>
                    <a:lumOff val="40000"/>
                  </a:schemeClr>
                </a:solidFill>
              </a:rPr>
              <a:t>Πόσο επηρεάστηκαν ο κλάδος τους από την κρίση;</a:t>
            </a:r>
            <a:r>
              <a:rPr lang="en-US" dirty="0" smtClean="0"/>
              <a:t>Context</a:t>
            </a:r>
            <a:endParaRPr lang="en-US" dirty="0"/>
          </a:p>
        </p:txBody>
      </p:sp>
      <p:sp>
        <p:nvSpPr>
          <p:cNvPr id="15" name="Rechteck 206"/>
          <p:cNvSpPr/>
          <p:nvPr/>
        </p:nvSpPr>
        <p:spPr bwMode="gray">
          <a:xfrm>
            <a:off x="457200" y="1066800"/>
            <a:ext cx="6477000" cy="721609"/>
          </a:xfrm>
          <a:prstGeom prst="rect">
            <a:avLst/>
          </a:prstGeom>
        </p:spPr>
        <p:txBody>
          <a:bodyPr wrap="square" lIns="72000" tIns="0" rIns="180000" bIns="0">
            <a:noAutofit/>
          </a:bodyPr>
          <a:lstStyle/>
          <a:p>
            <a:r>
              <a:rPr lang="el-GR" sz="1400" b="1" dirty="0" smtClean="0"/>
              <a:t>«Η </a:t>
            </a:r>
            <a:r>
              <a:rPr lang="el-GR" sz="1400" b="1" dirty="0"/>
              <a:t>οικονομική κρίση που πλήττει τα τελευταία χρόνια τη χώρα μας πόσο πολύ θα λέγατε ότι έχει επηρεάσει τον κλάδο σας συνολικά; </a:t>
            </a:r>
          </a:p>
        </p:txBody>
      </p:sp>
      <p:graphicFrame>
        <p:nvGraphicFramePr>
          <p:cNvPr id="24" name="Diagramm 971"/>
          <p:cNvGraphicFramePr/>
          <p:nvPr>
            <p:extLst>
              <p:ext uri="{D42A27DB-BD31-4B8C-83A1-F6EECF244321}">
                <p14:modId xmlns:p14="http://schemas.microsoft.com/office/powerpoint/2010/main" val="637680851"/>
              </p:ext>
            </p:extLst>
          </p:nvPr>
        </p:nvGraphicFramePr>
        <p:xfrm>
          <a:off x="304800" y="1758912"/>
          <a:ext cx="9144000" cy="266068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0" name="Diagramm 971"/>
          <p:cNvGraphicFramePr/>
          <p:nvPr>
            <p:extLst>
              <p:ext uri="{D42A27DB-BD31-4B8C-83A1-F6EECF244321}">
                <p14:modId xmlns:p14="http://schemas.microsoft.com/office/powerpoint/2010/main" val="1275668671"/>
              </p:ext>
            </p:extLst>
          </p:nvPr>
        </p:nvGraphicFramePr>
        <p:xfrm>
          <a:off x="304800" y="3962400"/>
          <a:ext cx="9144000" cy="2660688"/>
        </p:xfrm>
        <a:graphic>
          <a:graphicData uri="http://schemas.openxmlformats.org/drawingml/2006/chart">
            <c:chart xmlns:c="http://schemas.openxmlformats.org/drawingml/2006/chart" xmlns:r="http://schemas.openxmlformats.org/officeDocument/2006/relationships" r:id="rId3"/>
          </a:graphicData>
        </a:graphic>
      </p:graphicFrame>
      <p:sp>
        <p:nvSpPr>
          <p:cNvPr id="21" name="Freeform 6"/>
          <p:cNvSpPr>
            <a:spLocks/>
          </p:cNvSpPr>
          <p:nvPr/>
        </p:nvSpPr>
        <p:spPr bwMode="auto">
          <a:xfrm>
            <a:off x="5667888" y="3810000"/>
            <a:ext cx="3171311" cy="2362200"/>
          </a:xfrm>
          <a:prstGeom prst="roundRect">
            <a:avLst/>
          </a:prstGeom>
          <a:solidFill>
            <a:schemeClr val="accent5"/>
          </a:solidFill>
          <a:ln w="0">
            <a:noFill/>
            <a:prstDash val="solid"/>
            <a:round/>
            <a:headEnd/>
            <a:tailEnd/>
          </a:ln>
          <a:effectLst>
            <a:outerShdw blurRad="63500" sx="102000" sy="102000" algn="ctr" rotWithShape="0">
              <a:prstClr val="black">
                <a:alpha val="40000"/>
              </a:prstClr>
            </a:outerShdw>
          </a:effectLst>
        </p:spPr>
        <p:txBody>
          <a:bodyPr vert="horz" wrap="square" lIns="91440" tIns="45720" rIns="91440" bIns="45720" numCol="1" anchor="ctr" anchorCtr="0" compatLnSpc="1">
            <a:prstTxWarp prst="textNoShape">
              <a:avLst/>
            </a:prstTxWarp>
          </a:bodyPr>
          <a:lstStyle/>
          <a:p>
            <a:r>
              <a:rPr lang="el-GR" sz="1400" dirty="0" smtClean="0">
                <a:solidFill>
                  <a:schemeClr val="bg1"/>
                </a:solidFill>
              </a:rPr>
              <a:t>Γενικά αρνητικό το περιβάλλον σε όλους τους κλάδους. Ωστόσο,</a:t>
            </a:r>
          </a:p>
          <a:p>
            <a:r>
              <a:rPr lang="el-GR" sz="1400" dirty="0">
                <a:solidFill>
                  <a:schemeClr val="bg1"/>
                </a:solidFill>
              </a:rPr>
              <a:t>σ</a:t>
            </a:r>
            <a:r>
              <a:rPr lang="el-GR" sz="1400" dirty="0" smtClean="0">
                <a:solidFill>
                  <a:schemeClr val="bg1"/>
                </a:solidFill>
              </a:rPr>
              <a:t>υγκρίνοντας με το σύνολο, ο κλάδος του εμπορίου αλλά και οι μικρομεσαίες επιχειρήσεις έχουν  πληγεί περισσότερο από την οικονομική κρίση. </a:t>
            </a:r>
          </a:p>
        </p:txBody>
      </p:sp>
      <p:sp>
        <p:nvSpPr>
          <p:cNvPr id="22" name="Freeform 8"/>
          <p:cNvSpPr>
            <a:spLocks noEditPoints="1"/>
          </p:cNvSpPr>
          <p:nvPr/>
        </p:nvSpPr>
        <p:spPr bwMode="gray">
          <a:xfrm rot="9805007" flipH="1" flipV="1">
            <a:off x="4763044" y="4874581"/>
            <a:ext cx="857794" cy="191967"/>
          </a:xfrm>
          <a:custGeom>
            <a:avLst/>
            <a:gdLst>
              <a:gd name="T0" fmla="*/ 508 w 642"/>
              <a:gd name="T1" fmla="*/ 94 h 189"/>
              <a:gd name="T2" fmla="*/ 243 w 642"/>
              <a:gd name="T3" fmla="*/ 72 h 189"/>
              <a:gd name="T4" fmla="*/ 21 w 642"/>
              <a:gd name="T5" fmla="*/ 183 h 189"/>
              <a:gd name="T6" fmla="*/ 4 w 642"/>
              <a:gd name="T7" fmla="*/ 182 h 189"/>
              <a:gd name="T8" fmla="*/ 10 w 642"/>
              <a:gd name="T9" fmla="*/ 164 h 189"/>
              <a:gd name="T10" fmla="*/ 239 w 642"/>
              <a:gd name="T11" fmla="*/ 47 h 189"/>
              <a:gd name="T12" fmla="*/ 522 w 642"/>
              <a:gd name="T13" fmla="*/ 68 h 189"/>
              <a:gd name="T14" fmla="*/ 508 w 642"/>
              <a:gd name="T15" fmla="*/ 94 h 189"/>
              <a:gd name="T16" fmla="*/ 630 w 642"/>
              <a:gd name="T17" fmla="*/ 93 h 189"/>
              <a:gd name="T18" fmla="*/ 515 w 642"/>
              <a:gd name="T19" fmla="*/ 7 h 189"/>
              <a:gd name="T20" fmla="*/ 496 w 642"/>
              <a:gd name="T21" fmla="*/ 30 h 189"/>
              <a:gd name="T22" fmla="*/ 572 w 642"/>
              <a:gd name="T23" fmla="*/ 87 h 189"/>
              <a:gd name="T24" fmla="*/ 541 w 642"/>
              <a:gd name="T25" fmla="*/ 98 h 189"/>
              <a:gd name="T26" fmla="*/ 459 w 642"/>
              <a:gd name="T27" fmla="*/ 162 h 189"/>
              <a:gd name="T28" fmla="*/ 462 w 642"/>
              <a:gd name="T29" fmla="*/ 179 h 189"/>
              <a:gd name="T30" fmla="*/ 479 w 642"/>
              <a:gd name="T31" fmla="*/ 169 h 189"/>
              <a:gd name="T32" fmla="*/ 536 w 642"/>
              <a:gd name="T33" fmla="*/ 125 h 189"/>
              <a:gd name="T34" fmla="*/ 611 w 642"/>
              <a:gd name="T35" fmla="*/ 116 h 189"/>
              <a:gd name="T36" fmla="*/ 630 w 642"/>
              <a:gd name="T37" fmla="*/ 93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42" h="189">
                <a:moveTo>
                  <a:pt x="508" y="94"/>
                </a:moveTo>
                <a:cubicBezTo>
                  <a:pt x="422" y="74"/>
                  <a:pt x="331" y="62"/>
                  <a:pt x="243" y="72"/>
                </a:cubicBezTo>
                <a:cubicBezTo>
                  <a:pt x="160" y="82"/>
                  <a:pt x="79" y="125"/>
                  <a:pt x="21" y="183"/>
                </a:cubicBezTo>
                <a:cubicBezTo>
                  <a:pt x="16" y="187"/>
                  <a:pt x="7" y="189"/>
                  <a:pt x="4" y="182"/>
                </a:cubicBezTo>
                <a:cubicBezTo>
                  <a:pt x="0" y="176"/>
                  <a:pt x="5" y="168"/>
                  <a:pt x="10" y="164"/>
                </a:cubicBezTo>
                <a:cubicBezTo>
                  <a:pt x="70" y="104"/>
                  <a:pt x="155" y="58"/>
                  <a:pt x="239" y="47"/>
                </a:cubicBezTo>
                <a:cubicBezTo>
                  <a:pt x="333" y="34"/>
                  <a:pt x="430" y="47"/>
                  <a:pt x="522" y="68"/>
                </a:cubicBezTo>
                <a:cubicBezTo>
                  <a:pt x="537" y="71"/>
                  <a:pt x="521" y="97"/>
                  <a:pt x="508" y="94"/>
                </a:cubicBezTo>
                <a:close/>
                <a:moveTo>
                  <a:pt x="630" y="93"/>
                </a:moveTo>
                <a:cubicBezTo>
                  <a:pt x="590" y="67"/>
                  <a:pt x="555" y="33"/>
                  <a:pt x="515" y="7"/>
                </a:cubicBezTo>
                <a:cubicBezTo>
                  <a:pt x="503" y="0"/>
                  <a:pt x="484" y="23"/>
                  <a:pt x="496" y="30"/>
                </a:cubicBezTo>
                <a:cubicBezTo>
                  <a:pt x="523" y="47"/>
                  <a:pt x="547" y="68"/>
                  <a:pt x="572" y="87"/>
                </a:cubicBezTo>
                <a:cubicBezTo>
                  <a:pt x="561" y="90"/>
                  <a:pt x="551" y="94"/>
                  <a:pt x="541" y="98"/>
                </a:cubicBezTo>
                <a:cubicBezTo>
                  <a:pt x="509" y="111"/>
                  <a:pt x="478" y="133"/>
                  <a:pt x="459" y="162"/>
                </a:cubicBezTo>
                <a:cubicBezTo>
                  <a:pt x="455" y="167"/>
                  <a:pt x="455" y="176"/>
                  <a:pt x="462" y="179"/>
                </a:cubicBezTo>
                <a:cubicBezTo>
                  <a:pt x="469" y="181"/>
                  <a:pt x="475" y="175"/>
                  <a:pt x="479" y="169"/>
                </a:cubicBezTo>
                <a:cubicBezTo>
                  <a:pt x="493" y="150"/>
                  <a:pt x="515" y="136"/>
                  <a:pt x="536" y="125"/>
                </a:cubicBezTo>
                <a:cubicBezTo>
                  <a:pt x="557" y="115"/>
                  <a:pt x="588" y="103"/>
                  <a:pt x="611" y="116"/>
                </a:cubicBezTo>
                <a:cubicBezTo>
                  <a:pt x="623" y="122"/>
                  <a:pt x="642" y="100"/>
                  <a:pt x="630" y="93"/>
                </a:cubicBezTo>
                <a:close/>
              </a:path>
            </a:pathLst>
          </a:custGeom>
          <a:solidFill>
            <a:schemeClr val="accent5"/>
          </a:solidFill>
          <a:ln>
            <a:noFill/>
          </a:ln>
          <a:effectLst>
            <a:outerShdw blurRad="38100" dist="25400" dir="2700000" algn="tl" rotWithShape="0">
              <a:prstClr val="black">
                <a:alpha val="20000"/>
              </a:prstClr>
            </a:outerShdw>
          </a:effectLst>
        </p:spPr>
        <p:txBody>
          <a:bodyPr vert="horz" wrap="square" lIns="91440" tIns="45720" rIns="91440" bIns="45720" numCol="1" anchor="t" anchorCtr="0" compatLnSpc="1">
            <a:prstTxWarp prst="textNoShape">
              <a:avLst/>
            </a:prstTxWarp>
          </a:bodyPr>
          <a:lstStyle/>
          <a:p>
            <a:endParaRPr lang="de-DE"/>
          </a:p>
        </p:txBody>
      </p:sp>
      <p:sp>
        <p:nvSpPr>
          <p:cNvPr id="25" name="Freeform 8"/>
          <p:cNvSpPr>
            <a:spLocks noEditPoints="1"/>
          </p:cNvSpPr>
          <p:nvPr/>
        </p:nvSpPr>
        <p:spPr bwMode="gray">
          <a:xfrm rot="13823904" flipH="1" flipV="1">
            <a:off x="4874317" y="3115349"/>
            <a:ext cx="857794" cy="191967"/>
          </a:xfrm>
          <a:custGeom>
            <a:avLst/>
            <a:gdLst>
              <a:gd name="T0" fmla="*/ 508 w 642"/>
              <a:gd name="T1" fmla="*/ 94 h 189"/>
              <a:gd name="T2" fmla="*/ 243 w 642"/>
              <a:gd name="T3" fmla="*/ 72 h 189"/>
              <a:gd name="T4" fmla="*/ 21 w 642"/>
              <a:gd name="T5" fmla="*/ 183 h 189"/>
              <a:gd name="T6" fmla="*/ 4 w 642"/>
              <a:gd name="T7" fmla="*/ 182 h 189"/>
              <a:gd name="T8" fmla="*/ 10 w 642"/>
              <a:gd name="T9" fmla="*/ 164 h 189"/>
              <a:gd name="T10" fmla="*/ 239 w 642"/>
              <a:gd name="T11" fmla="*/ 47 h 189"/>
              <a:gd name="T12" fmla="*/ 522 w 642"/>
              <a:gd name="T13" fmla="*/ 68 h 189"/>
              <a:gd name="T14" fmla="*/ 508 w 642"/>
              <a:gd name="T15" fmla="*/ 94 h 189"/>
              <a:gd name="T16" fmla="*/ 630 w 642"/>
              <a:gd name="T17" fmla="*/ 93 h 189"/>
              <a:gd name="T18" fmla="*/ 515 w 642"/>
              <a:gd name="T19" fmla="*/ 7 h 189"/>
              <a:gd name="T20" fmla="*/ 496 w 642"/>
              <a:gd name="T21" fmla="*/ 30 h 189"/>
              <a:gd name="T22" fmla="*/ 572 w 642"/>
              <a:gd name="T23" fmla="*/ 87 h 189"/>
              <a:gd name="T24" fmla="*/ 541 w 642"/>
              <a:gd name="T25" fmla="*/ 98 h 189"/>
              <a:gd name="T26" fmla="*/ 459 w 642"/>
              <a:gd name="T27" fmla="*/ 162 h 189"/>
              <a:gd name="T28" fmla="*/ 462 w 642"/>
              <a:gd name="T29" fmla="*/ 179 h 189"/>
              <a:gd name="T30" fmla="*/ 479 w 642"/>
              <a:gd name="T31" fmla="*/ 169 h 189"/>
              <a:gd name="T32" fmla="*/ 536 w 642"/>
              <a:gd name="T33" fmla="*/ 125 h 189"/>
              <a:gd name="T34" fmla="*/ 611 w 642"/>
              <a:gd name="T35" fmla="*/ 116 h 189"/>
              <a:gd name="T36" fmla="*/ 630 w 642"/>
              <a:gd name="T37" fmla="*/ 93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42" h="189">
                <a:moveTo>
                  <a:pt x="508" y="94"/>
                </a:moveTo>
                <a:cubicBezTo>
                  <a:pt x="422" y="74"/>
                  <a:pt x="331" y="62"/>
                  <a:pt x="243" y="72"/>
                </a:cubicBezTo>
                <a:cubicBezTo>
                  <a:pt x="160" y="82"/>
                  <a:pt x="79" y="125"/>
                  <a:pt x="21" y="183"/>
                </a:cubicBezTo>
                <a:cubicBezTo>
                  <a:pt x="16" y="187"/>
                  <a:pt x="7" y="189"/>
                  <a:pt x="4" y="182"/>
                </a:cubicBezTo>
                <a:cubicBezTo>
                  <a:pt x="0" y="176"/>
                  <a:pt x="5" y="168"/>
                  <a:pt x="10" y="164"/>
                </a:cubicBezTo>
                <a:cubicBezTo>
                  <a:pt x="70" y="104"/>
                  <a:pt x="155" y="58"/>
                  <a:pt x="239" y="47"/>
                </a:cubicBezTo>
                <a:cubicBezTo>
                  <a:pt x="333" y="34"/>
                  <a:pt x="430" y="47"/>
                  <a:pt x="522" y="68"/>
                </a:cubicBezTo>
                <a:cubicBezTo>
                  <a:pt x="537" y="71"/>
                  <a:pt x="521" y="97"/>
                  <a:pt x="508" y="94"/>
                </a:cubicBezTo>
                <a:close/>
                <a:moveTo>
                  <a:pt x="630" y="93"/>
                </a:moveTo>
                <a:cubicBezTo>
                  <a:pt x="590" y="67"/>
                  <a:pt x="555" y="33"/>
                  <a:pt x="515" y="7"/>
                </a:cubicBezTo>
                <a:cubicBezTo>
                  <a:pt x="503" y="0"/>
                  <a:pt x="484" y="23"/>
                  <a:pt x="496" y="30"/>
                </a:cubicBezTo>
                <a:cubicBezTo>
                  <a:pt x="523" y="47"/>
                  <a:pt x="547" y="68"/>
                  <a:pt x="572" y="87"/>
                </a:cubicBezTo>
                <a:cubicBezTo>
                  <a:pt x="561" y="90"/>
                  <a:pt x="551" y="94"/>
                  <a:pt x="541" y="98"/>
                </a:cubicBezTo>
                <a:cubicBezTo>
                  <a:pt x="509" y="111"/>
                  <a:pt x="478" y="133"/>
                  <a:pt x="459" y="162"/>
                </a:cubicBezTo>
                <a:cubicBezTo>
                  <a:pt x="455" y="167"/>
                  <a:pt x="455" y="176"/>
                  <a:pt x="462" y="179"/>
                </a:cubicBezTo>
                <a:cubicBezTo>
                  <a:pt x="469" y="181"/>
                  <a:pt x="475" y="175"/>
                  <a:pt x="479" y="169"/>
                </a:cubicBezTo>
                <a:cubicBezTo>
                  <a:pt x="493" y="150"/>
                  <a:pt x="515" y="136"/>
                  <a:pt x="536" y="125"/>
                </a:cubicBezTo>
                <a:cubicBezTo>
                  <a:pt x="557" y="115"/>
                  <a:pt x="588" y="103"/>
                  <a:pt x="611" y="116"/>
                </a:cubicBezTo>
                <a:cubicBezTo>
                  <a:pt x="623" y="122"/>
                  <a:pt x="642" y="100"/>
                  <a:pt x="630" y="93"/>
                </a:cubicBezTo>
                <a:close/>
              </a:path>
            </a:pathLst>
          </a:custGeom>
          <a:solidFill>
            <a:schemeClr val="accent5"/>
          </a:solidFill>
          <a:ln>
            <a:noFill/>
          </a:ln>
          <a:effectLst>
            <a:outerShdw blurRad="38100" dist="25400" dir="2700000" algn="tl" rotWithShape="0">
              <a:prstClr val="black">
                <a:alpha val="20000"/>
              </a:prstClr>
            </a:outerShdw>
          </a:effectLst>
        </p:spPr>
        <p:txBody>
          <a:bodyPr vert="horz" wrap="square" lIns="91440" tIns="45720" rIns="91440" bIns="45720" numCol="1" anchor="t" anchorCtr="0" compatLnSpc="1">
            <a:prstTxWarp prst="textNoShape">
              <a:avLst/>
            </a:prstTxWarp>
          </a:bodyPr>
          <a:lstStyle/>
          <a:p>
            <a:endParaRPr lang="de-DE"/>
          </a:p>
        </p:txBody>
      </p:sp>
    </p:spTree>
    <p:extLst>
      <p:ext uri="{BB962C8B-B14F-4D97-AF65-F5344CB8AC3E}">
        <p14:creationId xmlns:p14="http://schemas.microsoft.com/office/powerpoint/2010/main" val="1878506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1" nodeType="click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1" grpId="1" animBg="1"/>
      <p:bldP spid="22" grpId="0" animBg="1"/>
      <p:bldP spid="22" grpId="1" animBg="1"/>
      <p:bldP spid="25" grpId="0" animBg="1"/>
      <p:bldP spid="25"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152400"/>
            <a:ext cx="8229600" cy="868362"/>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smtClean="0">
                <a:solidFill>
                  <a:schemeClr val="tx2">
                    <a:lumMod val="60000"/>
                    <a:lumOff val="40000"/>
                  </a:schemeClr>
                </a:solidFill>
              </a:rPr>
              <a:t>Πορεία Κύκλου Εργασιών</a:t>
            </a:r>
            <a:r>
              <a:rPr lang="en-US" dirty="0" smtClean="0"/>
              <a:t>the Context</a:t>
            </a:r>
            <a:endParaRPr lang="en-US" dirty="0"/>
          </a:p>
        </p:txBody>
      </p:sp>
      <p:sp>
        <p:nvSpPr>
          <p:cNvPr id="14" name="Textfeld 205"/>
          <p:cNvSpPr txBox="1"/>
          <p:nvPr/>
        </p:nvSpPr>
        <p:spPr bwMode="gray">
          <a:xfrm>
            <a:off x="533399" y="1066800"/>
            <a:ext cx="2895601" cy="1080689"/>
          </a:xfrm>
          <a:prstGeom prst="rect">
            <a:avLst/>
          </a:prstGeom>
          <a:noFill/>
        </p:spPr>
        <p:txBody>
          <a:bodyPr wrap="square" lIns="72000" tIns="0" rIns="180000" bIns="0" rtlCol="0">
            <a:noAutofit/>
          </a:bodyPr>
          <a:lstStyle/>
          <a:p>
            <a:pPr lvl="0">
              <a:lnSpc>
                <a:spcPct val="85000"/>
              </a:lnSpc>
              <a:spcAft>
                <a:spcPts val="300"/>
              </a:spcAft>
            </a:pPr>
            <a:r>
              <a:rPr lang="el-GR" sz="2400" b="1" dirty="0" smtClean="0">
                <a:solidFill>
                  <a:srgbClr val="9BBB59"/>
                </a:solidFill>
              </a:rPr>
              <a:t>Υφιστάμενη κατάσταση &amp; Προοπτικές</a:t>
            </a:r>
            <a:endParaRPr lang="de-DE" sz="2400" dirty="0">
              <a:solidFill>
                <a:srgbClr val="9BBB59"/>
              </a:solidFill>
            </a:endParaRPr>
          </a:p>
        </p:txBody>
      </p:sp>
      <p:sp>
        <p:nvSpPr>
          <p:cNvPr id="15" name="Rechteck 206"/>
          <p:cNvSpPr/>
          <p:nvPr/>
        </p:nvSpPr>
        <p:spPr bwMode="gray">
          <a:xfrm>
            <a:off x="533399" y="2057400"/>
            <a:ext cx="2895599" cy="721609"/>
          </a:xfrm>
          <a:prstGeom prst="rect">
            <a:avLst/>
          </a:prstGeom>
        </p:spPr>
        <p:txBody>
          <a:bodyPr wrap="square" lIns="72000" tIns="0" rIns="180000" bIns="0">
            <a:noAutofit/>
          </a:bodyPr>
          <a:lstStyle/>
          <a:p>
            <a:pPr lvl="0">
              <a:spcAft>
                <a:spcPts val="300"/>
              </a:spcAft>
            </a:pPr>
            <a:r>
              <a:rPr lang="el-GR" sz="1400" b="1" dirty="0" smtClean="0"/>
              <a:t>«Ο κύκλος εργασιών της επιχείρησής σας, σε σχέση με το προηγούμενο έτος, θα λέγατε ότι αυξήθηκε, μειώθηκε ή παρέμεινε σταθερός;»</a:t>
            </a:r>
            <a:endParaRPr lang="de-DE" sz="1600" b="1" dirty="0">
              <a:solidFill>
                <a:srgbClr val="000000"/>
              </a:solidFill>
            </a:endParaRPr>
          </a:p>
        </p:txBody>
      </p:sp>
      <p:sp>
        <p:nvSpPr>
          <p:cNvPr id="16" name="Rechteck 216"/>
          <p:cNvSpPr/>
          <p:nvPr/>
        </p:nvSpPr>
        <p:spPr bwMode="gray">
          <a:xfrm>
            <a:off x="533400" y="3200400"/>
            <a:ext cx="2895600" cy="3420594"/>
          </a:xfrm>
          <a:prstGeom prst="rect">
            <a:avLst/>
          </a:prstGeom>
        </p:spPr>
        <p:txBody>
          <a:bodyPr wrap="square" lIns="72000" tIns="0" rIns="180000" bIns="0">
            <a:noAutofit/>
          </a:bodyPr>
          <a:lstStyle/>
          <a:p>
            <a:r>
              <a:rPr lang="el-GR" sz="1400" dirty="0" smtClean="0"/>
              <a:t>Το έτος που διανύουμε μόλις 2 στις 10 επιχειρήσεις κατάφεραν να αυξήσουν τον κύκλο εργασιών τους. Για την συντριπτική πλειοψηφία, ο κύκλος εργασιών είτε παρέμεινε σταθερός είτε μειώθηκε. Μάλιστα το 14% δήλωσε ότι σε σχέση με το 2014 ο κύκλος εργασιών μειώθηκε σημαντικά. Ωστόσο, το 2016 για τα στελέχη των επιχειρήσεων, έρχεται με περισσότερη αισιοδοξία. Περίπου 3 στους 10 θεωρούν ότι θα καταφέρουν να αυξήσουν τον κύκλο εργασιών τους</a:t>
            </a:r>
            <a:endParaRPr lang="de-DE" sz="1400" b="1" dirty="0"/>
          </a:p>
        </p:txBody>
      </p:sp>
      <p:cxnSp>
        <p:nvCxnSpPr>
          <p:cNvPr id="17" name="Gerade Verbindung 145"/>
          <p:cNvCxnSpPr/>
          <p:nvPr/>
        </p:nvCxnSpPr>
        <p:spPr bwMode="gray">
          <a:xfrm>
            <a:off x="3428999" y="1066800"/>
            <a:ext cx="1" cy="5390004"/>
          </a:xfrm>
          <a:prstGeom prst="line">
            <a:avLst/>
          </a:prstGeom>
          <a:ln w="19050">
            <a:solidFill>
              <a:srgbClr val="C8C8C8"/>
            </a:solidFill>
            <a:prstDash val="sysDot"/>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3657600" y="1066800"/>
            <a:ext cx="5257800" cy="37628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t>2015 </a:t>
            </a:r>
            <a:r>
              <a:rPr lang="en-US" b="1" dirty="0" smtClean="0"/>
              <a:t>vs. </a:t>
            </a:r>
            <a:r>
              <a:rPr lang="el-GR" b="1" dirty="0" smtClean="0"/>
              <a:t>Προηγούμενο  έτος</a:t>
            </a:r>
            <a:endParaRPr lang="en-US" b="1" dirty="0"/>
          </a:p>
        </p:txBody>
      </p:sp>
      <p:sp>
        <p:nvSpPr>
          <p:cNvPr id="19" name="Rectangle 18"/>
          <p:cNvSpPr/>
          <p:nvPr/>
        </p:nvSpPr>
        <p:spPr>
          <a:xfrm>
            <a:off x="3657600" y="1443089"/>
            <a:ext cx="5257800" cy="22343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3657600" y="3713924"/>
            <a:ext cx="5257800" cy="376289"/>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t>2016 </a:t>
            </a:r>
            <a:r>
              <a:rPr lang="en-US" b="1" dirty="0" smtClean="0"/>
              <a:t>vs. </a:t>
            </a:r>
            <a:r>
              <a:rPr lang="el-GR" b="1" dirty="0" smtClean="0"/>
              <a:t>2015</a:t>
            </a:r>
            <a:endParaRPr lang="en-US" b="1" dirty="0"/>
          </a:p>
        </p:txBody>
      </p:sp>
      <p:sp>
        <p:nvSpPr>
          <p:cNvPr id="21" name="Rectangle 20"/>
          <p:cNvSpPr/>
          <p:nvPr/>
        </p:nvSpPr>
        <p:spPr>
          <a:xfrm>
            <a:off x="3657600" y="4090213"/>
            <a:ext cx="5257800" cy="22343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2" name="Diagramm 971"/>
          <p:cNvGraphicFramePr/>
          <p:nvPr>
            <p:extLst>
              <p:ext uri="{D42A27DB-BD31-4B8C-83A1-F6EECF244321}">
                <p14:modId xmlns:p14="http://schemas.microsoft.com/office/powerpoint/2010/main" val="722532483"/>
              </p:ext>
            </p:extLst>
          </p:nvPr>
        </p:nvGraphicFramePr>
        <p:xfrm>
          <a:off x="4419600" y="4142962"/>
          <a:ext cx="4252453" cy="21816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3" name="Diagramm 971"/>
          <p:cNvGraphicFramePr/>
          <p:nvPr>
            <p:extLst>
              <p:ext uri="{D42A27DB-BD31-4B8C-83A1-F6EECF244321}">
                <p14:modId xmlns:p14="http://schemas.microsoft.com/office/powerpoint/2010/main" val="658152798"/>
              </p:ext>
            </p:extLst>
          </p:nvPr>
        </p:nvGraphicFramePr>
        <p:xfrm>
          <a:off x="4495800" y="1532286"/>
          <a:ext cx="4191000" cy="21816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939521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7620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152400"/>
            <a:ext cx="8229600" cy="868362"/>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smtClean="0">
                <a:solidFill>
                  <a:schemeClr val="tx2">
                    <a:lumMod val="60000"/>
                    <a:lumOff val="40000"/>
                  </a:schemeClr>
                </a:solidFill>
              </a:rPr>
              <a:t>Πορεία Κύκλου Εργασιών</a:t>
            </a:r>
            <a:r>
              <a:rPr lang="el-GR" dirty="0"/>
              <a:t> </a:t>
            </a:r>
            <a:r>
              <a:rPr lang="el-GR" dirty="0" smtClean="0">
                <a:solidFill>
                  <a:schemeClr val="tx2">
                    <a:lumMod val="60000"/>
                    <a:lumOff val="40000"/>
                  </a:schemeClr>
                </a:solidFill>
              </a:rPr>
              <a:t>ανά Κλάδο</a:t>
            </a:r>
            <a:r>
              <a:rPr lang="en-US" dirty="0" smtClean="0"/>
              <a:t>Context</a:t>
            </a:r>
            <a:endParaRPr lang="en-US" dirty="0"/>
          </a:p>
        </p:txBody>
      </p:sp>
      <p:sp>
        <p:nvSpPr>
          <p:cNvPr id="24" name="Rechteck 206"/>
          <p:cNvSpPr/>
          <p:nvPr/>
        </p:nvSpPr>
        <p:spPr bwMode="gray">
          <a:xfrm>
            <a:off x="533400" y="838200"/>
            <a:ext cx="5943600" cy="721609"/>
          </a:xfrm>
          <a:prstGeom prst="rect">
            <a:avLst/>
          </a:prstGeom>
        </p:spPr>
        <p:txBody>
          <a:bodyPr wrap="square" lIns="72000" tIns="0" rIns="180000" bIns="0">
            <a:noAutofit/>
          </a:bodyPr>
          <a:lstStyle/>
          <a:p>
            <a:pPr lvl="0">
              <a:spcAft>
                <a:spcPts val="300"/>
              </a:spcAft>
            </a:pPr>
            <a:r>
              <a:rPr lang="el-GR" sz="1400" b="1" dirty="0" smtClean="0"/>
              <a:t>«Ο κύκλος εργασιών της επιχείρησής σας, σε σχέση με το προηγούμενο έτος, θα λέγατε ότι αυξήθηκε, μειώθηκε ή παρέμεινε σταθερός;»</a:t>
            </a:r>
            <a:endParaRPr lang="de-DE" sz="1600" b="1" dirty="0">
              <a:solidFill>
                <a:srgbClr val="000000"/>
              </a:solidFill>
            </a:endParaRPr>
          </a:p>
        </p:txBody>
      </p:sp>
      <p:graphicFrame>
        <p:nvGraphicFramePr>
          <p:cNvPr id="3" name="Chart 2"/>
          <p:cNvGraphicFramePr/>
          <p:nvPr>
            <p:extLst>
              <p:ext uri="{D42A27DB-BD31-4B8C-83A1-F6EECF244321}">
                <p14:modId xmlns:p14="http://schemas.microsoft.com/office/powerpoint/2010/main" val="3076173132"/>
              </p:ext>
            </p:extLst>
          </p:nvPr>
        </p:nvGraphicFramePr>
        <p:xfrm>
          <a:off x="557981" y="1712208"/>
          <a:ext cx="8458200" cy="230099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5" name="Chart 24"/>
          <p:cNvGraphicFramePr/>
          <p:nvPr>
            <p:extLst>
              <p:ext uri="{D42A27DB-BD31-4B8C-83A1-F6EECF244321}">
                <p14:modId xmlns:p14="http://schemas.microsoft.com/office/powerpoint/2010/main" val="3024093250"/>
              </p:ext>
            </p:extLst>
          </p:nvPr>
        </p:nvGraphicFramePr>
        <p:xfrm>
          <a:off x="557981" y="4038600"/>
          <a:ext cx="8458200" cy="2153983"/>
        </p:xfrm>
        <a:graphic>
          <a:graphicData uri="http://schemas.openxmlformats.org/drawingml/2006/chart">
            <c:chart xmlns:c="http://schemas.openxmlformats.org/drawingml/2006/chart" xmlns:r="http://schemas.openxmlformats.org/officeDocument/2006/relationships" r:id="rId3"/>
          </a:graphicData>
        </a:graphic>
      </p:graphicFrame>
      <p:sp>
        <p:nvSpPr>
          <p:cNvPr id="27" name="Pentagon 26"/>
          <p:cNvSpPr/>
          <p:nvPr/>
        </p:nvSpPr>
        <p:spPr>
          <a:xfrm>
            <a:off x="457200" y="1905000"/>
            <a:ext cx="415742" cy="1104899"/>
          </a:xfrm>
          <a:prstGeom prst="homePlate">
            <a:avLst/>
          </a:prstGeom>
          <a:solidFill>
            <a:schemeClr val="bg1">
              <a:lumMod val="75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Pentagon 28"/>
          <p:cNvSpPr/>
          <p:nvPr/>
        </p:nvSpPr>
        <p:spPr>
          <a:xfrm>
            <a:off x="457200" y="4495800"/>
            <a:ext cx="415742" cy="1104899"/>
          </a:xfrm>
          <a:prstGeom prst="homePlate">
            <a:avLst/>
          </a:prstGeom>
          <a:solidFill>
            <a:schemeClr val="bg1">
              <a:lumMod val="75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p:cNvSpPr txBox="1"/>
          <p:nvPr/>
        </p:nvSpPr>
        <p:spPr>
          <a:xfrm rot="16200000">
            <a:off x="-16877" y="2025134"/>
            <a:ext cx="1219200" cy="369332"/>
          </a:xfrm>
          <a:prstGeom prst="rect">
            <a:avLst/>
          </a:prstGeom>
          <a:noFill/>
        </p:spPr>
        <p:txBody>
          <a:bodyPr wrap="square" rtlCol="0">
            <a:spAutoFit/>
          </a:bodyPr>
          <a:lstStyle/>
          <a:p>
            <a:r>
              <a:rPr lang="el-GR" b="1" dirty="0" smtClean="0">
                <a:solidFill>
                  <a:schemeClr val="bg1"/>
                </a:solidFill>
              </a:rPr>
              <a:t>2015</a:t>
            </a:r>
            <a:endParaRPr lang="en-US" b="1" dirty="0">
              <a:solidFill>
                <a:schemeClr val="bg1"/>
              </a:solidFill>
            </a:endParaRPr>
          </a:p>
        </p:txBody>
      </p:sp>
      <p:sp>
        <p:nvSpPr>
          <p:cNvPr id="30" name="TextBox 29"/>
          <p:cNvSpPr txBox="1"/>
          <p:nvPr/>
        </p:nvSpPr>
        <p:spPr>
          <a:xfrm rot="16200000">
            <a:off x="-16877" y="4615934"/>
            <a:ext cx="1219200" cy="369332"/>
          </a:xfrm>
          <a:prstGeom prst="rect">
            <a:avLst/>
          </a:prstGeom>
          <a:noFill/>
        </p:spPr>
        <p:txBody>
          <a:bodyPr wrap="square" rtlCol="0">
            <a:spAutoFit/>
          </a:bodyPr>
          <a:lstStyle/>
          <a:p>
            <a:r>
              <a:rPr lang="el-GR" b="1" dirty="0" smtClean="0">
                <a:solidFill>
                  <a:schemeClr val="bg1"/>
                </a:solidFill>
              </a:rPr>
              <a:t>2016</a:t>
            </a:r>
            <a:endParaRPr lang="en-US" b="1" dirty="0">
              <a:solidFill>
                <a:schemeClr val="bg1"/>
              </a:solidFill>
            </a:endParaRPr>
          </a:p>
        </p:txBody>
      </p:sp>
      <p:sp>
        <p:nvSpPr>
          <p:cNvPr id="5" name="Oval 4"/>
          <p:cNvSpPr/>
          <p:nvPr/>
        </p:nvSpPr>
        <p:spPr>
          <a:xfrm>
            <a:off x="4572000" y="4267200"/>
            <a:ext cx="457200" cy="3048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4648200" y="2362200"/>
            <a:ext cx="457200" cy="3810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6"/>
          <p:cNvSpPr>
            <a:spLocks/>
          </p:cNvSpPr>
          <p:nvPr/>
        </p:nvSpPr>
        <p:spPr bwMode="auto">
          <a:xfrm>
            <a:off x="6172200" y="381000"/>
            <a:ext cx="2895600" cy="1498996"/>
          </a:xfrm>
          <a:prstGeom prst="roundRect">
            <a:avLst/>
          </a:prstGeom>
          <a:solidFill>
            <a:schemeClr val="accent5"/>
          </a:solidFill>
          <a:ln w="0">
            <a:noFill/>
            <a:prstDash val="solid"/>
            <a:round/>
            <a:headEnd/>
            <a:tailEnd/>
          </a:ln>
          <a:effectLst>
            <a:outerShdw blurRad="63500" sx="102000" sy="102000" algn="ctr" rotWithShape="0">
              <a:prstClr val="black">
                <a:alpha val="40000"/>
              </a:prstClr>
            </a:outerShdw>
          </a:effectLst>
        </p:spPr>
        <p:txBody>
          <a:bodyPr vert="horz" wrap="square" lIns="91440" tIns="45720" rIns="91440" bIns="45720" numCol="1" anchor="ctr" anchorCtr="0" compatLnSpc="1">
            <a:prstTxWarp prst="textNoShape">
              <a:avLst/>
            </a:prstTxWarp>
          </a:bodyPr>
          <a:lstStyle/>
          <a:p>
            <a:r>
              <a:rPr lang="el-GR" sz="1400" dirty="0" smtClean="0">
                <a:solidFill>
                  <a:schemeClr val="bg1"/>
                </a:solidFill>
              </a:rPr>
              <a:t>Σε σχέση με το σύνολο, το εμπόριο φαίνεται ότι είχε πιο δύσκολη χρονιά, με το 14% των επιχειρήσεων να έχει παρουσιάσει αύξηση στον κύκλο εργασιών έναντι 19% στο σύνολο.</a:t>
            </a:r>
          </a:p>
        </p:txBody>
      </p:sp>
      <p:cxnSp>
        <p:nvCxnSpPr>
          <p:cNvPr id="20" name="Gerade Verbindung 145"/>
          <p:cNvCxnSpPr/>
          <p:nvPr/>
        </p:nvCxnSpPr>
        <p:spPr bwMode="gray">
          <a:xfrm>
            <a:off x="2514600" y="1620396"/>
            <a:ext cx="0" cy="4551804"/>
          </a:xfrm>
          <a:prstGeom prst="line">
            <a:avLst/>
          </a:prstGeom>
          <a:ln w="19050">
            <a:solidFill>
              <a:srgbClr val="C8C8C8"/>
            </a:solidFill>
            <a:prstDash val="sysDot"/>
          </a:ln>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4572000" y="1828800"/>
            <a:ext cx="533400" cy="3810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6"/>
          <p:cNvSpPr>
            <a:spLocks/>
          </p:cNvSpPr>
          <p:nvPr/>
        </p:nvSpPr>
        <p:spPr bwMode="auto">
          <a:xfrm>
            <a:off x="2133600" y="6237983"/>
            <a:ext cx="6309852" cy="408908"/>
          </a:xfrm>
          <a:prstGeom prst="roundRect">
            <a:avLst/>
          </a:prstGeom>
          <a:solidFill>
            <a:schemeClr val="accent5"/>
          </a:solidFill>
          <a:ln w="0">
            <a:noFill/>
            <a:prstDash val="solid"/>
            <a:round/>
            <a:headEnd/>
            <a:tailEnd/>
          </a:ln>
          <a:effectLst>
            <a:outerShdw blurRad="63500" sx="102000" sy="102000" algn="ctr" rotWithShape="0">
              <a:prstClr val="black">
                <a:alpha val="40000"/>
              </a:prstClr>
            </a:outerShdw>
          </a:effectLst>
        </p:spPr>
        <p:txBody>
          <a:bodyPr vert="horz" wrap="square" lIns="91440" tIns="45720" rIns="91440" bIns="45720" numCol="1" anchor="ctr" anchorCtr="0" compatLnSpc="1">
            <a:prstTxWarp prst="textNoShape">
              <a:avLst/>
            </a:prstTxWarp>
          </a:bodyPr>
          <a:lstStyle/>
          <a:p>
            <a:r>
              <a:rPr lang="el-GR" sz="1400" dirty="0" smtClean="0">
                <a:solidFill>
                  <a:schemeClr val="bg1"/>
                </a:solidFill>
              </a:rPr>
              <a:t>Επιπλέον, οι επιχειρήσεις που ανήκουν σε αυτό το κλάδο παρουσιάζονται και πιο «απαισιόδοξες» για το 2016. </a:t>
            </a:r>
          </a:p>
        </p:txBody>
      </p:sp>
      <p:sp>
        <p:nvSpPr>
          <p:cNvPr id="23" name="Freeform 8"/>
          <p:cNvSpPr>
            <a:spLocks noEditPoints="1"/>
          </p:cNvSpPr>
          <p:nvPr/>
        </p:nvSpPr>
        <p:spPr bwMode="gray">
          <a:xfrm rot="11634355" flipH="1">
            <a:off x="1461539" y="6281171"/>
            <a:ext cx="663159" cy="195201"/>
          </a:xfrm>
          <a:custGeom>
            <a:avLst/>
            <a:gdLst>
              <a:gd name="T0" fmla="*/ 508 w 642"/>
              <a:gd name="T1" fmla="*/ 94 h 189"/>
              <a:gd name="T2" fmla="*/ 243 w 642"/>
              <a:gd name="T3" fmla="*/ 72 h 189"/>
              <a:gd name="T4" fmla="*/ 21 w 642"/>
              <a:gd name="T5" fmla="*/ 183 h 189"/>
              <a:gd name="T6" fmla="*/ 4 w 642"/>
              <a:gd name="T7" fmla="*/ 182 h 189"/>
              <a:gd name="T8" fmla="*/ 10 w 642"/>
              <a:gd name="T9" fmla="*/ 164 h 189"/>
              <a:gd name="T10" fmla="*/ 239 w 642"/>
              <a:gd name="T11" fmla="*/ 47 h 189"/>
              <a:gd name="T12" fmla="*/ 522 w 642"/>
              <a:gd name="T13" fmla="*/ 68 h 189"/>
              <a:gd name="T14" fmla="*/ 508 w 642"/>
              <a:gd name="T15" fmla="*/ 94 h 189"/>
              <a:gd name="T16" fmla="*/ 630 w 642"/>
              <a:gd name="T17" fmla="*/ 93 h 189"/>
              <a:gd name="T18" fmla="*/ 515 w 642"/>
              <a:gd name="T19" fmla="*/ 7 h 189"/>
              <a:gd name="T20" fmla="*/ 496 w 642"/>
              <a:gd name="T21" fmla="*/ 30 h 189"/>
              <a:gd name="T22" fmla="*/ 572 w 642"/>
              <a:gd name="T23" fmla="*/ 87 h 189"/>
              <a:gd name="T24" fmla="*/ 541 w 642"/>
              <a:gd name="T25" fmla="*/ 98 h 189"/>
              <a:gd name="T26" fmla="*/ 459 w 642"/>
              <a:gd name="T27" fmla="*/ 162 h 189"/>
              <a:gd name="T28" fmla="*/ 462 w 642"/>
              <a:gd name="T29" fmla="*/ 179 h 189"/>
              <a:gd name="T30" fmla="*/ 479 w 642"/>
              <a:gd name="T31" fmla="*/ 169 h 189"/>
              <a:gd name="T32" fmla="*/ 536 w 642"/>
              <a:gd name="T33" fmla="*/ 125 h 189"/>
              <a:gd name="T34" fmla="*/ 611 w 642"/>
              <a:gd name="T35" fmla="*/ 116 h 189"/>
              <a:gd name="T36" fmla="*/ 630 w 642"/>
              <a:gd name="T37" fmla="*/ 93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42" h="189">
                <a:moveTo>
                  <a:pt x="508" y="94"/>
                </a:moveTo>
                <a:cubicBezTo>
                  <a:pt x="422" y="74"/>
                  <a:pt x="331" y="62"/>
                  <a:pt x="243" y="72"/>
                </a:cubicBezTo>
                <a:cubicBezTo>
                  <a:pt x="160" y="82"/>
                  <a:pt x="79" y="125"/>
                  <a:pt x="21" y="183"/>
                </a:cubicBezTo>
                <a:cubicBezTo>
                  <a:pt x="16" y="187"/>
                  <a:pt x="7" y="189"/>
                  <a:pt x="4" y="182"/>
                </a:cubicBezTo>
                <a:cubicBezTo>
                  <a:pt x="0" y="176"/>
                  <a:pt x="5" y="168"/>
                  <a:pt x="10" y="164"/>
                </a:cubicBezTo>
                <a:cubicBezTo>
                  <a:pt x="70" y="104"/>
                  <a:pt x="155" y="58"/>
                  <a:pt x="239" y="47"/>
                </a:cubicBezTo>
                <a:cubicBezTo>
                  <a:pt x="333" y="34"/>
                  <a:pt x="430" y="47"/>
                  <a:pt x="522" y="68"/>
                </a:cubicBezTo>
                <a:cubicBezTo>
                  <a:pt x="537" y="71"/>
                  <a:pt x="521" y="97"/>
                  <a:pt x="508" y="94"/>
                </a:cubicBezTo>
                <a:close/>
                <a:moveTo>
                  <a:pt x="630" y="93"/>
                </a:moveTo>
                <a:cubicBezTo>
                  <a:pt x="590" y="67"/>
                  <a:pt x="555" y="33"/>
                  <a:pt x="515" y="7"/>
                </a:cubicBezTo>
                <a:cubicBezTo>
                  <a:pt x="503" y="0"/>
                  <a:pt x="484" y="23"/>
                  <a:pt x="496" y="30"/>
                </a:cubicBezTo>
                <a:cubicBezTo>
                  <a:pt x="523" y="47"/>
                  <a:pt x="547" y="68"/>
                  <a:pt x="572" y="87"/>
                </a:cubicBezTo>
                <a:cubicBezTo>
                  <a:pt x="561" y="90"/>
                  <a:pt x="551" y="94"/>
                  <a:pt x="541" y="98"/>
                </a:cubicBezTo>
                <a:cubicBezTo>
                  <a:pt x="509" y="111"/>
                  <a:pt x="478" y="133"/>
                  <a:pt x="459" y="162"/>
                </a:cubicBezTo>
                <a:cubicBezTo>
                  <a:pt x="455" y="167"/>
                  <a:pt x="455" y="176"/>
                  <a:pt x="462" y="179"/>
                </a:cubicBezTo>
                <a:cubicBezTo>
                  <a:pt x="469" y="181"/>
                  <a:pt x="475" y="175"/>
                  <a:pt x="479" y="169"/>
                </a:cubicBezTo>
                <a:cubicBezTo>
                  <a:pt x="493" y="150"/>
                  <a:pt x="515" y="136"/>
                  <a:pt x="536" y="125"/>
                </a:cubicBezTo>
                <a:cubicBezTo>
                  <a:pt x="557" y="115"/>
                  <a:pt x="588" y="103"/>
                  <a:pt x="611" y="116"/>
                </a:cubicBezTo>
                <a:cubicBezTo>
                  <a:pt x="623" y="122"/>
                  <a:pt x="642" y="100"/>
                  <a:pt x="630" y="93"/>
                </a:cubicBezTo>
                <a:close/>
              </a:path>
            </a:pathLst>
          </a:custGeom>
          <a:solidFill>
            <a:schemeClr val="accent5"/>
          </a:solidFill>
          <a:ln>
            <a:noFill/>
          </a:ln>
          <a:effectLst>
            <a:outerShdw blurRad="38100" dist="25400" dir="2700000" algn="tl" rotWithShape="0">
              <a:prstClr val="black">
                <a:alpha val="20000"/>
              </a:prstClr>
            </a:outerShdw>
          </a:effectLst>
        </p:spPr>
        <p:txBody>
          <a:bodyPr vert="horz" wrap="square" lIns="91440" tIns="45720" rIns="91440" bIns="45720" numCol="1" anchor="t" anchorCtr="0" compatLnSpc="1">
            <a:prstTxWarp prst="textNoShape">
              <a:avLst/>
            </a:prstTxWarp>
          </a:bodyPr>
          <a:lstStyle/>
          <a:p>
            <a:endParaRPr lang="de-DE"/>
          </a:p>
        </p:txBody>
      </p:sp>
      <p:sp>
        <p:nvSpPr>
          <p:cNvPr id="26" name="Freeform 8"/>
          <p:cNvSpPr>
            <a:spLocks noEditPoints="1"/>
          </p:cNvSpPr>
          <p:nvPr/>
        </p:nvSpPr>
        <p:spPr bwMode="gray">
          <a:xfrm rot="9805007" flipH="1" flipV="1">
            <a:off x="5276280" y="1455149"/>
            <a:ext cx="783218" cy="243636"/>
          </a:xfrm>
          <a:custGeom>
            <a:avLst/>
            <a:gdLst>
              <a:gd name="T0" fmla="*/ 508 w 642"/>
              <a:gd name="T1" fmla="*/ 94 h 189"/>
              <a:gd name="T2" fmla="*/ 243 w 642"/>
              <a:gd name="T3" fmla="*/ 72 h 189"/>
              <a:gd name="T4" fmla="*/ 21 w 642"/>
              <a:gd name="T5" fmla="*/ 183 h 189"/>
              <a:gd name="T6" fmla="*/ 4 w 642"/>
              <a:gd name="T7" fmla="*/ 182 h 189"/>
              <a:gd name="T8" fmla="*/ 10 w 642"/>
              <a:gd name="T9" fmla="*/ 164 h 189"/>
              <a:gd name="T10" fmla="*/ 239 w 642"/>
              <a:gd name="T11" fmla="*/ 47 h 189"/>
              <a:gd name="T12" fmla="*/ 522 w 642"/>
              <a:gd name="T13" fmla="*/ 68 h 189"/>
              <a:gd name="T14" fmla="*/ 508 w 642"/>
              <a:gd name="T15" fmla="*/ 94 h 189"/>
              <a:gd name="T16" fmla="*/ 630 w 642"/>
              <a:gd name="T17" fmla="*/ 93 h 189"/>
              <a:gd name="T18" fmla="*/ 515 w 642"/>
              <a:gd name="T19" fmla="*/ 7 h 189"/>
              <a:gd name="T20" fmla="*/ 496 w 642"/>
              <a:gd name="T21" fmla="*/ 30 h 189"/>
              <a:gd name="T22" fmla="*/ 572 w 642"/>
              <a:gd name="T23" fmla="*/ 87 h 189"/>
              <a:gd name="T24" fmla="*/ 541 w 642"/>
              <a:gd name="T25" fmla="*/ 98 h 189"/>
              <a:gd name="T26" fmla="*/ 459 w 642"/>
              <a:gd name="T27" fmla="*/ 162 h 189"/>
              <a:gd name="T28" fmla="*/ 462 w 642"/>
              <a:gd name="T29" fmla="*/ 179 h 189"/>
              <a:gd name="T30" fmla="*/ 479 w 642"/>
              <a:gd name="T31" fmla="*/ 169 h 189"/>
              <a:gd name="T32" fmla="*/ 536 w 642"/>
              <a:gd name="T33" fmla="*/ 125 h 189"/>
              <a:gd name="T34" fmla="*/ 611 w 642"/>
              <a:gd name="T35" fmla="*/ 116 h 189"/>
              <a:gd name="T36" fmla="*/ 630 w 642"/>
              <a:gd name="T37" fmla="*/ 93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42" h="189">
                <a:moveTo>
                  <a:pt x="508" y="94"/>
                </a:moveTo>
                <a:cubicBezTo>
                  <a:pt x="422" y="74"/>
                  <a:pt x="331" y="62"/>
                  <a:pt x="243" y="72"/>
                </a:cubicBezTo>
                <a:cubicBezTo>
                  <a:pt x="160" y="82"/>
                  <a:pt x="79" y="125"/>
                  <a:pt x="21" y="183"/>
                </a:cubicBezTo>
                <a:cubicBezTo>
                  <a:pt x="16" y="187"/>
                  <a:pt x="7" y="189"/>
                  <a:pt x="4" y="182"/>
                </a:cubicBezTo>
                <a:cubicBezTo>
                  <a:pt x="0" y="176"/>
                  <a:pt x="5" y="168"/>
                  <a:pt x="10" y="164"/>
                </a:cubicBezTo>
                <a:cubicBezTo>
                  <a:pt x="70" y="104"/>
                  <a:pt x="155" y="58"/>
                  <a:pt x="239" y="47"/>
                </a:cubicBezTo>
                <a:cubicBezTo>
                  <a:pt x="333" y="34"/>
                  <a:pt x="430" y="47"/>
                  <a:pt x="522" y="68"/>
                </a:cubicBezTo>
                <a:cubicBezTo>
                  <a:pt x="537" y="71"/>
                  <a:pt x="521" y="97"/>
                  <a:pt x="508" y="94"/>
                </a:cubicBezTo>
                <a:close/>
                <a:moveTo>
                  <a:pt x="630" y="93"/>
                </a:moveTo>
                <a:cubicBezTo>
                  <a:pt x="590" y="67"/>
                  <a:pt x="555" y="33"/>
                  <a:pt x="515" y="7"/>
                </a:cubicBezTo>
                <a:cubicBezTo>
                  <a:pt x="503" y="0"/>
                  <a:pt x="484" y="23"/>
                  <a:pt x="496" y="30"/>
                </a:cubicBezTo>
                <a:cubicBezTo>
                  <a:pt x="523" y="47"/>
                  <a:pt x="547" y="68"/>
                  <a:pt x="572" y="87"/>
                </a:cubicBezTo>
                <a:cubicBezTo>
                  <a:pt x="561" y="90"/>
                  <a:pt x="551" y="94"/>
                  <a:pt x="541" y="98"/>
                </a:cubicBezTo>
                <a:cubicBezTo>
                  <a:pt x="509" y="111"/>
                  <a:pt x="478" y="133"/>
                  <a:pt x="459" y="162"/>
                </a:cubicBezTo>
                <a:cubicBezTo>
                  <a:pt x="455" y="167"/>
                  <a:pt x="455" y="176"/>
                  <a:pt x="462" y="179"/>
                </a:cubicBezTo>
                <a:cubicBezTo>
                  <a:pt x="469" y="181"/>
                  <a:pt x="475" y="175"/>
                  <a:pt x="479" y="169"/>
                </a:cubicBezTo>
                <a:cubicBezTo>
                  <a:pt x="493" y="150"/>
                  <a:pt x="515" y="136"/>
                  <a:pt x="536" y="125"/>
                </a:cubicBezTo>
                <a:cubicBezTo>
                  <a:pt x="557" y="115"/>
                  <a:pt x="588" y="103"/>
                  <a:pt x="611" y="116"/>
                </a:cubicBezTo>
                <a:cubicBezTo>
                  <a:pt x="623" y="122"/>
                  <a:pt x="642" y="100"/>
                  <a:pt x="630" y="93"/>
                </a:cubicBezTo>
                <a:close/>
              </a:path>
            </a:pathLst>
          </a:custGeom>
          <a:solidFill>
            <a:schemeClr val="accent5"/>
          </a:solidFill>
          <a:ln>
            <a:noFill/>
          </a:ln>
          <a:effectLst>
            <a:outerShdw blurRad="38100" dist="25400" dir="2700000" algn="tl" rotWithShape="0">
              <a:prstClr val="black">
                <a:alpha val="20000"/>
              </a:prstClr>
            </a:outerShdw>
          </a:effectLst>
        </p:spPr>
        <p:txBody>
          <a:bodyPr vert="horz" wrap="square" lIns="91440" tIns="45720" rIns="91440" bIns="45720" numCol="1" anchor="t" anchorCtr="0" compatLnSpc="1">
            <a:prstTxWarp prst="textNoShape">
              <a:avLst/>
            </a:prstTxWarp>
          </a:bodyPr>
          <a:lstStyle/>
          <a:p>
            <a:endParaRPr lang="de-DE"/>
          </a:p>
        </p:txBody>
      </p:sp>
    </p:spTree>
    <p:extLst>
      <p:ext uri="{BB962C8B-B14F-4D97-AF65-F5344CB8AC3E}">
        <p14:creationId xmlns:p14="http://schemas.microsoft.com/office/powerpoint/2010/main" val="1156171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1" nodeType="click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anim calcmode="lin" valueType="num">
                                      <p:cBhvr additive="base">
                                        <p:cTn id="19" dur="500" fill="hold"/>
                                        <p:tgtEl>
                                          <p:spTgt spid="23"/>
                                        </p:tgtEl>
                                        <p:attrNameLst>
                                          <p:attrName>ppt_x</p:attrName>
                                        </p:attrNameLst>
                                      </p:cBhvr>
                                      <p:tavLst>
                                        <p:tav tm="0">
                                          <p:val>
                                            <p:strVal val="#ppt_x"/>
                                          </p:val>
                                        </p:tav>
                                        <p:tav tm="100000">
                                          <p:val>
                                            <p:strVal val="#ppt_x"/>
                                          </p:val>
                                        </p:tav>
                                      </p:tavLst>
                                    </p:anim>
                                    <p:anim calcmode="lin" valueType="num">
                                      <p:cBhvr additive="base">
                                        <p:cTn id="20" dur="500" fill="hold"/>
                                        <p:tgtEl>
                                          <p:spTgt spid="23"/>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2"/>
                                        </p:tgtEl>
                                        <p:attrNameLst>
                                          <p:attrName>style.visibility</p:attrName>
                                        </p:attrNameLst>
                                      </p:cBhvr>
                                      <p:to>
                                        <p:strVal val="visible"/>
                                      </p:to>
                                    </p:set>
                                    <p:anim calcmode="lin" valueType="num">
                                      <p:cBhvr additive="base">
                                        <p:cTn id="23" dur="500" fill="hold"/>
                                        <p:tgtEl>
                                          <p:spTgt spid="22"/>
                                        </p:tgtEl>
                                        <p:attrNameLst>
                                          <p:attrName>ppt_x</p:attrName>
                                        </p:attrNameLst>
                                      </p:cBhvr>
                                      <p:tavLst>
                                        <p:tav tm="0">
                                          <p:val>
                                            <p:strVal val="#ppt_x"/>
                                          </p:val>
                                        </p:tav>
                                        <p:tav tm="100000">
                                          <p:val>
                                            <p:strVal val="#ppt_x"/>
                                          </p:val>
                                        </p:tav>
                                      </p:tavLst>
                                    </p:anim>
                                    <p:anim calcmode="lin" valueType="num">
                                      <p:cBhvr additive="base">
                                        <p:cTn id="2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8" grpId="1" animBg="1"/>
      <p:bldP spid="22" grpId="0" animBg="1"/>
      <p:bldP spid="23" grpId="0" animBg="1"/>
      <p:bldP spid="26" grpId="0" animBg="1"/>
      <p:bldP spid="26"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Κύκλος Εργασιών </a:t>
            </a:r>
            <a:endParaRPr lang="en-US" dirty="0"/>
          </a:p>
        </p:txBody>
      </p:sp>
      <p:sp>
        <p:nvSpPr>
          <p:cNvPr id="12" name="Rectangle 11"/>
          <p:cNvSpPr/>
          <p:nvPr/>
        </p:nvSpPr>
        <p:spPr>
          <a:xfrm>
            <a:off x="0" y="0"/>
            <a:ext cx="91440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457200" y="46038"/>
            <a:ext cx="8610600" cy="868362"/>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800" b="1" kern="1200">
                <a:solidFill>
                  <a:schemeClr val="bg1"/>
                </a:solidFill>
                <a:latin typeface="+mj-lt"/>
                <a:ea typeface="+mj-ea"/>
                <a:cs typeface="+mj-cs"/>
              </a:defRPr>
            </a:lvl1pPr>
          </a:lstStyle>
          <a:p>
            <a:r>
              <a:rPr lang="el-GR" dirty="0" smtClean="0">
                <a:solidFill>
                  <a:schemeClr val="tx2">
                    <a:lumMod val="60000"/>
                    <a:lumOff val="40000"/>
                  </a:schemeClr>
                </a:solidFill>
              </a:rPr>
              <a:t>Πορεία Κύκλου Εργασιών</a:t>
            </a:r>
            <a:r>
              <a:rPr lang="el-GR" dirty="0"/>
              <a:t> </a:t>
            </a:r>
            <a:r>
              <a:rPr lang="el-GR" dirty="0" smtClean="0">
                <a:solidFill>
                  <a:schemeClr val="tx2">
                    <a:lumMod val="60000"/>
                    <a:lumOff val="40000"/>
                  </a:schemeClr>
                </a:solidFill>
              </a:rPr>
              <a:t>ανά Μέγεθος Επιχείρησης (1)</a:t>
            </a:r>
            <a:endParaRPr lang="en-US" dirty="0"/>
          </a:p>
        </p:txBody>
      </p:sp>
      <p:sp>
        <p:nvSpPr>
          <p:cNvPr id="24" name="Rechteck 206"/>
          <p:cNvSpPr/>
          <p:nvPr/>
        </p:nvSpPr>
        <p:spPr bwMode="gray">
          <a:xfrm>
            <a:off x="533400" y="838200"/>
            <a:ext cx="5791200" cy="721609"/>
          </a:xfrm>
          <a:prstGeom prst="rect">
            <a:avLst/>
          </a:prstGeom>
        </p:spPr>
        <p:txBody>
          <a:bodyPr wrap="square" lIns="72000" tIns="0" rIns="180000" bIns="0">
            <a:noAutofit/>
          </a:bodyPr>
          <a:lstStyle/>
          <a:p>
            <a:pPr lvl="0">
              <a:spcAft>
                <a:spcPts val="300"/>
              </a:spcAft>
            </a:pPr>
            <a:r>
              <a:rPr lang="el-GR" sz="1400" b="1" dirty="0" smtClean="0"/>
              <a:t>«Ο κύκλος εργασιών της επιχείρησής σας, σε σχέση με το προηγούμενο έτος, θα λέγατε ότι αυξήθηκε, μειώθηκε ή παρέμεινε σταθερός;»</a:t>
            </a:r>
            <a:endParaRPr lang="de-DE" sz="1600" b="1" dirty="0">
              <a:solidFill>
                <a:srgbClr val="000000"/>
              </a:solidFill>
            </a:endParaRPr>
          </a:p>
        </p:txBody>
      </p:sp>
      <p:graphicFrame>
        <p:nvGraphicFramePr>
          <p:cNvPr id="3" name="Chart 2"/>
          <p:cNvGraphicFramePr/>
          <p:nvPr>
            <p:extLst>
              <p:ext uri="{D42A27DB-BD31-4B8C-83A1-F6EECF244321}">
                <p14:modId xmlns:p14="http://schemas.microsoft.com/office/powerpoint/2010/main" val="3310026501"/>
              </p:ext>
            </p:extLst>
          </p:nvPr>
        </p:nvGraphicFramePr>
        <p:xfrm>
          <a:off x="557981" y="1371600"/>
          <a:ext cx="8458200" cy="2489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5" name="Chart 24"/>
          <p:cNvGraphicFramePr/>
          <p:nvPr>
            <p:extLst>
              <p:ext uri="{D42A27DB-BD31-4B8C-83A1-F6EECF244321}">
                <p14:modId xmlns:p14="http://schemas.microsoft.com/office/powerpoint/2010/main" val="98250512"/>
              </p:ext>
            </p:extLst>
          </p:nvPr>
        </p:nvGraphicFramePr>
        <p:xfrm>
          <a:off x="557981" y="3886200"/>
          <a:ext cx="8458200" cy="2489200"/>
        </p:xfrm>
        <a:graphic>
          <a:graphicData uri="http://schemas.openxmlformats.org/drawingml/2006/chart">
            <c:chart xmlns:c="http://schemas.openxmlformats.org/drawingml/2006/chart" xmlns:r="http://schemas.openxmlformats.org/officeDocument/2006/relationships" r:id="rId3"/>
          </a:graphicData>
        </a:graphic>
      </p:graphicFrame>
      <p:sp>
        <p:nvSpPr>
          <p:cNvPr id="27" name="Pentagon 26"/>
          <p:cNvSpPr/>
          <p:nvPr/>
        </p:nvSpPr>
        <p:spPr>
          <a:xfrm>
            <a:off x="457200" y="1752600"/>
            <a:ext cx="415742" cy="1104899"/>
          </a:xfrm>
          <a:prstGeom prst="homePlate">
            <a:avLst/>
          </a:prstGeom>
          <a:solidFill>
            <a:schemeClr val="bg1">
              <a:lumMod val="75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Pentagon 28"/>
          <p:cNvSpPr/>
          <p:nvPr/>
        </p:nvSpPr>
        <p:spPr>
          <a:xfrm>
            <a:off x="457200" y="4343400"/>
            <a:ext cx="415742" cy="1104899"/>
          </a:xfrm>
          <a:prstGeom prst="homePlate">
            <a:avLst/>
          </a:prstGeom>
          <a:solidFill>
            <a:schemeClr val="bg1">
              <a:lumMod val="75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p:cNvSpPr txBox="1"/>
          <p:nvPr/>
        </p:nvSpPr>
        <p:spPr>
          <a:xfrm rot="16200000">
            <a:off x="-16877" y="1872734"/>
            <a:ext cx="1219200" cy="369332"/>
          </a:xfrm>
          <a:prstGeom prst="rect">
            <a:avLst/>
          </a:prstGeom>
          <a:noFill/>
        </p:spPr>
        <p:txBody>
          <a:bodyPr wrap="square" rtlCol="0">
            <a:spAutoFit/>
          </a:bodyPr>
          <a:lstStyle/>
          <a:p>
            <a:r>
              <a:rPr lang="el-GR" b="1" dirty="0" smtClean="0">
                <a:solidFill>
                  <a:schemeClr val="bg1"/>
                </a:solidFill>
              </a:rPr>
              <a:t>2015</a:t>
            </a:r>
            <a:endParaRPr lang="en-US" b="1" dirty="0">
              <a:solidFill>
                <a:schemeClr val="bg1"/>
              </a:solidFill>
            </a:endParaRPr>
          </a:p>
        </p:txBody>
      </p:sp>
      <p:sp>
        <p:nvSpPr>
          <p:cNvPr id="30" name="TextBox 29"/>
          <p:cNvSpPr txBox="1"/>
          <p:nvPr/>
        </p:nvSpPr>
        <p:spPr>
          <a:xfrm rot="16200000">
            <a:off x="-16877" y="4463534"/>
            <a:ext cx="1219200" cy="369332"/>
          </a:xfrm>
          <a:prstGeom prst="rect">
            <a:avLst/>
          </a:prstGeom>
          <a:noFill/>
        </p:spPr>
        <p:txBody>
          <a:bodyPr wrap="square" rtlCol="0">
            <a:spAutoFit/>
          </a:bodyPr>
          <a:lstStyle/>
          <a:p>
            <a:r>
              <a:rPr lang="el-GR" b="1" dirty="0" smtClean="0">
                <a:solidFill>
                  <a:schemeClr val="bg1"/>
                </a:solidFill>
              </a:rPr>
              <a:t>2016</a:t>
            </a:r>
            <a:endParaRPr lang="en-US" b="1" dirty="0">
              <a:solidFill>
                <a:schemeClr val="bg1"/>
              </a:solidFill>
            </a:endParaRPr>
          </a:p>
        </p:txBody>
      </p:sp>
      <p:sp>
        <p:nvSpPr>
          <p:cNvPr id="14" name="Oval 13"/>
          <p:cNvSpPr/>
          <p:nvPr/>
        </p:nvSpPr>
        <p:spPr>
          <a:xfrm>
            <a:off x="3048000" y="2819400"/>
            <a:ext cx="457200" cy="3810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6096000" y="4516078"/>
            <a:ext cx="457200" cy="381000"/>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6"/>
          <p:cNvSpPr>
            <a:spLocks/>
          </p:cNvSpPr>
          <p:nvPr/>
        </p:nvSpPr>
        <p:spPr bwMode="auto">
          <a:xfrm>
            <a:off x="2143432" y="6378771"/>
            <a:ext cx="6309852" cy="408908"/>
          </a:xfrm>
          <a:prstGeom prst="roundRect">
            <a:avLst/>
          </a:prstGeom>
          <a:solidFill>
            <a:schemeClr val="accent5"/>
          </a:solidFill>
          <a:ln w="0">
            <a:noFill/>
            <a:prstDash val="solid"/>
            <a:round/>
            <a:headEnd/>
            <a:tailEnd/>
          </a:ln>
          <a:effectLst>
            <a:outerShdw blurRad="63500" sx="102000" sy="102000" algn="ctr" rotWithShape="0">
              <a:prstClr val="black">
                <a:alpha val="40000"/>
              </a:prstClr>
            </a:outerShdw>
          </a:effectLst>
        </p:spPr>
        <p:txBody>
          <a:bodyPr vert="horz" wrap="square" lIns="91440" tIns="45720" rIns="91440" bIns="45720" numCol="1" anchor="ctr" anchorCtr="0" compatLnSpc="1">
            <a:prstTxWarp prst="textNoShape">
              <a:avLst/>
            </a:prstTxWarp>
          </a:bodyPr>
          <a:lstStyle/>
          <a:p>
            <a:r>
              <a:rPr lang="el-GR" sz="1400" dirty="0" smtClean="0">
                <a:solidFill>
                  <a:schemeClr val="bg1"/>
                </a:solidFill>
              </a:rPr>
              <a:t>Αντίστοιχα, οι μεγάλες επιχειρήσεις περιμένουν κατά πλειοψηγία αύξηση στον κύκλο εργασιών τους με μεγάλη διαφορά από το σύνολο</a:t>
            </a:r>
          </a:p>
        </p:txBody>
      </p:sp>
      <p:sp>
        <p:nvSpPr>
          <p:cNvPr id="17" name="Freeform 8"/>
          <p:cNvSpPr>
            <a:spLocks noEditPoints="1"/>
          </p:cNvSpPr>
          <p:nvPr/>
        </p:nvSpPr>
        <p:spPr bwMode="gray">
          <a:xfrm rot="11634355" flipH="1">
            <a:off x="1471371" y="6421959"/>
            <a:ext cx="663159" cy="195201"/>
          </a:xfrm>
          <a:custGeom>
            <a:avLst/>
            <a:gdLst>
              <a:gd name="T0" fmla="*/ 508 w 642"/>
              <a:gd name="T1" fmla="*/ 94 h 189"/>
              <a:gd name="T2" fmla="*/ 243 w 642"/>
              <a:gd name="T3" fmla="*/ 72 h 189"/>
              <a:gd name="T4" fmla="*/ 21 w 642"/>
              <a:gd name="T5" fmla="*/ 183 h 189"/>
              <a:gd name="T6" fmla="*/ 4 w 642"/>
              <a:gd name="T7" fmla="*/ 182 h 189"/>
              <a:gd name="T8" fmla="*/ 10 w 642"/>
              <a:gd name="T9" fmla="*/ 164 h 189"/>
              <a:gd name="T10" fmla="*/ 239 w 642"/>
              <a:gd name="T11" fmla="*/ 47 h 189"/>
              <a:gd name="T12" fmla="*/ 522 w 642"/>
              <a:gd name="T13" fmla="*/ 68 h 189"/>
              <a:gd name="T14" fmla="*/ 508 w 642"/>
              <a:gd name="T15" fmla="*/ 94 h 189"/>
              <a:gd name="T16" fmla="*/ 630 w 642"/>
              <a:gd name="T17" fmla="*/ 93 h 189"/>
              <a:gd name="T18" fmla="*/ 515 w 642"/>
              <a:gd name="T19" fmla="*/ 7 h 189"/>
              <a:gd name="T20" fmla="*/ 496 w 642"/>
              <a:gd name="T21" fmla="*/ 30 h 189"/>
              <a:gd name="T22" fmla="*/ 572 w 642"/>
              <a:gd name="T23" fmla="*/ 87 h 189"/>
              <a:gd name="T24" fmla="*/ 541 w 642"/>
              <a:gd name="T25" fmla="*/ 98 h 189"/>
              <a:gd name="T26" fmla="*/ 459 w 642"/>
              <a:gd name="T27" fmla="*/ 162 h 189"/>
              <a:gd name="T28" fmla="*/ 462 w 642"/>
              <a:gd name="T29" fmla="*/ 179 h 189"/>
              <a:gd name="T30" fmla="*/ 479 w 642"/>
              <a:gd name="T31" fmla="*/ 169 h 189"/>
              <a:gd name="T32" fmla="*/ 536 w 642"/>
              <a:gd name="T33" fmla="*/ 125 h 189"/>
              <a:gd name="T34" fmla="*/ 611 w 642"/>
              <a:gd name="T35" fmla="*/ 116 h 189"/>
              <a:gd name="T36" fmla="*/ 630 w 642"/>
              <a:gd name="T37" fmla="*/ 93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42" h="189">
                <a:moveTo>
                  <a:pt x="508" y="94"/>
                </a:moveTo>
                <a:cubicBezTo>
                  <a:pt x="422" y="74"/>
                  <a:pt x="331" y="62"/>
                  <a:pt x="243" y="72"/>
                </a:cubicBezTo>
                <a:cubicBezTo>
                  <a:pt x="160" y="82"/>
                  <a:pt x="79" y="125"/>
                  <a:pt x="21" y="183"/>
                </a:cubicBezTo>
                <a:cubicBezTo>
                  <a:pt x="16" y="187"/>
                  <a:pt x="7" y="189"/>
                  <a:pt x="4" y="182"/>
                </a:cubicBezTo>
                <a:cubicBezTo>
                  <a:pt x="0" y="176"/>
                  <a:pt x="5" y="168"/>
                  <a:pt x="10" y="164"/>
                </a:cubicBezTo>
                <a:cubicBezTo>
                  <a:pt x="70" y="104"/>
                  <a:pt x="155" y="58"/>
                  <a:pt x="239" y="47"/>
                </a:cubicBezTo>
                <a:cubicBezTo>
                  <a:pt x="333" y="34"/>
                  <a:pt x="430" y="47"/>
                  <a:pt x="522" y="68"/>
                </a:cubicBezTo>
                <a:cubicBezTo>
                  <a:pt x="537" y="71"/>
                  <a:pt x="521" y="97"/>
                  <a:pt x="508" y="94"/>
                </a:cubicBezTo>
                <a:close/>
                <a:moveTo>
                  <a:pt x="630" y="93"/>
                </a:moveTo>
                <a:cubicBezTo>
                  <a:pt x="590" y="67"/>
                  <a:pt x="555" y="33"/>
                  <a:pt x="515" y="7"/>
                </a:cubicBezTo>
                <a:cubicBezTo>
                  <a:pt x="503" y="0"/>
                  <a:pt x="484" y="23"/>
                  <a:pt x="496" y="30"/>
                </a:cubicBezTo>
                <a:cubicBezTo>
                  <a:pt x="523" y="47"/>
                  <a:pt x="547" y="68"/>
                  <a:pt x="572" y="87"/>
                </a:cubicBezTo>
                <a:cubicBezTo>
                  <a:pt x="561" y="90"/>
                  <a:pt x="551" y="94"/>
                  <a:pt x="541" y="98"/>
                </a:cubicBezTo>
                <a:cubicBezTo>
                  <a:pt x="509" y="111"/>
                  <a:pt x="478" y="133"/>
                  <a:pt x="459" y="162"/>
                </a:cubicBezTo>
                <a:cubicBezTo>
                  <a:pt x="455" y="167"/>
                  <a:pt x="455" y="176"/>
                  <a:pt x="462" y="179"/>
                </a:cubicBezTo>
                <a:cubicBezTo>
                  <a:pt x="469" y="181"/>
                  <a:pt x="475" y="175"/>
                  <a:pt x="479" y="169"/>
                </a:cubicBezTo>
                <a:cubicBezTo>
                  <a:pt x="493" y="150"/>
                  <a:pt x="515" y="136"/>
                  <a:pt x="536" y="125"/>
                </a:cubicBezTo>
                <a:cubicBezTo>
                  <a:pt x="557" y="115"/>
                  <a:pt x="588" y="103"/>
                  <a:pt x="611" y="116"/>
                </a:cubicBezTo>
                <a:cubicBezTo>
                  <a:pt x="623" y="122"/>
                  <a:pt x="642" y="100"/>
                  <a:pt x="630" y="93"/>
                </a:cubicBezTo>
                <a:close/>
              </a:path>
            </a:pathLst>
          </a:custGeom>
          <a:solidFill>
            <a:schemeClr val="accent5"/>
          </a:solidFill>
          <a:ln>
            <a:noFill/>
          </a:ln>
          <a:effectLst>
            <a:outerShdw blurRad="38100" dist="25400" dir="2700000" algn="tl" rotWithShape="0">
              <a:prstClr val="black">
                <a:alpha val="20000"/>
              </a:prstClr>
            </a:outerShdw>
          </a:effectLst>
        </p:spPr>
        <p:txBody>
          <a:bodyPr vert="horz" wrap="square" lIns="91440" tIns="45720" rIns="91440" bIns="45720" numCol="1" anchor="t" anchorCtr="0" compatLnSpc="1">
            <a:prstTxWarp prst="textNoShape">
              <a:avLst/>
            </a:prstTxWarp>
          </a:bodyPr>
          <a:lstStyle/>
          <a:p>
            <a:endParaRPr lang="de-DE"/>
          </a:p>
        </p:txBody>
      </p:sp>
      <p:sp>
        <p:nvSpPr>
          <p:cNvPr id="18" name="Freeform 6"/>
          <p:cNvSpPr>
            <a:spLocks/>
          </p:cNvSpPr>
          <p:nvPr/>
        </p:nvSpPr>
        <p:spPr bwMode="auto">
          <a:xfrm>
            <a:off x="6172200" y="838200"/>
            <a:ext cx="2895600" cy="609600"/>
          </a:xfrm>
          <a:prstGeom prst="roundRect">
            <a:avLst/>
          </a:prstGeom>
          <a:solidFill>
            <a:schemeClr val="accent5"/>
          </a:solidFill>
          <a:ln w="0">
            <a:noFill/>
            <a:prstDash val="solid"/>
            <a:round/>
            <a:headEnd/>
            <a:tailEnd/>
          </a:ln>
          <a:effectLst>
            <a:outerShdw blurRad="63500" sx="102000" sy="102000" algn="ctr" rotWithShape="0">
              <a:prstClr val="black">
                <a:alpha val="40000"/>
              </a:prstClr>
            </a:outerShdw>
          </a:effectLst>
        </p:spPr>
        <p:txBody>
          <a:bodyPr vert="horz" wrap="square" lIns="91440" tIns="45720" rIns="91440" bIns="45720" numCol="1" anchor="ctr" anchorCtr="0" compatLnSpc="1">
            <a:prstTxWarp prst="textNoShape">
              <a:avLst/>
            </a:prstTxWarp>
          </a:bodyPr>
          <a:lstStyle/>
          <a:p>
            <a:r>
              <a:rPr lang="el-GR" sz="1400" dirty="0" smtClean="0">
                <a:solidFill>
                  <a:schemeClr val="bg1"/>
                </a:solidFill>
              </a:rPr>
              <a:t>Περίπου οι μισές μικρές επιχειρήσεις παρουσίασαν μείωση στον κύκλο εργασιών τους</a:t>
            </a:r>
          </a:p>
        </p:txBody>
      </p:sp>
      <p:sp>
        <p:nvSpPr>
          <p:cNvPr id="19" name="Freeform 8"/>
          <p:cNvSpPr>
            <a:spLocks noEditPoints="1"/>
          </p:cNvSpPr>
          <p:nvPr/>
        </p:nvSpPr>
        <p:spPr bwMode="gray">
          <a:xfrm rot="9805007" flipH="1" flipV="1">
            <a:off x="5276280" y="1455149"/>
            <a:ext cx="783218" cy="243636"/>
          </a:xfrm>
          <a:custGeom>
            <a:avLst/>
            <a:gdLst>
              <a:gd name="T0" fmla="*/ 508 w 642"/>
              <a:gd name="T1" fmla="*/ 94 h 189"/>
              <a:gd name="T2" fmla="*/ 243 w 642"/>
              <a:gd name="T3" fmla="*/ 72 h 189"/>
              <a:gd name="T4" fmla="*/ 21 w 642"/>
              <a:gd name="T5" fmla="*/ 183 h 189"/>
              <a:gd name="T6" fmla="*/ 4 w 642"/>
              <a:gd name="T7" fmla="*/ 182 h 189"/>
              <a:gd name="T8" fmla="*/ 10 w 642"/>
              <a:gd name="T9" fmla="*/ 164 h 189"/>
              <a:gd name="T10" fmla="*/ 239 w 642"/>
              <a:gd name="T11" fmla="*/ 47 h 189"/>
              <a:gd name="T12" fmla="*/ 522 w 642"/>
              <a:gd name="T13" fmla="*/ 68 h 189"/>
              <a:gd name="T14" fmla="*/ 508 w 642"/>
              <a:gd name="T15" fmla="*/ 94 h 189"/>
              <a:gd name="T16" fmla="*/ 630 w 642"/>
              <a:gd name="T17" fmla="*/ 93 h 189"/>
              <a:gd name="T18" fmla="*/ 515 w 642"/>
              <a:gd name="T19" fmla="*/ 7 h 189"/>
              <a:gd name="T20" fmla="*/ 496 w 642"/>
              <a:gd name="T21" fmla="*/ 30 h 189"/>
              <a:gd name="T22" fmla="*/ 572 w 642"/>
              <a:gd name="T23" fmla="*/ 87 h 189"/>
              <a:gd name="T24" fmla="*/ 541 w 642"/>
              <a:gd name="T25" fmla="*/ 98 h 189"/>
              <a:gd name="T26" fmla="*/ 459 w 642"/>
              <a:gd name="T27" fmla="*/ 162 h 189"/>
              <a:gd name="T28" fmla="*/ 462 w 642"/>
              <a:gd name="T29" fmla="*/ 179 h 189"/>
              <a:gd name="T30" fmla="*/ 479 w 642"/>
              <a:gd name="T31" fmla="*/ 169 h 189"/>
              <a:gd name="T32" fmla="*/ 536 w 642"/>
              <a:gd name="T33" fmla="*/ 125 h 189"/>
              <a:gd name="T34" fmla="*/ 611 w 642"/>
              <a:gd name="T35" fmla="*/ 116 h 189"/>
              <a:gd name="T36" fmla="*/ 630 w 642"/>
              <a:gd name="T37" fmla="*/ 93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42" h="189">
                <a:moveTo>
                  <a:pt x="508" y="94"/>
                </a:moveTo>
                <a:cubicBezTo>
                  <a:pt x="422" y="74"/>
                  <a:pt x="331" y="62"/>
                  <a:pt x="243" y="72"/>
                </a:cubicBezTo>
                <a:cubicBezTo>
                  <a:pt x="160" y="82"/>
                  <a:pt x="79" y="125"/>
                  <a:pt x="21" y="183"/>
                </a:cubicBezTo>
                <a:cubicBezTo>
                  <a:pt x="16" y="187"/>
                  <a:pt x="7" y="189"/>
                  <a:pt x="4" y="182"/>
                </a:cubicBezTo>
                <a:cubicBezTo>
                  <a:pt x="0" y="176"/>
                  <a:pt x="5" y="168"/>
                  <a:pt x="10" y="164"/>
                </a:cubicBezTo>
                <a:cubicBezTo>
                  <a:pt x="70" y="104"/>
                  <a:pt x="155" y="58"/>
                  <a:pt x="239" y="47"/>
                </a:cubicBezTo>
                <a:cubicBezTo>
                  <a:pt x="333" y="34"/>
                  <a:pt x="430" y="47"/>
                  <a:pt x="522" y="68"/>
                </a:cubicBezTo>
                <a:cubicBezTo>
                  <a:pt x="537" y="71"/>
                  <a:pt x="521" y="97"/>
                  <a:pt x="508" y="94"/>
                </a:cubicBezTo>
                <a:close/>
                <a:moveTo>
                  <a:pt x="630" y="93"/>
                </a:moveTo>
                <a:cubicBezTo>
                  <a:pt x="590" y="67"/>
                  <a:pt x="555" y="33"/>
                  <a:pt x="515" y="7"/>
                </a:cubicBezTo>
                <a:cubicBezTo>
                  <a:pt x="503" y="0"/>
                  <a:pt x="484" y="23"/>
                  <a:pt x="496" y="30"/>
                </a:cubicBezTo>
                <a:cubicBezTo>
                  <a:pt x="523" y="47"/>
                  <a:pt x="547" y="68"/>
                  <a:pt x="572" y="87"/>
                </a:cubicBezTo>
                <a:cubicBezTo>
                  <a:pt x="561" y="90"/>
                  <a:pt x="551" y="94"/>
                  <a:pt x="541" y="98"/>
                </a:cubicBezTo>
                <a:cubicBezTo>
                  <a:pt x="509" y="111"/>
                  <a:pt x="478" y="133"/>
                  <a:pt x="459" y="162"/>
                </a:cubicBezTo>
                <a:cubicBezTo>
                  <a:pt x="455" y="167"/>
                  <a:pt x="455" y="176"/>
                  <a:pt x="462" y="179"/>
                </a:cubicBezTo>
                <a:cubicBezTo>
                  <a:pt x="469" y="181"/>
                  <a:pt x="475" y="175"/>
                  <a:pt x="479" y="169"/>
                </a:cubicBezTo>
                <a:cubicBezTo>
                  <a:pt x="493" y="150"/>
                  <a:pt x="515" y="136"/>
                  <a:pt x="536" y="125"/>
                </a:cubicBezTo>
                <a:cubicBezTo>
                  <a:pt x="557" y="115"/>
                  <a:pt x="588" y="103"/>
                  <a:pt x="611" y="116"/>
                </a:cubicBezTo>
                <a:cubicBezTo>
                  <a:pt x="623" y="122"/>
                  <a:pt x="642" y="100"/>
                  <a:pt x="630" y="93"/>
                </a:cubicBezTo>
                <a:close/>
              </a:path>
            </a:pathLst>
          </a:custGeom>
          <a:solidFill>
            <a:schemeClr val="accent5"/>
          </a:solidFill>
          <a:ln>
            <a:noFill/>
          </a:ln>
          <a:effectLst>
            <a:outerShdw blurRad="38100" dist="25400" dir="2700000" algn="tl" rotWithShape="0">
              <a:prstClr val="black">
                <a:alpha val="20000"/>
              </a:prstClr>
            </a:outerShdw>
          </a:effectLst>
        </p:spPr>
        <p:txBody>
          <a:bodyPr vert="horz" wrap="square" lIns="91440" tIns="45720" rIns="91440" bIns="45720" numCol="1" anchor="t" anchorCtr="0" compatLnSpc="1">
            <a:prstTxWarp prst="textNoShape">
              <a:avLst/>
            </a:prstTxWarp>
          </a:bodyPr>
          <a:lstStyle/>
          <a:p>
            <a:endParaRPr lang="de-DE"/>
          </a:p>
        </p:txBody>
      </p:sp>
      <p:cxnSp>
        <p:nvCxnSpPr>
          <p:cNvPr id="20" name="Gerade Verbindung 145"/>
          <p:cNvCxnSpPr/>
          <p:nvPr/>
        </p:nvCxnSpPr>
        <p:spPr bwMode="gray">
          <a:xfrm>
            <a:off x="2514600" y="1620396"/>
            <a:ext cx="0" cy="4551804"/>
          </a:xfrm>
          <a:prstGeom prst="line">
            <a:avLst/>
          </a:prstGeom>
          <a:ln w="19050">
            <a:solidFill>
              <a:srgbClr val="C8C8C8"/>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2817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500" fill="hold"/>
                                        <p:tgtEl>
                                          <p:spTgt spid="16"/>
                                        </p:tgtEl>
                                        <p:attrNameLst>
                                          <p:attrName>ppt_x</p:attrName>
                                        </p:attrNameLst>
                                      </p:cBhvr>
                                      <p:tavLst>
                                        <p:tav tm="0">
                                          <p:val>
                                            <p:strVal val="#ppt_x"/>
                                          </p:val>
                                        </p:tav>
                                        <p:tav tm="100000">
                                          <p:val>
                                            <p:strVal val="#ppt_x"/>
                                          </p:val>
                                        </p:tav>
                                      </p:tavLst>
                                    </p:anim>
                                    <p:anim calcmode="lin" valueType="num">
                                      <p:cBhvr additive="base">
                                        <p:cTn id="1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P spid="19"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10503</TotalTime>
  <Words>3002</Words>
  <Application>Microsoft Office PowerPoint</Application>
  <PresentationFormat>On-screen Show (4:3)</PresentationFormat>
  <Paragraphs>503</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Οικονομικού Κλίματος &amp; Προσδοκιών</vt:lpstr>
      <vt:lpstr>Μεθοδολογία &amp; Προφίλ Δείγματος</vt:lpstr>
      <vt:lpstr>Ορισμοί</vt:lpstr>
      <vt:lpstr>PowerPoint Presentation</vt:lpstr>
      <vt:lpstr>Κύκλος Εργασιών </vt:lpstr>
      <vt:lpstr>Κύκλος Εργασιών </vt:lpstr>
      <vt:lpstr>Κύκλος Εργασιών </vt:lpstr>
      <vt:lpstr>Κύκλος Εργασιών </vt:lpstr>
      <vt:lpstr>Κύκλος Εργασιών </vt:lpstr>
      <vt:lpstr>Κύκλος Εργασιών </vt:lpstr>
      <vt:lpstr>Κύκλος Εργασιών </vt:lpstr>
      <vt:lpstr>Κύκλος Εργασιών </vt:lpstr>
      <vt:lpstr>Κύκλος Εργασιών </vt:lpstr>
      <vt:lpstr>Κύκλος Εργασιών </vt:lpstr>
      <vt:lpstr>Κύκλος Εργασιών </vt:lpstr>
      <vt:lpstr>Κύκλος Εργασιών </vt:lpstr>
      <vt:lpstr>Κύκλος Εργασιών </vt:lpstr>
      <vt:lpstr>Κύκλος Εργασιών </vt:lpstr>
      <vt:lpstr>Κύκλος Εργασιών </vt:lpstr>
      <vt:lpstr>Κύκλος Εργασιών </vt:lpstr>
      <vt:lpstr>Κύκλος Εργασιών </vt:lpstr>
      <vt:lpstr>Κύκλος Εργασιών </vt:lpstr>
      <vt:lpstr>Κύκλος Εργασιών </vt:lpstr>
      <vt:lpstr>Κύκλος Εργασιών </vt:lpstr>
      <vt:lpstr>Κύκλος Εργασιών </vt:lpstr>
      <vt:lpstr>Κύκλος Εργασιών </vt:lpstr>
      <vt:lpstr>Κύκλος Εργασιών </vt:lpstr>
      <vt:lpstr>PowerPoint Presentation</vt:lpstr>
      <vt:lpstr>Κύκλος Εργασιών </vt:lpstr>
      <vt:lpstr>Κύκλος Εργασιών </vt:lpstr>
      <vt:lpstr>Κύκλος Εργασιών </vt:lpstr>
      <vt:lpstr>Κύκλος Εργασιών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Zindrili</dc:creator>
  <cp:lastModifiedBy>toshiba</cp:lastModifiedBy>
  <cp:revision>287</cp:revision>
  <dcterms:created xsi:type="dcterms:W3CDTF">2015-01-15T14:55:52Z</dcterms:created>
  <dcterms:modified xsi:type="dcterms:W3CDTF">2015-12-24T18:34:30Z</dcterms:modified>
</cp:coreProperties>
</file>