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notesSlides/notesSlide11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2.xml" ContentType="application/vnd.openxmlformats-officedocument.drawingml.chartshapes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3.xml" ContentType="application/vnd.openxmlformats-officedocument.drawingml.chartshapes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4.xml" ContentType="application/vnd.openxmlformats-officedocument.drawingml.chartshapes+xml"/>
  <Override PartName="/ppt/notesSlides/notesSlide24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5.xml" ContentType="application/vnd.openxmlformats-officedocument.drawingml.chartshapes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3">
  <p:sldMasterIdLst>
    <p:sldMasterId id="2147483648" r:id="rId1"/>
    <p:sldMasterId id="2147483684" r:id="rId2"/>
  </p:sldMasterIdLst>
  <p:notesMasterIdLst>
    <p:notesMasterId r:id="rId43"/>
  </p:notesMasterIdLst>
  <p:sldIdLst>
    <p:sldId id="256" r:id="rId3"/>
    <p:sldId id="364" r:id="rId4"/>
    <p:sldId id="259" r:id="rId5"/>
    <p:sldId id="297" r:id="rId6"/>
    <p:sldId id="449" r:id="rId7"/>
    <p:sldId id="368" r:id="rId8"/>
    <p:sldId id="363" r:id="rId9"/>
    <p:sldId id="365" r:id="rId10"/>
    <p:sldId id="450" r:id="rId11"/>
    <p:sldId id="369" r:id="rId12"/>
    <p:sldId id="423" r:id="rId13"/>
    <p:sldId id="451" r:id="rId14"/>
    <p:sldId id="322" r:id="rId15"/>
    <p:sldId id="421" r:id="rId16"/>
    <p:sldId id="424" r:id="rId17"/>
    <p:sldId id="379" r:id="rId18"/>
    <p:sldId id="425" r:id="rId19"/>
    <p:sldId id="380" r:id="rId20"/>
    <p:sldId id="367" r:id="rId21"/>
    <p:sldId id="445" r:id="rId22"/>
    <p:sldId id="446" r:id="rId23"/>
    <p:sldId id="447" r:id="rId24"/>
    <p:sldId id="452" r:id="rId25"/>
    <p:sldId id="453" r:id="rId26"/>
    <p:sldId id="436" r:id="rId27"/>
    <p:sldId id="459" r:id="rId28"/>
    <p:sldId id="426" r:id="rId29"/>
    <p:sldId id="458" r:id="rId30"/>
    <p:sldId id="420" r:id="rId31"/>
    <p:sldId id="444" r:id="rId32"/>
    <p:sldId id="427" r:id="rId33"/>
    <p:sldId id="393" r:id="rId34"/>
    <p:sldId id="428" r:id="rId35"/>
    <p:sldId id="395" r:id="rId36"/>
    <p:sldId id="429" r:id="rId37"/>
    <p:sldId id="431" r:id="rId38"/>
    <p:sldId id="432" r:id="rId39"/>
    <p:sldId id="433" r:id="rId40"/>
    <p:sldId id="435" r:id="rId41"/>
    <p:sldId id="261" r:id="rId42"/>
  </p:sldIdLst>
  <p:sldSz cx="12192000" cy="6858000"/>
  <p:notesSz cx="6735763" cy="9799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todoulopoulou Catherine" initials="CC" lastIdx="1" clrIdx="0">
    <p:extLst>
      <p:ext uri="{19B8F6BF-5375-455C-9EA6-DF929625EA0E}">
        <p15:presenceInfo xmlns:p15="http://schemas.microsoft.com/office/powerpoint/2012/main" userId="S::Catherine.Christodoulopoulou@frankandfame.gr::1850b4a3-c779-41d3-b23c-6d3742406211" providerId="AD"/>
      </p:ext>
    </p:extLst>
  </p:cmAuthor>
  <p:cmAuthor id="2" name="Vivi Charalabogianni" initials="VC" lastIdx="1" clrIdx="1">
    <p:extLst>
      <p:ext uri="{19B8F6BF-5375-455C-9EA6-DF929625EA0E}">
        <p15:presenceInfo xmlns:p15="http://schemas.microsoft.com/office/powerpoint/2012/main" userId="S-1-5-21-2965477428-4007506893-3402984382-85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7D31"/>
    <a:srgbClr val="084C8D"/>
    <a:srgbClr val="767171"/>
    <a:srgbClr val="6689C9"/>
    <a:srgbClr val="87A4CB"/>
    <a:srgbClr val="EF8D4B"/>
    <a:srgbClr val="F4D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Μεσαίο στυλ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EC20E35-A176-4012-BC5E-935CFFF8708E}" styleName="Μεσαίο στυλ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Μεσαίο στυλ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DF18680-E054-41AD-8BC1-D1AEF772440D}" styleName="Μεσαίο στυλ 2 - Έμφαση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C083E6E3-FA7D-4D7B-A595-EF9225AFEA82}" styleName="Φωτεινό στυλ 1 - Έμφαση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Φωτεινό στυλ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C2FFA5D-87B4-456A-9821-1D502468CF0F}" styleName="Στυλ με θέμα 1 - Έμφαση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Μεσαίο στυλ 2 - Έμφαση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46" autoAdjust="0"/>
    <p:restoredTop sz="89767" autoAdjust="0"/>
  </p:normalViewPr>
  <p:slideViewPr>
    <p:cSldViewPr snapToGrid="0" snapToObjects="1">
      <p:cViewPr varScale="1">
        <p:scale>
          <a:sx n="99" d="100"/>
          <a:sy n="99" d="100"/>
        </p:scale>
        <p:origin x="1188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ikoletachar\Downloads\final_22030_apasxolhsh_DT%20(2009-2022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9206765820939051E-2"/>
          <c:y val="7.6597039953339163E-2"/>
          <c:w val="0.90306610534082099"/>
          <c:h val="0.76976049868766405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'[final_22030_apasxolhsh_DT (2009-2022).xlsx]Sheet2'!$A$1:$E$1</c:f>
              <c:strCach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 (Αύγ.)</c:v>
                </c:pt>
              </c:strCache>
            </c:strRef>
          </c:cat>
          <c:val>
            <c:numRef>
              <c:f>'[final_22030_apasxolhsh_DT (2009-2022).xlsx]Sheet2'!$A$2:$E$2</c:f>
              <c:numCache>
                <c:formatCode>#,##0</c:formatCode>
                <c:ptCount val="5"/>
                <c:pt idx="0">
                  <c:v>601103</c:v>
                </c:pt>
                <c:pt idx="1">
                  <c:v>606564</c:v>
                </c:pt>
                <c:pt idx="2">
                  <c:v>602789</c:v>
                </c:pt>
                <c:pt idx="3">
                  <c:v>599174</c:v>
                </c:pt>
                <c:pt idx="4">
                  <c:v>598418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2EF-4DFA-9995-4E7881117F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06869312"/>
        <c:axId val="307637432"/>
      </c:lineChart>
      <c:catAx>
        <c:axId val="3068693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307637432"/>
        <c:crosses val="autoZero"/>
        <c:auto val="1"/>
        <c:lblAlgn val="ctr"/>
        <c:lblOffset val="100"/>
        <c:noMultiLvlLbl val="0"/>
      </c:catAx>
      <c:valAx>
        <c:axId val="3076374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3068693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l-G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072628602966816"/>
          <c:y val="0.13621711869349665"/>
          <c:w val="0.86494341658928675"/>
          <c:h val="0.39752303878681833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ΓΕΝΙΚΟ ΣΥΝΟΛΟ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>
              <a:outerShdw blurRad="254000" sx="102000" sy="102000" algn="ctr" rotWithShape="0">
                <a:prstClr val="black">
                  <a:alpha val="20000"/>
                </a:prst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shade val="53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8-1582-45D7-9538-30262DF55C61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>
                  <a:shade val="35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1582-45D7-9538-30262DF55C61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>
                  <a:shade val="41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A-1582-45D7-9538-30262DF55C61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>
                  <a:shade val="47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1582-45D7-9538-30262DF55C61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>
                  <a:shade val="59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4-1582-45D7-9538-30262DF55C61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>
                  <a:shade val="65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1582-45D7-9538-30262DF55C61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>
                  <a:shade val="7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1582-45D7-9538-30262DF55C61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1">
                  <a:shade val="76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0-1582-45D7-9538-30262DF55C61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1">
                  <a:shade val="82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1582-45D7-9538-30262DF55C61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1">
                  <a:shade val="94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1582-45D7-9538-30262DF55C61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1582-45D7-9538-30262DF55C61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1">
                  <a:tint val="95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E-1582-45D7-9538-30262DF55C61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1">
                  <a:tint val="89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1582-45D7-9538-30262DF55C61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1">
                  <a:tint val="83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C-1582-45D7-9538-30262DF55C61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1">
                  <a:tint val="77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1582-45D7-9538-30262DF55C61}"/>
              </c:ext>
            </c:extLst>
          </c:dPt>
          <c:dPt>
            <c:idx val="15"/>
            <c:invertIfNegative val="0"/>
            <c:bubble3D val="0"/>
            <c:spPr>
              <a:solidFill>
                <a:schemeClr val="accent1">
                  <a:tint val="71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1582-45D7-9538-30262DF55C61}"/>
              </c:ext>
            </c:extLst>
          </c:dPt>
          <c:dPt>
            <c:idx val="16"/>
            <c:invertIfNegative val="0"/>
            <c:bubble3D val="0"/>
            <c:spPr>
              <a:solidFill>
                <a:schemeClr val="accent1">
                  <a:shade val="88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1582-45D7-9538-30262DF55C61}"/>
              </c:ext>
            </c:extLst>
          </c:dPt>
          <c:dPt>
            <c:idx val="17"/>
            <c:invertIfNegative val="0"/>
            <c:bubble3D val="0"/>
            <c:spPr>
              <a:solidFill>
                <a:schemeClr val="accent1">
                  <a:tint val="65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1582-45D7-9538-30262DF55C61}"/>
              </c:ext>
            </c:extLst>
          </c:dPt>
          <c:dPt>
            <c:idx val="18"/>
            <c:invertIfNegative val="0"/>
            <c:bubble3D val="0"/>
            <c:spPr>
              <a:solidFill>
                <a:schemeClr val="accent1">
                  <a:tint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1582-45D7-9538-30262DF55C61}"/>
              </c:ext>
            </c:extLst>
          </c:dPt>
          <c:dPt>
            <c:idx val="19"/>
            <c:invertIfNegative val="0"/>
            <c:bubble3D val="0"/>
            <c:spPr>
              <a:solidFill>
                <a:schemeClr val="accent1">
                  <a:tint val="54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1582-45D7-9538-30262DF55C61}"/>
              </c:ext>
            </c:extLst>
          </c:dPt>
          <c:dPt>
            <c:idx val="20"/>
            <c:invertIfNegative val="0"/>
            <c:bubble3D val="0"/>
            <c:spPr>
              <a:solidFill>
                <a:schemeClr val="accent1">
                  <a:tint val="48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1582-45D7-9538-30262DF55C61}"/>
              </c:ext>
            </c:extLst>
          </c:dPt>
          <c:dPt>
            <c:idx val="21"/>
            <c:invertIfNegative val="0"/>
            <c:bubble3D val="0"/>
            <c:spPr>
              <a:solidFill>
                <a:schemeClr val="accent1">
                  <a:tint val="42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6-1582-45D7-9538-30262DF55C61}"/>
              </c:ext>
            </c:extLst>
          </c:dPt>
          <c:dPt>
            <c:idx val="22"/>
            <c:invertIfNegative val="0"/>
            <c:bubble3D val="0"/>
            <c:spPr>
              <a:solidFill>
                <a:schemeClr val="accent1">
                  <a:tint val="36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1582-45D7-9538-30262DF55C61}"/>
              </c:ext>
            </c:extLst>
          </c:dPt>
          <c:dLbls>
            <c:spPr>
              <a:solidFill>
                <a:schemeClr val="accent5">
                  <a:lumMod val="5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CeraGR-Bold" panose="00000800000000000000" pitchFamily="2" charset="-95"/>
                    <a:ea typeface="+mn-ea"/>
                    <a:cs typeface="+mn-cs"/>
                  </a:defRPr>
                </a:pPr>
                <a:endParaRPr lang="el-G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Sheet1!$A$2:$A$24</c:f>
              <c:strCache>
                <c:ptCount val="23"/>
                <c:pt idx="0">
                  <c:v>ΥΠΟΥΡΓΕΙΟ ΠΑΙΔΕΙΑΣ ΚΑΙ ΘΡΗΣΚΕΥΜΑΤΩΝ</c:v>
                </c:pt>
                <c:pt idx="1">
                  <c:v>ΥΠΟΥΡΓΕΙΟ ΥΓΕΙΑΣ</c:v>
                </c:pt>
                <c:pt idx="2">
                  <c:v>ΥΠΟΥΡΓΕΙΟ ΕΘΝΙΚΗΣ ΑΜΥΝΑΣ</c:v>
                </c:pt>
                <c:pt idx="3">
                  <c:v>ΥΠΟΥΡΓΕΙΟ ΠΡΟΣΤΑΣΙΑΣ ΤΟΥ ΠΟΛΙΤΗ </c:v>
                </c:pt>
                <c:pt idx="4">
                  <c:v>ΟΤΑ Α' ΒΑΘΜΟΥ</c:v>
                </c:pt>
                <c:pt idx="5">
                  <c:v>ΥΠΟΥΡΓΕΙΟ ΚΛΙΜΑΤΙΚΗΣ ΚΡΙΣΗΣ ΚΑΙ ΠΟΛΙΤΙΚΗΣ ΠΡΟΣΤΑΣΙΑΣ</c:v>
                </c:pt>
                <c:pt idx="6">
                  <c:v>ΥΠΟΥΡΓΕΙΟ ΔΙΚΑΙΟΣΥΝΗΣ </c:v>
                </c:pt>
                <c:pt idx="7">
                  <c:v>ΛΟΙΠΕΣ ΑΝΕΞΑΡΤΗΤΕΣ ΑΡΧΕΣ</c:v>
                </c:pt>
                <c:pt idx="8">
                  <c:v>ΥΠΟΥΡΓΕΙΟ ΥΠΟΔΟΜΩΝ ΚΑΙ ΜΕΤΑΦΟΡΩΝ </c:v>
                </c:pt>
                <c:pt idx="9">
                  <c:v>ΥΠΟΥΡΓΕΙΟ ΝΑΥΤΙΛΙΑΣ &amp; ΝΗΣΙΩΤΙΚΗΣ ΠΟΛΙΤΙΚΗΣ </c:v>
                </c:pt>
                <c:pt idx="10">
                  <c:v>ΥΠΟΥΡΓΕΙΟ ΕΡΓΑΣΙΑΣ &amp; ΚΟΙΝΩΝΙΚΩΝ ΥΠΟΘΕΣΕΩΝ </c:v>
                </c:pt>
                <c:pt idx="11">
                  <c:v>ΟΤΑ Β' ΒΑΘΜΟΥ</c:v>
                </c:pt>
                <c:pt idx="12">
                  <c:v>ΥΠΟΥΡΓΕΙΟ ΕΣΩΤΕΡΙΚΩΝ </c:v>
                </c:pt>
                <c:pt idx="13">
                  <c:v>ΥΠΟΥΡΓΕΙΟ ΨΗΦΙΑΚΗΣ ΔΙΑΚΥΒΕΡΝΗΣΗΣ </c:v>
                </c:pt>
                <c:pt idx="14">
                  <c:v>ΥΠΟΥΡΓΕΙΟ ΟΙΚΟΝΟΜΙΚΩΝ</c:v>
                </c:pt>
                <c:pt idx="15">
                  <c:v>ΥΠΟΥΡΓΕΙΟ ΠΟΛΙΤΙΣΜΟΥ ΚΑΙ ΑΘΛΗΤΙΣΜΟΥ </c:v>
                </c:pt>
                <c:pt idx="16">
                  <c:v>ΥΠΟΥΡΓΕΙΟ ΠΕΡΙΒΑΛΛΟΝΤΟΣ ΚΑΙ ΕΝΕΡΓΕΙΑΣ </c:v>
                </c:pt>
                <c:pt idx="17">
                  <c:v>ΥΠΟΥΡΓΕΙΟ ΕΞΩΤΕΡΙΚΩΝ </c:v>
                </c:pt>
                <c:pt idx="18">
                  <c:v>ΥΠΟΥΡΓΕΙΟ ΑΓΡΟΤΙΚΗΣ ΑΝΑΠΤΥΞΗΣ ΚΑΙ ΤΡΟΦΙΜΩΝ </c:v>
                </c:pt>
                <c:pt idx="19">
                  <c:v>ΥΠΟΥΡΓΕΙΟ ΑΝΑΠΤΥΞΗΣ ΚΑΙ ΕΠΕΝΔΥΣΕΩΝ</c:v>
                </c:pt>
                <c:pt idx="20">
                  <c:v>ΥΠΟΥΡΓΕΙΟ ΜΕΤΑΝΑΣΤΕΥΣΗΣ &amp; ΑΣΥΛΟΥ </c:v>
                </c:pt>
                <c:pt idx="21">
                  <c:v>ΥΠΟΥΡΓΕΙΟ ΤΟΥΡΙΣΜΟΥ</c:v>
                </c:pt>
                <c:pt idx="22">
                  <c:v>ΠΡΟΕΔΡΙΑ ΤΗΣ ΚΥΒΕΡΝΗΣΗΣ</c:v>
                </c:pt>
              </c:strCache>
            </c:strRef>
          </c:cat>
          <c:val>
            <c:numRef>
              <c:f>Sheet1!$B$2:$B$24</c:f>
              <c:numCache>
                <c:formatCode>#,##0</c:formatCode>
                <c:ptCount val="23"/>
                <c:pt idx="0">
                  <c:v>11915</c:v>
                </c:pt>
                <c:pt idx="1">
                  <c:v>7737</c:v>
                </c:pt>
                <c:pt idx="2">
                  <c:v>7106</c:v>
                </c:pt>
                <c:pt idx="3">
                  <c:v>3444</c:v>
                </c:pt>
                <c:pt idx="4">
                  <c:v>1901</c:v>
                </c:pt>
                <c:pt idx="5">
                  <c:v>1734</c:v>
                </c:pt>
                <c:pt idx="6">
                  <c:v>1309</c:v>
                </c:pt>
                <c:pt idx="7">
                  <c:v>1213</c:v>
                </c:pt>
                <c:pt idx="8">
                  <c:v>1180</c:v>
                </c:pt>
                <c:pt idx="9" formatCode="General">
                  <c:v>827</c:v>
                </c:pt>
                <c:pt idx="10" formatCode="General">
                  <c:v>823</c:v>
                </c:pt>
                <c:pt idx="11" formatCode="General">
                  <c:v>803</c:v>
                </c:pt>
                <c:pt idx="12" formatCode="General">
                  <c:v>427</c:v>
                </c:pt>
                <c:pt idx="13" formatCode="General">
                  <c:v>374</c:v>
                </c:pt>
                <c:pt idx="14" formatCode="General">
                  <c:v>305</c:v>
                </c:pt>
                <c:pt idx="15" formatCode="General">
                  <c:v>276</c:v>
                </c:pt>
                <c:pt idx="16" formatCode="General">
                  <c:v>241</c:v>
                </c:pt>
                <c:pt idx="17" formatCode="General">
                  <c:v>186</c:v>
                </c:pt>
                <c:pt idx="18" formatCode="General">
                  <c:v>165</c:v>
                </c:pt>
                <c:pt idx="19" formatCode="General">
                  <c:v>162</c:v>
                </c:pt>
                <c:pt idx="20" formatCode="General">
                  <c:v>152</c:v>
                </c:pt>
                <c:pt idx="21" formatCode="General">
                  <c:v>57</c:v>
                </c:pt>
                <c:pt idx="22" formatCode="General">
                  <c:v>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582-45D7-9538-30262DF55C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349507936"/>
        <c:axId val="349504800"/>
      </c:barChart>
      <c:catAx>
        <c:axId val="3495079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accent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CeraGR-Bold" panose="00000800000000000000" pitchFamily="2" charset="-95"/>
                <a:ea typeface="+mn-ea"/>
                <a:cs typeface="+mn-cs"/>
              </a:defRPr>
            </a:pPr>
            <a:endParaRPr lang="el-GR"/>
          </a:p>
        </c:txPr>
        <c:crossAx val="349504800"/>
        <c:crosses val="autoZero"/>
        <c:auto val="1"/>
        <c:lblAlgn val="ctr"/>
        <c:lblOffset val="100"/>
        <c:noMultiLvlLbl val="0"/>
      </c:catAx>
      <c:valAx>
        <c:axId val="349504800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3495079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25"/>
      <c:rotY val="27"/>
      <c:depthPercent val="100"/>
      <c:rAngAx val="0"/>
      <c:perspective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4525417115697414"/>
          <c:y val="0.29398148148148145"/>
          <c:w val="0.71152665508515811"/>
          <c:h val="0.70601851851851849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ΓΕΝΙΚΟ ΣΥΝΟΛΟ</c:v>
                </c:pt>
              </c:strCache>
            </c:strRef>
          </c:tx>
          <c:explosion val="1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1582-45D7-9538-30262DF55C61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8-1582-45D7-9538-30262DF55C61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1582-45D7-9538-30262DF55C61}"/>
              </c:ext>
            </c:extLst>
          </c:dPt>
          <c:dPt>
            <c:idx val="3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A-1582-45D7-9538-30262DF55C61}"/>
              </c:ext>
            </c:extLst>
          </c:dPt>
          <c:dPt>
            <c:idx val="4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4-1582-45D7-9538-30262DF55C61}"/>
              </c:ext>
            </c:extLst>
          </c:dPt>
          <c:dPt>
            <c:idx val="5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1582-45D7-9538-30262DF55C61}"/>
              </c:ext>
            </c:extLst>
          </c:dPt>
          <c:dPt>
            <c:idx val="6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2-1582-45D7-9538-30262DF55C61}"/>
              </c:ext>
            </c:extLst>
          </c:dPt>
          <c:dPt>
            <c:idx val="7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0-1582-45D7-9538-30262DF55C61}"/>
              </c:ext>
            </c:extLst>
          </c:dPt>
          <c:dPt>
            <c:idx val="8"/>
            <c:bubble3D val="0"/>
            <c:spPr>
              <a:solidFill>
                <a:schemeClr val="accent5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0-1582-45D7-9538-30262DF55C61}"/>
              </c:ext>
            </c:extLst>
          </c:dPt>
          <c:dPt>
            <c:idx val="9"/>
            <c:bubble3D val="0"/>
            <c:spPr>
              <a:solidFill>
                <a:schemeClr val="accent1">
                  <a:lumMod val="8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F-1582-45D7-9538-30262DF55C61}"/>
              </c:ext>
            </c:extLst>
          </c:dPt>
          <c:dPt>
            <c:idx val="10"/>
            <c:bubble3D val="0"/>
            <c:spPr>
              <a:solidFill>
                <a:schemeClr val="accent3">
                  <a:lumMod val="8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F-1582-45D7-9538-30262DF55C61}"/>
              </c:ext>
            </c:extLst>
          </c:dPt>
          <c:dPt>
            <c:idx val="11"/>
            <c:bubble3D val="0"/>
            <c:spPr>
              <a:solidFill>
                <a:schemeClr val="accent5">
                  <a:lumMod val="8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D-1582-45D7-9538-30262DF55C61}"/>
              </c:ext>
            </c:extLst>
          </c:dPt>
          <c:dPt>
            <c:idx val="12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E-1582-45D7-9538-30262DF55C61}"/>
              </c:ext>
            </c:extLst>
          </c:dPt>
          <c:dPt>
            <c:idx val="13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B-1582-45D7-9538-30262DF55C61}"/>
              </c:ext>
            </c:extLst>
          </c:dPt>
          <c:dPt>
            <c:idx val="14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C-1582-45D7-9538-30262DF55C61}"/>
              </c:ext>
            </c:extLst>
          </c:dPt>
          <c:dPt>
            <c:idx val="15"/>
            <c:bubble3D val="0"/>
            <c:spPr>
              <a:solidFill>
                <a:schemeClr val="accent1">
                  <a:lumMod val="5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F-A31A-4A51-B209-863E82A734E9}"/>
              </c:ext>
            </c:extLst>
          </c:dPt>
          <c:dPt>
            <c:idx val="16"/>
            <c:bubble3D val="0"/>
            <c:spPr>
              <a:solidFill>
                <a:schemeClr val="accent3">
                  <a:lumMod val="5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1-1582-45D7-9538-30262DF55C61}"/>
              </c:ext>
            </c:extLst>
          </c:dPt>
          <c:dPt>
            <c:idx val="17"/>
            <c:bubble3D val="0"/>
            <c:spPr>
              <a:solidFill>
                <a:schemeClr val="accent5">
                  <a:lumMod val="5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23-A31A-4A51-B209-863E82A734E9}"/>
              </c:ext>
            </c:extLst>
          </c:dPt>
          <c:dPt>
            <c:idx val="18"/>
            <c:bubble3D val="0"/>
            <c:spPr>
              <a:solidFill>
                <a:schemeClr val="accent1">
                  <a:lumMod val="70000"/>
                  <a:lumOff val="3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25-A31A-4A51-B209-863E82A734E9}"/>
              </c:ext>
            </c:extLst>
          </c:dPt>
          <c:dPt>
            <c:idx val="19"/>
            <c:bubble3D val="0"/>
            <c:spPr>
              <a:solidFill>
                <a:schemeClr val="accent3">
                  <a:lumMod val="70000"/>
                  <a:lumOff val="3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27-A31A-4A51-B209-863E82A734E9}"/>
              </c:ext>
            </c:extLst>
          </c:dPt>
          <c:dPt>
            <c:idx val="20"/>
            <c:bubble3D val="0"/>
            <c:spPr>
              <a:solidFill>
                <a:schemeClr val="accent5">
                  <a:lumMod val="70000"/>
                  <a:lumOff val="3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29-A31A-4A51-B209-863E82A734E9}"/>
              </c:ext>
            </c:extLst>
          </c:dPt>
          <c:dPt>
            <c:idx val="21"/>
            <c:bubble3D val="0"/>
            <c:spPr>
              <a:solidFill>
                <a:schemeClr val="accent1">
                  <a:lumMod val="7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2B-A31A-4A51-B209-863E82A734E9}"/>
              </c:ext>
            </c:extLst>
          </c:dPt>
          <c:dPt>
            <c:idx val="22"/>
            <c:bubble3D val="0"/>
            <c:spPr>
              <a:solidFill>
                <a:schemeClr val="accent3">
                  <a:lumMod val="7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2D-A31A-4A51-B209-863E82A734E9}"/>
              </c:ext>
            </c:extLst>
          </c:dPt>
          <c:dPt>
            <c:idx val="23"/>
            <c:bubble3D val="0"/>
            <c:spPr>
              <a:solidFill>
                <a:schemeClr val="accent5">
                  <a:lumMod val="7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2F-A31A-4A51-B209-863E82A734E9}"/>
              </c:ext>
            </c:extLst>
          </c:dPt>
          <c:dPt>
            <c:idx val="24"/>
            <c:bubble3D val="0"/>
            <c:spPr>
              <a:solidFill>
                <a:schemeClr val="accent1">
                  <a:lumMod val="50000"/>
                  <a:lumOff val="5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31-A31A-4A51-B209-863E82A734E9}"/>
              </c:ext>
            </c:extLst>
          </c:dPt>
          <c:dPt>
            <c:idx val="25"/>
            <c:bubble3D val="0"/>
            <c:spPr>
              <a:solidFill>
                <a:schemeClr val="accent3">
                  <a:lumMod val="50000"/>
                  <a:lumOff val="5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33-A31A-4A51-B209-863E82A734E9}"/>
              </c:ext>
            </c:extLst>
          </c:dPt>
          <c:dPt>
            <c:idx val="26"/>
            <c:bubble3D val="0"/>
            <c:spPr>
              <a:solidFill>
                <a:schemeClr val="accent5">
                  <a:lumMod val="50000"/>
                  <a:lumOff val="5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35-A31A-4A51-B209-863E82A734E9}"/>
              </c:ext>
            </c:extLst>
          </c:dPt>
          <c:dPt>
            <c:idx val="27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37-A31A-4A51-B209-863E82A734E9}"/>
              </c:ext>
            </c:extLst>
          </c:dPt>
          <c:dPt>
            <c:idx val="28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39-A31A-4A51-B209-863E82A734E9}"/>
              </c:ext>
            </c:extLst>
          </c:dPt>
          <c:dPt>
            <c:idx val="29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3B-A31A-4A51-B209-863E82A734E9}"/>
              </c:ext>
            </c:extLst>
          </c:dPt>
          <c:dPt>
            <c:idx val="30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3D-A31A-4A51-B209-863E82A734E9}"/>
              </c:ext>
            </c:extLst>
          </c:dPt>
          <c:dPt>
            <c:idx val="31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3F-A31A-4A51-B209-863E82A734E9}"/>
              </c:ext>
            </c:extLst>
          </c:dPt>
          <c:dPt>
            <c:idx val="32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41-A31A-4A51-B209-863E82A734E9}"/>
              </c:ext>
            </c:extLst>
          </c:dPt>
          <c:dPt>
            <c:idx val="33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43-A31A-4A51-B209-863E82A734E9}"/>
              </c:ext>
            </c:extLst>
          </c:dPt>
          <c:dPt>
            <c:idx val="3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45-A31A-4A51-B209-863E82A734E9}"/>
              </c:ext>
            </c:extLst>
          </c:dPt>
          <c:dPt>
            <c:idx val="35"/>
            <c:bubble3D val="0"/>
            <c:spPr>
              <a:solidFill>
                <a:schemeClr val="accent5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47-A31A-4A51-B209-863E82A734E9}"/>
              </c:ext>
            </c:extLst>
          </c:dPt>
          <c:dPt>
            <c:idx val="36"/>
            <c:bubble3D val="0"/>
            <c:spPr>
              <a:solidFill>
                <a:schemeClr val="accent1">
                  <a:lumMod val="8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49-A31A-4A51-B209-863E82A734E9}"/>
              </c:ext>
            </c:extLst>
          </c:dPt>
          <c:dPt>
            <c:idx val="37"/>
            <c:bubble3D val="0"/>
            <c:spPr>
              <a:solidFill>
                <a:schemeClr val="accent3">
                  <a:lumMod val="8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4B-A31A-4A51-B209-863E82A734E9}"/>
              </c:ext>
            </c:extLst>
          </c:dPt>
          <c:dLbls>
            <c:dLbl>
              <c:idx val="0"/>
              <c:layout>
                <c:manualLayout>
                  <c:x val="7.1874994104741297E-2"/>
                  <c:y val="-1.8518518518518517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,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582-45D7-9538-30262DF55C61}"/>
                </c:ext>
              </c:extLst>
            </c:dLbl>
            <c:dLbl>
              <c:idx val="1"/>
              <c:layout>
                <c:manualLayout>
                  <c:x val="-7.0833327523513318E-2"/>
                  <c:y val="3.7037037037037038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,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582-45D7-9538-30262DF55C61}"/>
                </c:ext>
              </c:extLst>
            </c:dLbl>
            <c:dLbl>
              <c:idx val="2"/>
              <c:layout>
                <c:manualLayout>
                  <c:x val="-1.527760003654E-16"/>
                  <c:y val="-0.1592592592592593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,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582-45D7-9538-30262DF55C61}"/>
                </c:ext>
              </c:extLst>
            </c:dLbl>
            <c:dLbl>
              <c:idx val="3"/>
              <c:layout>
                <c:manualLayout>
                  <c:x val="-1.8749998462106503E-2"/>
                  <c:y val="-4.8148148148148148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,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582-45D7-9538-30262DF55C61}"/>
                </c:ext>
              </c:extLst>
            </c:dLbl>
            <c:dLbl>
              <c:idx val="4"/>
              <c:layout>
                <c:manualLayout>
                  <c:x val="-9.0256718318838802E-3"/>
                  <c:y val="2.7777777777777776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,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582-45D7-9538-30262DF55C61}"/>
                </c:ext>
              </c:extLst>
            </c:dLbl>
            <c:dLbl>
              <c:idx val="5"/>
              <c:layout>
                <c:manualLayout>
                  <c:x val="-5.7291661967547411E-2"/>
                  <c:y val="1.8518591426071672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, </c:separator>
              <c:extLst>
                <c:ext xmlns:c15="http://schemas.microsoft.com/office/drawing/2012/chart" uri="{CE6537A1-D6FC-4f65-9D91-7224C49458BB}">
                  <c15:layout>
                    <c:manualLayout>
                      <c:w val="0.17312498580011598"/>
                      <c:h val="7.480562846310877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1582-45D7-9538-30262DF55C61}"/>
                </c:ext>
              </c:extLst>
            </c:dLbl>
            <c:dLbl>
              <c:idx val="6"/>
              <c:layout>
                <c:manualLayout>
                  <c:x val="-0.10970963667079751"/>
                  <c:y val="-3.518518518518525E-2"/>
                </c:manualLayout>
              </c:layout>
              <c:tx>
                <c:rich>
                  <a:bodyPr/>
                  <a:lstStyle/>
                  <a:p>
                    <a:fld id="{2B01AF47-3016-458E-943C-942BB4CB2144}" type="CATEGORYNAME">
                      <a:rPr lang="el-GR" smtClean="0"/>
                      <a:pPr/>
                      <a:t>[ΟΝΟΜΑ ΚΑΤΗΓΟΡΙΑΣ]</a:t>
                    </a:fld>
                    <a:r>
                      <a:rPr lang="el-GR"/>
                      <a:t>*</a:t>
                    </a:r>
                    <a:r>
                      <a:rPr lang="el-GR" baseline="0"/>
                      <a:t>, </a:t>
                    </a:r>
                    <a:fld id="{0B70FEE0-6A29-4C46-9CC8-7EAE44F025FD}" type="VALUE">
                      <a:rPr lang="el-GR" baseline="0"/>
                      <a:pPr/>
                      <a:t>[ΤΙΜΗ]</a:t>
                    </a:fld>
                    <a:r>
                      <a:rPr lang="el-GR" baseline="0" dirty="0"/>
                      <a:t>, </a:t>
                    </a:r>
                    <a:fld id="{E70E4DDA-A2CE-4639-A645-B189034D585B}" type="PERCENTAGE">
                      <a:rPr lang="el-GR" baseline="0"/>
                      <a:pPr/>
                      <a:t>[ΠΟΣΟΣΤΟ]</a:t>
                    </a:fld>
                    <a:endParaRPr lang="el-GR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, 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1582-45D7-9538-30262DF55C61}"/>
                </c:ext>
              </c:extLst>
            </c:dLbl>
            <c:dLbl>
              <c:idx val="7"/>
              <c:layout>
                <c:manualLayout>
                  <c:x val="-0.15520832060299208"/>
                  <c:y val="-7.962962962962966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,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1582-45D7-9538-30262DF55C61}"/>
                </c:ext>
              </c:extLst>
            </c:dLbl>
            <c:dLbl>
              <c:idx val="8"/>
              <c:layout>
                <c:manualLayout>
                  <c:x val="-0.23229164761387405"/>
                  <c:y val="-0.12962962962962965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,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1582-45D7-9538-30262DF55C61}"/>
                </c:ext>
              </c:extLst>
            </c:dLbl>
            <c:dLbl>
              <c:idx val="9"/>
              <c:layout>
                <c:manualLayout>
                  <c:x val="-6.2499994873687703E-3"/>
                  <c:y val="-5.5555555555555896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,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1582-45D7-9538-30262DF55C61}"/>
                </c:ext>
              </c:extLst>
            </c:dLbl>
            <c:dLbl>
              <c:idx val="10"/>
              <c:layout>
                <c:manualLayout>
                  <c:x val="-7.6041660429653837E-2"/>
                  <c:y val="-0.05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,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1582-45D7-9538-30262DF55C61}"/>
                </c:ext>
              </c:extLst>
            </c:dLbl>
            <c:dLbl>
              <c:idx val="11"/>
              <c:layout>
                <c:manualLayout>
                  <c:x val="-0.13615705904223604"/>
                  <c:y val="-0.135185185185185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,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582-45D7-9538-30262DF55C61}"/>
                </c:ext>
              </c:extLst>
            </c:dLbl>
            <c:dLbl>
              <c:idx val="12"/>
              <c:layout>
                <c:manualLayout>
                  <c:x val="-7.6388000182699998E-17"/>
                  <c:y val="-0.1759259259259259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,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1582-45D7-9538-30262DF55C61}"/>
                </c:ext>
              </c:extLst>
            </c:dLbl>
            <c:dLbl>
              <c:idx val="13"/>
              <c:layout>
                <c:manualLayout>
                  <c:x val="9.8958325216672045E-3"/>
                  <c:y val="-4.7222222222222221E-2"/>
                </c:manualLayout>
              </c:layout>
              <c:spPr>
                <a:solidFill>
                  <a:schemeClr val="bg2">
                    <a:lumMod val="50000"/>
                  </a:schemeClr>
                </a:solidFill>
                <a:ln>
                  <a:solidFill>
                    <a:srgbClr val="87A4CB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t" anchorCtr="0">
                  <a:no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lt1"/>
                      </a:solidFill>
                      <a:latin typeface="CeraGR-Regular" panose="00000500000000000000" pitchFamily="2" charset="-95"/>
                      <a:ea typeface="+mn-ea"/>
                      <a:cs typeface="+mn-cs"/>
                    </a:defRPr>
                  </a:pPr>
                  <a:endParaRPr lang="el-G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, </c:separator>
              <c:extLst>
                <c:ext xmlns:c15="http://schemas.microsoft.com/office/drawing/2012/chart" uri="{CE6537A1-D6FC-4f65-9D91-7224C49458BB}">
                  <c15:layout>
                    <c:manualLayout>
                      <c:w val="0.12416665648239367"/>
                      <c:h val="9.061111111111111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1582-45D7-9538-30262DF55C61}"/>
                </c:ext>
              </c:extLst>
            </c:dLbl>
            <c:dLbl>
              <c:idx val="14"/>
              <c:layout>
                <c:manualLayout>
                  <c:x val="0.19202852755671526"/>
                  <c:y val="-7.9629629629629634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, </c:separator>
              <c:extLst>
                <c:ext xmlns:c15="http://schemas.microsoft.com/office/drawing/2012/chart" uri="{CE6537A1-D6FC-4f65-9D91-7224C49458BB}">
                  <c15:layout>
                    <c:manualLayout>
                      <c:w val="0.18964647394631939"/>
                      <c:h val="5.172222222222222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C-1582-45D7-9538-30262DF55C61}"/>
                </c:ext>
              </c:extLst>
            </c:dLbl>
            <c:dLbl>
              <c:idx val="15"/>
              <c:layout>
                <c:manualLayout>
                  <c:x val="0.17395831906509834"/>
                  <c:y val="3.3950225088053312E-1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,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A31A-4A51-B209-863E82A734E9}"/>
                </c:ext>
              </c:extLst>
            </c:dLbl>
            <c:dLbl>
              <c:idx val="16"/>
              <c:layout>
                <c:manualLayout>
                  <c:x val="0.15729165376544835"/>
                  <c:y val="5.9259259259259192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, 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208331757846805"/>
                      <c:h val="5.172222222222222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1-1582-45D7-9538-30262DF55C61}"/>
                </c:ext>
              </c:extLst>
            </c:dLbl>
            <c:spPr>
              <a:solidFill>
                <a:schemeClr val="bg2">
                  <a:lumMod val="50000"/>
                </a:schemeClr>
              </a:solidFill>
              <a:ln>
                <a:solidFill>
                  <a:srgbClr val="87A4CB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t" anchorCtr="0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lt1"/>
                    </a:solidFill>
                    <a:latin typeface="CeraGR-Regular" panose="00000500000000000000" pitchFamily="2" charset="-95"/>
                    <a:ea typeface="+mn-ea"/>
                    <a:cs typeface="+mn-cs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eparator>, </c:separator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Sheet1!$A$2:$A$48</c:f>
              <c:strCache>
                <c:ptCount val="17"/>
                <c:pt idx="0">
                  <c:v>ΥΠΟΥΡΓΕΙΟ ΠΑΙΔΕΙΑΣ ΚΑΙ ΘΡΗΣΚΕΥΜΑΤΩΝ</c:v>
                </c:pt>
                <c:pt idx="1">
                  <c:v>ΥΠΟΥΡΓΕΙΟ ΥΓΕΙΑΣ</c:v>
                </c:pt>
                <c:pt idx="2">
                  <c:v>ΥΠΟΥΡΓΕΙΟ ΕΘΝΙΚΗΣ ΑΜΥΝΑΣ</c:v>
                </c:pt>
                <c:pt idx="3">
                  <c:v>ΥΠΟΥΡΓΕΙΟ ΠΡΟΣΤΑΣΙΑΣ ΤΟΥ ΠΟΛΙΤΗ </c:v>
                </c:pt>
                <c:pt idx="4">
                  <c:v>ΟΤΑ Α' ΒΑΘΜΟΥ</c:v>
                </c:pt>
                <c:pt idx="5">
                  <c:v>ΥΠΟΥΡΓΕΙΟ ΚΛΙΜΑΤΙΚΗΣ ΚΡΙΣΗΣ ΚΑΙ ΠΟΛΙΤΙΚΗΣ ΠΡΟΣΤΑΣΙΑΣ</c:v>
                </c:pt>
                <c:pt idx="6">
                  <c:v>ΥΠΟΥΡΓΕΙΟ ΔΙΚΑΙΟΣΥΝΗΣ </c:v>
                </c:pt>
                <c:pt idx="7">
                  <c:v>ΛΟΙΠΕΣ ΑΝΕΞΑΡΤΗΤΕΣ ΑΡΧΕΣ</c:v>
                </c:pt>
                <c:pt idx="8">
                  <c:v>ΥΠΟΥΡΓΕΙΟ ΥΠΟΔΟΜΩΝ ΚΑΙ ΜΕΤΑΦΟΡΩΝ </c:v>
                </c:pt>
                <c:pt idx="9">
                  <c:v>ΛΟΙΠΑ</c:v>
                </c:pt>
                <c:pt idx="10">
                  <c:v>ΥΠΟΥΡΓΕΙΟ ΝΑΥΤΙΛΙΑΣ &amp; ΝΗΣΙΩΤΙΚΗΣ ΠΟΛΙΤΙΚΗΣ </c:v>
                </c:pt>
                <c:pt idx="11">
                  <c:v>ΥΠΟΥΡΓΕΙΟ ΕΡΓΑΣΙΑΣ &amp; ΚΟΙΝΩΝΙΚΩΝ ΥΠΟΘΕΣΕΩΝ </c:v>
                </c:pt>
                <c:pt idx="12">
                  <c:v>ΟΤΑ Β' ΒΑΘΜΟΥ</c:v>
                </c:pt>
                <c:pt idx="13">
                  <c:v>ΥΠΟΥΡΓΕΙΟ ΕΣΩΤΕΡΙΚΩΝ </c:v>
                </c:pt>
                <c:pt idx="14">
                  <c:v>ΥΠΟΥΡΓΕΙΟ ΨΗΦΙΑΚΗΣ ΔΙΑΚΥΒΕΡΝΗΣΗΣ </c:v>
                </c:pt>
                <c:pt idx="15">
                  <c:v>ΥΠΟΥΡΓΕΙΟ ΟΙΚΟΝΟΜΙΚΩΝ</c:v>
                </c:pt>
                <c:pt idx="16">
                  <c:v>ΥΠΟΥΡΓΕΙΟ ΠΟΛΙΤΙΣΜΟΥ ΚΑΙ ΑΘΛΗΤΙΣΜΟΥ </c:v>
                </c:pt>
              </c:strCache>
            </c:strRef>
          </c:cat>
          <c:val>
            <c:numRef>
              <c:f>Sheet1!$B$2:$B$48</c:f>
              <c:numCache>
                <c:formatCode>#,##0</c:formatCode>
                <c:ptCount val="38"/>
                <c:pt idx="0">
                  <c:v>11915</c:v>
                </c:pt>
                <c:pt idx="1">
                  <c:v>7737</c:v>
                </c:pt>
                <c:pt idx="2">
                  <c:v>7106</c:v>
                </c:pt>
                <c:pt idx="3">
                  <c:v>3444</c:v>
                </c:pt>
                <c:pt idx="4">
                  <c:v>1901</c:v>
                </c:pt>
                <c:pt idx="5">
                  <c:v>1734</c:v>
                </c:pt>
                <c:pt idx="6">
                  <c:v>1309</c:v>
                </c:pt>
                <c:pt idx="7">
                  <c:v>1213</c:v>
                </c:pt>
                <c:pt idx="8">
                  <c:v>1180</c:v>
                </c:pt>
                <c:pt idx="9">
                  <c:v>1019</c:v>
                </c:pt>
                <c:pt idx="10" formatCode="General">
                  <c:v>827</c:v>
                </c:pt>
                <c:pt idx="11" formatCode="General">
                  <c:v>823</c:v>
                </c:pt>
                <c:pt idx="12" formatCode="General">
                  <c:v>803</c:v>
                </c:pt>
                <c:pt idx="13" formatCode="General">
                  <c:v>427</c:v>
                </c:pt>
                <c:pt idx="14" formatCode="General">
                  <c:v>374</c:v>
                </c:pt>
                <c:pt idx="15" formatCode="General">
                  <c:v>305</c:v>
                </c:pt>
                <c:pt idx="16" formatCode="General">
                  <c:v>276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582-45D7-9538-30262DF55C61}"/>
            </c:ext>
          </c:extLst>
        </c:ser>
        <c:dLbls>
          <c:dLblPos val="ctr"/>
          <c:showLegendKey val="0"/>
          <c:showVal val="1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25"/>
      <c:rotY val="27"/>
      <c:depthPercent val="100"/>
      <c:rAngAx val="0"/>
      <c:perspective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4525417115697414"/>
          <c:y val="0.18842592592592591"/>
          <c:w val="0.71152665508515811"/>
          <c:h val="0.70601851851851849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ΑΡΙΘΜΟΣ ΘΕΣΕΩΝ</c:v>
                </c:pt>
              </c:strCache>
            </c:strRef>
          </c:tx>
          <c:explosion val="1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1582-45D7-9538-30262DF55C61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8-1582-45D7-9538-30262DF55C61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1582-45D7-9538-30262DF55C61}"/>
              </c:ext>
            </c:extLst>
          </c:dPt>
          <c:dPt>
            <c:idx val="3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A-1582-45D7-9538-30262DF55C61}"/>
              </c:ext>
            </c:extLst>
          </c:dPt>
          <c:dPt>
            <c:idx val="4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4-1582-45D7-9538-30262DF55C61}"/>
              </c:ext>
            </c:extLst>
          </c:dPt>
          <c:dPt>
            <c:idx val="5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1582-45D7-9538-30262DF55C61}"/>
              </c:ext>
            </c:extLst>
          </c:dPt>
          <c:dPt>
            <c:idx val="6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2-1582-45D7-9538-30262DF55C61}"/>
              </c:ext>
            </c:extLst>
          </c:dPt>
          <c:dPt>
            <c:idx val="7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0-1582-45D7-9538-30262DF55C61}"/>
              </c:ext>
            </c:extLst>
          </c:dPt>
          <c:dPt>
            <c:idx val="8"/>
            <c:bubble3D val="0"/>
            <c:spPr>
              <a:solidFill>
                <a:schemeClr val="accent5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0-1582-45D7-9538-30262DF55C61}"/>
              </c:ext>
            </c:extLst>
          </c:dPt>
          <c:dPt>
            <c:idx val="9"/>
            <c:bubble3D val="0"/>
            <c:spPr>
              <a:solidFill>
                <a:schemeClr val="accent1">
                  <a:lumMod val="8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F-1582-45D7-9538-30262DF55C61}"/>
              </c:ext>
            </c:extLst>
          </c:dPt>
          <c:dPt>
            <c:idx val="10"/>
            <c:bubble3D val="0"/>
            <c:spPr>
              <a:solidFill>
                <a:schemeClr val="accent3">
                  <a:lumMod val="8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F-1582-45D7-9538-30262DF55C61}"/>
              </c:ext>
            </c:extLst>
          </c:dPt>
          <c:dPt>
            <c:idx val="11"/>
            <c:bubble3D val="0"/>
            <c:spPr>
              <a:solidFill>
                <a:schemeClr val="accent5">
                  <a:lumMod val="8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D-1582-45D7-9538-30262DF55C61}"/>
              </c:ext>
            </c:extLst>
          </c:dPt>
          <c:dPt>
            <c:idx val="12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E-1582-45D7-9538-30262DF55C61}"/>
              </c:ext>
            </c:extLst>
          </c:dPt>
          <c:dPt>
            <c:idx val="13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C-1582-45D7-9538-30262DF55C61}"/>
              </c:ext>
            </c:extLst>
          </c:dPt>
          <c:dPt>
            <c:idx val="14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C-1582-45D7-9538-30262DF55C61}"/>
              </c:ext>
            </c:extLst>
          </c:dPt>
          <c:dPt>
            <c:idx val="15"/>
            <c:bubble3D val="0"/>
            <c:spPr>
              <a:solidFill>
                <a:schemeClr val="accent1">
                  <a:lumMod val="5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F-C970-42BF-99B6-C2B529DDA192}"/>
              </c:ext>
            </c:extLst>
          </c:dPt>
          <c:dPt>
            <c:idx val="16"/>
            <c:bubble3D val="0"/>
            <c:spPr>
              <a:solidFill>
                <a:schemeClr val="accent3">
                  <a:lumMod val="5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1-1582-45D7-9538-30262DF55C61}"/>
              </c:ext>
            </c:extLst>
          </c:dPt>
          <c:dPt>
            <c:idx val="17"/>
            <c:bubble3D val="0"/>
            <c:spPr>
              <a:solidFill>
                <a:schemeClr val="accent5">
                  <a:lumMod val="5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23-C970-42BF-99B6-C2B529DDA192}"/>
              </c:ext>
            </c:extLst>
          </c:dPt>
          <c:dPt>
            <c:idx val="18"/>
            <c:bubble3D val="0"/>
            <c:spPr>
              <a:solidFill>
                <a:schemeClr val="accent1">
                  <a:lumMod val="70000"/>
                  <a:lumOff val="3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25-C970-42BF-99B6-C2B529DDA192}"/>
              </c:ext>
            </c:extLst>
          </c:dPt>
          <c:dPt>
            <c:idx val="19"/>
            <c:bubble3D val="0"/>
            <c:spPr>
              <a:solidFill>
                <a:schemeClr val="accent3">
                  <a:lumMod val="70000"/>
                  <a:lumOff val="3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27-C970-42BF-99B6-C2B529DDA192}"/>
              </c:ext>
            </c:extLst>
          </c:dPt>
          <c:dPt>
            <c:idx val="20"/>
            <c:bubble3D val="0"/>
            <c:spPr>
              <a:solidFill>
                <a:schemeClr val="accent5">
                  <a:lumMod val="70000"/>
                  <a:lumOff val="3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29-C970-42BF-99B6-C2B529DDA192}"/>
              </c:ext>
            </c:extLst>
          </c:dPt>
          <c:dPt>
            <c:idx val="21"/>
            <c:bubble3D val="0"/>
            <c:spPr>
              <a:solidFill>
                <a:schemeClr val="accent1">
                  <a:lumMod val="7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2B-C970-42BF-99B6-C2B529DDA192}"/>
              </c:ext>
            </c:extLst>
          </c:dPt>
          <c:dPt>
            <c:idx val="22"/>
            <c:bubble3D val="0"/>
            <c:spPr>
              <a:solidFill>
                <a:schemeClr val="accent3">
                  <a:lumMod val="7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2D-C970-42BF-99B6-C2B529DDA192}"/>
              </c:ext>
            </c:extLst>
          </c:dPt>
          <c:dPt>
            <c:idx val="23"/>
            <c:bubble3D val="0"/>
            <c:spPr>
              <a:solidFill>
                <a:schemeClr val="accent5">
                  <a:lumMod val="7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2F-C970-42BF-99B6-C2B529DDA192}"/>
              </c:ext>
            </c:extLst>
          </c:dPt>
          <c:dPt>
            <c:idx val="24"/>
            <c:bubble3D val="0"/>
            <c:spPr>
              <a:solidFill>
                <a:schemeClr val="accent1">
                  <a:lumMod val="50000"/>
                  <a:lumOff val="5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31-C970-42BF-99B6-C2B529DDA192}"/>
              </c:ext>
            </c:extLst>
          </c:dPt>
          <c:dPt>
            <c:idx val="25"/>
            <c:bubble3D val="0"/>
            <c:spPr>
              <a:solidFill>
                <a:schemeClr val="accent3">
                  <a:lumMod val="50000"/>
                  <a:lumOff val="5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33-C970-42BF-99B6-C2B529DDA192}"/>
              </c:ext>
            </c:extLst>
          </c:dPt>
          <c:dPt>
            <c:idx val="26"/>
            <c:bubble3D val="0"/>
            <c:spPr>
              <a:solidFill>
                <a:schemeClr val="accent5">
                  <a:lumMod val="50000"/>
                  <a:lumOff val="5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35-C970-42BF-99B6-C2B529DDA192}"/>
              </c:ext>
            </c:extLst>
          </c:dPt>
          <c:dPt>
            <c:idx val="27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37-C970-42BF-99B6-C2B529DDA192}"/>
              </c:ext>
            </c:extLst>
          </c:dPt>
          <c:dPt>
            <c:idx val="28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39-C970-42BF-99B6-C2B529DDA192}"/>
              </c:ext>
            </c:extLst>
          </c:dPt>
          <c:dPt>
            <c:idx val="29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3B-C970-42BF-99B6-C2B529DDA192}"/>
              </c:ext>
            </c:extLst>
          </c:dPt>
          <c:dPt>
            <c:idx val="30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3D-C970-42BF-99B6-C2B529DDA192}"/>
              </c:ext>
            </c:extLst>
          </c:dPt>
          <c:dPt>
            <c:idx val="31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3F-C970-42BF-99B6-C2B529DDA192}"/>
              </c:ext>
            </c:extLst>
          </c:dPt>
          <c:dPt>
            <c:idx val="32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41-C970-42BF-99B6-C2B529DDA192}"/>
              </c:ext>
            </c:extLst>
          </c:dPt>
          <c:dPt>
            <c:idx val="33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43-C970-42BF-99B6-C2B529DDA192}"/>
              </c:ext>
            </c:extLst>
          </c:dPt>
          <c:dPt>
            <c:idx val="3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45-C970-42BF-99B6-C2B529DDA192}"/>
              </c:ext>
            </c:extLst>
          </c:dPt>
          <c:dPt>
            <c:idx val="35"/>
            <c:bubble3D val="0"/>
            <c:spPr>
              <a:solidFill>
                <a:schemeClr val="accent5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47-C970-42BF-99B6-C2B529DDA192}"/>
              </c:ext>
            </c:extLst>
          </c:dPt>
          <c:dPt>
            <c:idx val="36"/>
            <c:bubble3D val="0"/>
            <c:spPr>
              <a:solidFill>
                <a:schemeClr val="accent1">
                  <a:lumMod val="8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49-C970-42BF-99B6-C2B529DDA192}"/>
              </c:ext>
            </c:extLst>
          </c:dPt>
          <c:dPt>
            <c:idx val="37"/>
            <c:bubble3D val="0"/>
            <c:spPr>
              <a:solidFill>
                <a:schemeClr val="accent3">
                  <a:lumMod val="8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4B-C970-42BF-99B6-C2B529DDA192}"/>
              </c:ext>
            </c:extLst>
          </c:dPt>
          <c:dLbls>
            <c:dLbl>
              <c:idx val="0"/>
              <c:layout>
                <c:manualLayout>
                  <c:x val="3.1024193649590415E-2"/>
                  <c:y val="-1.8518518518518517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,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582-45D7-9538-30262DF55C61}"/>
                </c:ext>
              </c:extLst>
            </c:dLbl>
            <c:dLbl>
              <c:idx val="1"/>
              <c:layout>
                <c:manualLayout>
                  <c:x val="-7.0833327523513318E-2"/>
                  <c:y val="3.7037037037037038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,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582-45D7-9538-30262DF55C61}"/>
                </c:ext>
              </c:extLst>
            </c:dLbl>
            <c:dLbl>
              <c:idx val="2"/>
              <c:layout>
                <c:manualLayout>
                  <c:x val="-1.0416665812281357E-2"/>
                  <c:y val="-0.15740740740740755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,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582-45D7-9538-30262DF55C61}"/>
                </c:ext>
              </c:extLst>
            </c:dLbl>
            <c:dLbl>
              <c:idx val="3"/>
              <c:layout>
                <c:manualLayout>
                  <c:x val="-5.1041662480178614E-2"/>
                  <c:y val="-3.7037037037037038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,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582-45D7-9538-30262DF55C61}"/>
                </c:ext>
              </c:extLst>
            </c:dLbl>
            <c:dLbl>
              <c:idx val="4"/>
              <c:layout>
                <c:manualLayout>
                  <c:x val="-3.9234002687499776E-2"/>
                  <c:y val="-1.8518518518518517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,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582-45D7-9538-30262DF55C61}"/>
                </c:ext>
              </c:extLst>
            </c:dLbl>
            <c:dLbl>
              <c:idx val="5"/>
              <c:layout>
                <c:manualLayout>
                  <c:x val="-5.5208328805091134E-2"/>
                  <c:y val="-6.6666593759113477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, </c:separator>
              <c:extLst>
                <c:ext xmlns:c15="http://schemas.microsoft.com/office/drawing/2012/chart" uri="{CE6537A1-D6FC-4f65-9D91-7224C49458BB}">
                  <c15:layout>
                    <c:manualLayout>
                      <c:w val="0.17312498580011598"/>
                      <c:h val="7.480562846310877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1582-45D7-9538-30262DF55C61}"/>
                </c:ext>
              </c:extLst>
            </c:dLbl>
            <c:dLbl>
              <c:idx val="6"/>
              <c:layout>
                <c:manualLayout>
                  <c:x val="-4.7209641797109431E-2"/>
                  <c:y val="-4.2592592592592592E-2"/>
                </c:manualLayout>
              </c:layout>
              <c:tx>
                <c:rich>
                  <a:bodyPr/>
                  <a:lstStyle/>
                  <a:p>
                    <a:fld id="{2B01AF47-3016-458E-943C-942BB4CB2144}" type="CATEGORYNAME">
                      <a:rPr lang="el-GR" smtClean="0"/>
                      <a:pPr/>
                      <a:t>[ΟΝΟΜΑ ΚΑΤΗΓΟΡΙΑΣ]</a:t>
                    </a:fld>
                    <a:r>
                      <a:rPr lang="el-GR" baseline="0" dirty="0"/>
                      <a:t>, </a:t>
                    </a:r>
                    <a:fld id="{0B70FEE0-6A29-4C46-9CC8-7EAE44F025FD}" type="VALUE">
                      <a:rPr lang="el-GR" baseline="0"/>
                      <a:pPr/>
                      <a:t>[ΤΙΜΗ]</a:t>
                    </a:fld>
                    <a:r>
                      <a:rPr lang="el-GR" baseline="0" dirty="0"/>
                      <a:t>, </a:t>
                    </a:r>
                    <a:fld id="{E70E4DDA-A2CE-4639-A645-B189034D585B}" type="PERCENTAGE">
                      <a:rPr lang="el-GR" baseline="0"/>
                      <a:pPr/>
                      <a:t>[ΠΟΣΟΣΤΟ]</a:t>
                    </a:fld>
                    <a:endParaRPr lang="el-GR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, 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1582-45D7-9538-30262DF55C61}"/>
                </c:ext>
              </c:extLst>
            </c:dLbl>
            <c:dLbl>
              <c:idx val="7"/>
              <c:layout>
                <c:manualLayout>
                  <c:x val="-0.15520832060299208"/>
                  <c:y val="-7.962962962962966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,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1582-45D7-9538-30262DF55C61}"/>
                </c:ext>
              </c:extLst>
            </c:dLbl>
            <c:dLbl>
              <c:idx val="8"/>
              <c:layout>
                <c:manualLayout>
                  <c:x val="-0.23229164761387405"/>
                  <c:y val="-0.12962962962962965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,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1582-45D7-9538-30262DF55C61}"/>
                </c:ext>
              </c:extLst>
            </c:dLbl>
            <c:dLbl>
              <c:idx val="9"/>
              <c:layout>
                <c:manualLayout>
                  <c:x val="-6.2499994873687703E-3"/>
                  <c:y val="-5.5555555555555896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,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1582-45D7-9538-30262DF55C61}"/>
                </c:ext>
              </c:extLst>
            </c:dLbl>
            <c:dLbl>
              <c:idx val="10"/>
              <c:layout>
                <c:manualLayout>
                  <c:x val="-7.6041660429653837E-2"/>
                  <c:y val="-0.05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,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1582-45D7-9538-30262DF55C61}"/>
                </c:ext>
              </c:extLst>
            </c:dLbl>
            <c:dLbl>
              <c:idx val="11"/>
              <c:layout>
                <c:manualLayout>
                  <c:x val="-0.13615705904223604"/>
                  <c:y val="-0.135185185185185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,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582-45D7-9538-30262DF55C61}"/>
                </c:ext>
              </c:extLst>
            </c:dLbl>
            <c:dLbl>
              <c:idx val="12"/>
              <c:layout>
                <c:manualLayout>
                  <c:x val="-7.6388000182699998E-17"/>
                  <c:y val="-0.1759259259259259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,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1582-45D7-9538-30262DF55C61}"/>
                </c:ext>
              </c:extLst>
            </c:dLbl>
            <c:dLbl>
              <c:idx val="13"/>
              <c:layout>
                <c:manualLayout>
                  <c:x val="9.8958325216672045E-3"/>
                  <c:y val="-4.7222222222222221E-2"/>
                </c:manualLayout>
              </c:layout>
              <c:spPr>
                <a:solidFill>
                  <a:schemeClr val="tx1">
                    <a:lumMod val="50000"/>
                    <a:lumOff val="50000"/>
                  </a:schemeClr>
                </a:solidFill>
                <a:ln>
                  <a:solidFill>
                    <a:srgbClr val="87A4CB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t" anchorCtr="0">
                  <a:no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lt1"/>
                      </a:solidFill>
                      <a:latin typeface="CeraGR-Regular" panose="00000500000000000000" pitchFamily="2" charset="-95"/>
                      <a:ea typeface="+mn-ea"/>
                      <a:cs typeface="+mn-cs"/>
                    </a:defRPr>
                  </a:pPr>
                  <a:endParaRPr lang="el-G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, </c:separator>
              <c:extLst>
                <c:ext xmlns:c15="http://schemas.microsoft.com/office/drawing/2012/chart" uri="{CE6537A1-D6FC-4f65-9D91-7224C49458BB}">
                  <c15:layout>
                    <c:manualLayout>
                      <c:w val="0.12416665648239367"/>
                      <c:h val="9.061111111111111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C-1582-45D7-9538-30262DF55C61}"/>
                </c:ext>
              </c:extLst>
            </c:dLbl>
            <c:dLbl>
              <c:idx val="14"/>
              <c:layout>
                <c:manualLayout>
                  <c:x val="0.19202852755671526"/>
                  <c:y val="-7.9629629629629634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, </c:separator>
              <c:extLst>
                <c:ext xmlns:c15="http://schemas.microsoft.com/office/drawing/2012/chart" uri="{CE6537A1-D6FC-4f65-9D91-7224C49458BB}">
                  <c15:layout>
                    <c:manualLayout>
                      <c:w val="0.18964647394631939"/>
                      <c:h val="5.172222222222222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C-1582-45D7-9538-30262DF55C61}"/>
                </c:ext>
              </c:extLst>
            </c:dLbl>
            <c:dLbl>
              <c:idx val="15"/>
              <c:layout>
                <c:manualLayout>
                  <c:x val="0.17395831906509834"/>
                  <c:y val="3.3950225088053312E-1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,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C970-42BF-99B6-C2B529DDA192}"/>
                </c:ext>
              </c:extLst>
            </c:dLbl>
            <c:dLbl>
              <c:idx val="16"/>
              <c:layout>
                <c:manualLayout>
                  <c:x val="0.15729165376544835"/>
                  <c:y val="5.9259259259259192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, 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208331757846805"/>
                      <c:h val="5.172222222222222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1-1582-45D7-9538-30262DF55C61}"/>
                </c:ext>
              </c:extLst>
            </c:dLbl>
            <c:spPr>
              <a:solidFill>
                <a:schemeClr val="tx1">
                  <a:lumMod val="50000"/>
                  <a:lumOff val="50000"/>
                </a:schemeClr>
              </a:solidFill>
              <a:ln>
                <a:solidFill>
                  <a:srgbClr val="87A4CB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t" anchorCtr="0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lt1"/>
                    </a:solidFill>
                    <a:latin typeface="CeraGR-Regular" panose="00000500000000000000" pitchFamily="2" charset="-95"/>
                    <a:ea typeface="+mn-ea"/>
                    <a:cs typeface="+mn-cs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eparator>, </c:separator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Sheet1!$A$2:$A$48</c:f>
              <c:strCache>
                <c:ptCount val="7"/>
                <c:pt idx="0">
                  <c:v>ΠΕ</c:v>
                </c:pt>
                <c:pt idx="1">
                  <c:v>ΤΕ</c:v>
                </c:pt>
                <c:pt idx="2">
                  <c:v>ΔΕ</c:v>
                </c:pt>
                <c:pt idx="3">
                  <c:v>ΥΕ</c:v>
                </c:pt>
                <c:pt idx="4">
                  <c:v>ΕΕΠ, ΑΝΕΥ ΚΑΤΗΓΟΡΙΑΣ ΕΚΠ/ΣΗΣ</c:v>
                </c:pt>
                <c:pt idx="5">
                  <c:v>ΕΙΔΙΚΩΝ ΘΕΣΕΩΝ</c:v>
                </c:pt>
                <c:pt idx="6">
                  <c:v>ΠΕ/ΤΕ/ΔΕ/ΥΕ</c:v>
                </c:pt>
              </c:strCache>
            </c:strRef>
          </c:cat>
          <c:val>
            <c:numRef>
              <c:f>Sheet1!$B$2:$B$48</c:f>
              <c:numCache>
                <c:formatCode>#,##0</c:formatCode>
                <c:ptCount val="38"/>
                <c:pt idx="0">
                  <c:v>5495</c:v>
                </c:pt>
                <c:pt idx="1">
                  <c:v>2888</c:v>
                </c:pt>
                <c:pt idx="2">
                  <c:v>4881</c:v>
                </c:pt>
                <c:pt idx="3">
                  <c:v>735</c:v>
                </c:pt>
                <c:pt idx="4">
                  <c:v>656</c:v>
                </c:pt>
                <c:pt idx="5">
                  <c:v>313</c:v>
                </c:pt>
                <c:pt idx="6">
                  <c:v>2974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582-45D7-9538-30262DF55C61}"/>
            </c:ext>
          </c:extLst>
        </c:ser>
        <c:dLbls>
          <c:dLblPos val="ctr"/>
          <c:showLegendKey val="0"/>
          <c:showVal val="1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301795414878985"/>
          <c:y val="0.11955045202682996"/>
          <c:w val="0.88161008188893697"/>
          <c:h val="0.41418970545348499"/>
        </c:manualLayout>
      </c:layout>
      <c:barChart>
        <c:barDir val="col"/>
        <c:grouping val="percentStack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ΠΡΟΤΕΙΝΟΜΕΝΕΣ ΠΡΟΣΛΗΨΕΙΣ 2023 (ΕΝΤΟΣ 1:1)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1">
                  <a:shade val="72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8-1582-45D7-9538-30262DF55C61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>
                  <a:tint val="49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1582-45D7-9538-30262DF55C61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>
                  <a:tint val="67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A-1582-45D7-9538-30262DF55C61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>
                  <a:tint val="79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1582-45D7-9538-30262DF55C61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>
                  <a:tint val="37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4-1582-45D7-9538-30262DF55C61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>
                  <a:shade val="48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1582-45D7-9538-30262DF55C61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>
                  <a:shade val="84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1582-45D7-9538-30262DF55C61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1">
                  <a:shade val="96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0-1582-45D7-9538-30262DF55C61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1">
                  <a:shade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1582-45D7-9538-30262DF55C61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1">
                  <a:shade val="66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1582-45D7-9538-30262DF55C61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1">
                  <a:tint val="73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1582-45D7-9538-30262DF55C61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1">
                  <a:shade val="78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E-1582-45D7-9538-30262DF55C61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1">
                  <a:tint val="91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1582-45D7-9538-30262DF55C61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1">
                  <a:tint val="97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C-1582-45D7-9538-30262DF55C61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1">
                  <a:tint val="85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1582-45D7-9538-30262DF55C61}"/>
              </c:ext>
            </c:extLst>
          </c:dPt>
          <c:dPt>
            <c:idx val="15"/>
            <c:invertIfNegative val="0"/>
            <c:bubble3D val="0"/>
            <c:spPr>
              <a:solidFill>
                <a:schemeClr val="accent1">
                  <a:tint val="7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1582-45D7-9538-30262DF55C61}"/>
              </c:ext>
            </c:extLst>
          </c:dPt>
          <c:dPt>
            <c:idx val="16"/>
            <c:invertIfNegative val="0"/>
            <c:bubble3D val="0"/>
            <c:spPr>
              <a:solidFill>
                <a:schemeClr val="accent1">
                  <a:shade val="36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1582-45D7-9538-30262DF55C61}"/>
              </c:ext>
            </c:extLst>
          </c:dPt>
          <c:dPt>
            <c:idx val="17"/>
            <c:invertIfNegative val="0"/>
            <c:bubble3D val="0"/>
            <c:spPr>
              <a:solidFill>
                <a:schemeClr val="accent1">
                  <a:shade val="9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1582-45D7-9538-30262DF55C61}"/>
              </c:ext>
            </c:extLst>
          </c:dPt>
          <c:dPt>
            <c:idx val="18"/>
            <c:invertIfNegative val="0"/>
            <c:bubble3D val="0"/>
            <c:spPr>
              <a:solidFill>
                <a:schemeClr val="accent1">
                  <a:shade val="42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1582-45D7-9538-30262DF55C61}"/>
              </c:ext>
            </c:extLst>
          </c:dPt>
          <c:dPt>
            <c:idx val="19"/>
            <c:invertIfNegative val="0"/>
            <c:bubble3D val="0"/>
            <c:spPr>
              <a:solidFill>
                <a:schemeClr val="accent1">
                  <a:tint val="43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1582-45D7-9538-30262DF55C61}"/>
              </c:ext>
            </c:extLst>
          </c:dPt>
          <c:dPt>
            <c:idx val="20"/>
            <c:invertIfNegative val="0"/>
            <c:bubble3D val="0"/>
            <c:spPr>
              <a:solidFill>
                <a:schemeClr val="accent1">
                  <a:tint val="55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1582-45D7-9538-30262DF55C61}"/>
              </c:ext>
            </c:extLst>
          </c:dPt>
          <c:dPt>
            <c:idx val="21"/>
            <c:invertIfNegative val="0"/>
            <c:bubble3D val="0"/>
            <c:spPr>
              <a:solidFill>
                <a:schemeClr val="accent1">
                  <a:tint val="61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6-1582-45D7-9538-30262DF55C61}"/>
              </c:ext>
            </c:extLst>
          </c:dPt>
          <c:dPt>
            <c:idx val="22"/>
            <c:invertIfNegative val="0"/>
            <c:bubble3D val="0"/>
            <c:spPr>
              <a:solidFill>
                <a:schemeClr val="accent1">
                  <a:tint val="36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D-17E6-47D4-98E5-57F665C53DF2}"/>
              </c:ext>
            </c:extLst>
          </c:dPt>
          <c:dPt>
            <c:idx val="23"/>
            <c:invertIfNegative val="0"/>
            <c:bubble3D val="0"/>
            <c:spPr>
              <a:solidFill>
                <a:schemeClr val="accent1">
                  <a:tint val="36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F-17E6-47D4-98E5-57F665C53DF2}"/>
              </c:ext>
            </c:extLst>
          </c:dPt>
          <c:dLbls>
            <c:dLbl>
              <c:idx val="11"/>
              <c:layout>
                <c:manualLayout>
                  <c:x val="-6.2499994873688085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381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1582-45D7-9538-30262DF55C61}"/>
                </c:ext>
              </c:extLst>
            </c:dLbl>
            <c:spPr>
              <a:solidFill>
                <a:schemeClr val="accent5">
                  <a:lumMod val="5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CeraGR-Bold" panose="00000800000000000000" pitchFamily="2" charset="-95"/>
                    <a:ea typeface="+mn-ea"/>
                    <a:cs typeface="+mn-cs"/>
                  </a:defRPr>
                </a:pPr>
                <a:endParaRPr lang="el-G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Sheet1!$A$2:$A$25</c:f>
              <c:strCache>
                <c:ptCount val="24"/>
                <c:pt idx="0">
                  <c:v>ΥΠΟΥΡΓΕΙΟ ΕΘΝΙΚΗΣ ΑΜΥΝΑΣ</c:v>
                </c:pt>
                <c:pt idx="1">
                  <c:v>ΥΠΟΥΡΓΕΙΟ ΥΓΕΙΑΣ </c:v>
                </c:pt>
                <c:pt idx="2">
                  <c:v>ΟΤΑ Α΄ΒΑΘΜΟΥ &amp; ΦΟΡΕΙΣ ΑΥΤΩΝ</c:v>
                </c:pt>
                <c:pt idx="3">
                  <c:v>ΑΝΕΞΑΡΤΗΤΕΣ ΑΡΧΕΣ</c:v>
                </c:pt>
                <c:pt idx="4">
                  <c:v>ΥΠΟΥΡΓΕΙΟ ΠΡΟΣΤΑΣΙΑΣ ΤΟΥ ΠΟΛΙΤΗ</c:v>
                </c:pt>
                <c:pt idx="5">
                  <c:v>ΥΠΟΥΡΓΕΙΟ ΠΕΡΙΒΑΛΛΟΝΤΟΣ &amp; ΕΝΕΡΓΕΙΑΣ</c:v>
                </c:pt>
                <c:pt idx="6">
                  <c:v>ΥΠΟΥΡΓΕΙΟ ΥΠΟΔΟΜΩΝ &amp; ΜΕΤΑΦΟΡΩΝ</c:v>
                </c:pt>
                <c:pt idx="7">
                  <c:v>ΟΤΑ Β' ΒΑΘΜΟΥ</c:v>
                </c:pt>
                <c:pt idx="8">
                  <c:v>ΥΠΟΥΡΓΕΙΟ ΠΑΙΔΕΙΑΣ &amp; ΘΡΗΣΚΕΥΜΑΤΩΝ</c:v>
                </c:pt>
                <c:pt idx="9">
                  <c:v>ΥΠΟΥΡΓΕΙΟ ΔΙΚΑΙΟΣΥΝΗΣ</c:v>
                </c:pt>
                <c:pt idx="10">
                  <c:v>ΥΠΟΥΡΓΕΙΟ ΕΡΓΑΣΙΑΣ</c:v>
                </c:pt>
                <c:pt idx="11">
                  <c:v>ΥΠΟΥΡΓΕΙΟ ΟΙΚΟΝΟΜΙΚΩΝ</c:v>
                </c:pt>
                <c:pt idx="12">
                  <c:v>ΥΠΟΥΡΓΕΙΟ ΠΟΛΙΤΙΣΜΟΥ &amp; ΑΘΛΗΤΙΣΜΟΥ</c:v>
                </c:pt>
                <c:pt idx="13">
                  <c:v>ΥΠΟΥΡΓΕΙΟ ΝΑΥΤΙΛΙΑΣ</c:v>
                </c:pt>
                <c:pt idx="14">
                  <c:v>ΥΠΟΥΡΓΕΙΟ ΚΛΙΜΑΤΙΚΗΣ ΚΡΙΣΗΣ ΚΑΙ ΠΟΛΙΤΙΚΗΣ ΠΡΟΣΤΑΣΙΑΣ</c:v>
                </c:pt>
                <c:pt idx="15">
                  <c:v>ΥΠΟΥΡΓΕΙΟ ΕΣΩΤΕΡΙΚΩΝ </c:v>
                </c:pt>
                <c:pt idx="16">
                  <c:v>ΥΠΟΥΡΓΕΙΟ ΑΓΡΟΤΙΚΗΣ ΑΝΑΠΤΥΞΗΣ </c:v>
                </c:pt>
                <c:pt idx="17">
                  <c:v>ΥΠΟΥΡΓΕΙΟ ΑΝΑΠΤΥΞΗΣ&amp; ΕΠΕΝΔΥΣΕΩΝ</c:v>
                </c:pt>
                <c:pt idx="18">
                  <c:v>ΥΠΟΥΡΓΕΙΟ ΨΗΦΙΑΚΗΣ ΔΙΑΚΥΒΕΡΝΗΣΗΣ</c:v>
                </c:pt>
                <c:pt idx="19">
                  <c:v>ΥΠΟΥΡΓΕΙΟ ΤΟΥΡΙΣΜΟΥ</c:v>
                </c:pt>
                <c:pt idx="20">
                  <c:v>ΥΠΟΥΡΓΕΙΟ ΜΕΤΑΝΑΣΤΕΥΣΗΣ &amp; ΑΣΥΛΟΥ</c:v>
                </c:pt>
                <c:pt idx="21">
                  <c:v>ΥΠΟΥΡΓΕΙΟ ΕΞΩΤΕΡΙΚΩΝ</c:v>
                </c:pt>
                <c:pt idx="22">
                  <c:v>ΠΡΟΕΔΡΙΑ ΤΗΣ ΚΥΒΕΡΝΗΣΗΣ</c:v>
                </c:pt>
                <c:pt idx="23">
                  <c:v>ΓΕΝΙΚΗ ΓΡΑΜΜΑΤΕΙΑ ΤΟΥ ΠΡΩΘΥΠΟΥΡΓΟΥ</c:v>
                </c:pt>
              </c:strCache>
            </c:strRef>
          </c:cat>
          <c:val>
            <c:numRef>
              <c:f>Sheet1!$B$2:$B$25</c:f>
              <c:numCache>
                <c:formatCode>#,##0</c:formatCode>
                <c:ptCount val="24"/>
                <c:pt idx="0">
                  <c:v>1455</c:v>
                </c:pt>
                <c:pt idx="1">
                  <c:v>1357</c:v>
                </c:pt>
                <c:pt idx="2">
                  <c:v>1265</c:v>
                </c:pt>
                <c:pt idx="3">
                  <c:v>1077</c:v>
                </c:pt>
                <c:pt idx="4">
                  <c:v>1037</c:v>
                </c:pt>
                <c:pt idx="5" formatCode="General">
                  <c:v>867</c:v>
                </c:pt>
                <c:pt idx="6" formatCode="General">
                  <c:v>866</c:v>
                </c:pt>
                <c:pt idx="7" formatCode="General">
                  <c:v>723</c:v>
                </c:pt>
                <c:pt idx="8">
                  <c:v>650</c:v>
                </c:pt>
                <c:pt idx="9" formatCode="General">
                  <c:v>630</c:v>
                </c:pt>
                <c:pt idx="10" formatCode="General">
                  <c:v>519</c:v>
                </c:pt>
                <c:pt idx="11">
                  <c:v>381</c:v>
                </c:pt>
                <c:pt idx="12" formatCode="General">
                  <c:v>253</c:v>
                </c:pt>
                <c:pt idx="13" formatCode="General">
                  <c:v>221</c:v>
                </c:pt>
                <c:pt idx="14" formatCode="General">
                  <c:v>195</c:v>
                </c:pt>
                <c:pt idx="15" formatCode="General">
                  <c:v>164</c:v>
                </c:pt>
                <c:pt idx="16" formatCode="General">
                  <c:v>157</c:v>
                </c:pt>
                <c:pt idx="17">
                  <c:v>146</c:v>
                </c:pt>
                <c:pt idx="18" formatCode="General">
                  <c:v>126</c:v>
                </c:pt>
                <c:pt idx="19" formatCode="General">
                  <c:v>55</c:v>
                </c:pt>
                <c:pt idx="20" formatCode="General">
                  <c:v>50</c:v>
                </c:pt>
                <c:pt idx="21">
                  <c:v>42</c:v>
                </c:pt>
                <c:pt idx="22" formatCode="General">
                  <c:v>19</c:v>
                </c:pt>
                <c:pt idx="23" formatCode="General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582-45D7-9538-30262DF55C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430320024"/>
        <c:axId val="430327080"/>
      </c:barChart>
      <c:catAx>
        <c:axId val="4303200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accent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CeraGR-Bold" panose="00000800000000000000" pitchFamily="2" charset="-95"/>
                <a:ea typeface="+mn-ea"/>
                <a:cs typeface="+mn-cs"/>
              </a:defRPr>
            </a:pPr>
            <a:endParaRPr lang="el-GR"/>
          </a:p>
        </c:txPr>
        <c:crossAx val="430327080"/>
        <c:crosses val="autoZero"/>
        <c:auto val="1"/>
        <c:lblAlgn val="ctr"/>
        <c:lblOffset val="100"/>
        <c:noMultiLvlLbl val="0"/>
      </c:catAx>
      <c:valAx>
        <c:axId val="430327080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4303200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301795414878985"/>
          <c:y val="0.11955045202682996"/>
          <c:w val="0.88161008188893697"/>
          <c:h val="0.41418970545348499"/>
        </c:manualLayout>
      </c:layout>
      <c:barChart>
        <c:barDir val="col"/>
        <c:grouping val="percentStack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ΠΡΟΤΕΙΝΟΜΕΝΕΣ ΠΡΟΣΛΗΨΕΙΣ 2023 (ΕΝΤΟΣ 1:1)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1">
                  <a:shade val="72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8-1582-45D7-9538-30262DF55C61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>
                  <a:tint val="67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1582-45D7-9538-30262DF55C61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>
                  <a:tint val="49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A-1582-45D7-9538-30262DF55C61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>
                  <a:shade val="66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1582-45D7-9538-30262DF55C61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>
                  <a:tint val="79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4-1582-45D7-9538-30262DF55C61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>
                  <a:tint val="37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1582-45D7-9538-30262DF55C61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>
                  <a:shade val="48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1582-45D7-9538-30262DF55C61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1">
                  <a:shade val="84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0-1582-45D7-9538-30262DF55C61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1">
                  <a:shade val="96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1582-45D7-9538-30262DF55C61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1">
                  <a:shade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1582-45D7-9538-30262DF55C61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1">
                  <a:tint val="73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1582-45D7-9538-30262DF55C61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1">
                  <a:shade val="78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E-1582-45D7-9538-30262DF55C61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1">
                  <a:tint val="91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1582-45D7-9538-30262DF55C61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1">
                  <a:tint val="7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C-1582-45D7-9538-30262DF55C61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1">
                  <a:tint val="97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1582-45D7-9538-30262DF55C61}"/>
              </c:ext>
            </c:extLst>
          </c:dPt>
          <c:dPt>
            <c:idx val="15"/>
            <c:invertIfNegative val="0"/>
            <c:bubble3D val="0"/>
            <c:spPr>
              <a:solidFill>
                <a:schemeClr val="accent1">
                  <a:tint val="85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1582-45D7-9538-30262DF55C61}"/>
              </c:ext>
            </c:extLst>
          </c:dPt>
          <c:dPt>
            <c:idx val="16"/>
            <c:invertIfNegative val="0"/>
            <c:bubble3D val="0"/>
            <c:spPr>
              <a:solidFill>
                <a:schemeClr val="accent1">
                  <a:shade val="36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1582-45D7-9538-30262DF55C61}"/>
              </c:ext>
            </c:extLst>
          </c:dPt>
          <c:dPt>
            <c:idx val="17"/>
            <c:invertIfNegative val="0"/>
            <c:bubble3D val="0"/>
            <c:spPr>
              <a:solidFill>
                <a:schemeClr val="accent1">
                  <a:shade val="9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1582-45D7-9538-30262DF55C61}"/>
              </c:ext>
            </c:extLst>
          </c:dPt>
          <c:dPt>
            <c:idx val="18"/>
            <c:invertIfNegative val="0"/>
            <c:bubble3D val="0"/>
            <c:spPr>
              <a:solidFill>
                <a:schemeClr val="accent1">
                  <a:shade val="42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1582-45D7-9538-30262DF55C61}"/>
              </c:ext>
            </c:extLst>
          </c:dPt>
          <c:dPt>
            <c:idx val="19"/>
            <c:invertIfNegative val="0"/>
            <c:bubble3D val="0"/>
            <c:spPr>
              <a:solidFill>
                <a:schemeClr val="accent1">
                  <a:tint val="43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1582-45D7-9538-30262DF55C61}"/>
              </c:ext>
            </c:extLst>
          </c:dPt>
          <c:dPt>
            <c:idx val="20"/>
            <c:invertIfNegative val="0"/>
            <c:bubble3D val="0"/>
            <c:spPr>
              <a:solidFill>
                <a:schemeClr val="accent1">
                  <a:tint val="55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1582-45D7-9538-30262DF55C61}"/>
              </c:ext>
            </c:extLst>
          </c:dPt>
          <c:dPt>
            <c:idx val="21"/>
            <c:invertIfNegative val="0"/>
            <c:bubble3D val="0"/>
            <c:spPr>
              <a:solidFill>
                <a:schemeClr val="accent1">
                  <a:tint val="61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6-1582-45D7-9538-30262DF55C61}"/>
              </c:ext>
            </c:extLst>
          </c:dPt>
          <c:dPt>
            <c:idx val="22"/>
            <c:invertIfNegative val="0"/>
            <c:bubble3D val="0"/>
            <c:spPr>
              <a:solidFill>
                <a:schemeClr val="accent1">
                  <a:tint val="36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D-2F1E-4C65-8362-A0080367B361}"/>
              </c:ext>
            </c:extLst>
          </c:dPt>
          <c:dPt>
            <c:idx val="23"/>
            <c:invertIfNegative val="0"/>
            <c:bubble3D val="0"/>
            <c:spPr>
              <a:solidFill>
                <a:schemeClr val="accent1">
                  <a:tint val="36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F-2F1E-4C65-8362-A0080367B361}"/>
              </c:ext>
            </c:extLst>
          </c:dPt>
          <c:dLbls>
            <c:dLbl>
              <c:idx val="11"/>
              <c:layout>
                <c:manualLayout>
                  <c:x val="-3.1249997436844806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381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1582-45D7-9538-30262DF55C61}"/>
                </c:ext>
              </c:extLst>
            </c:dLbl>
            <c:spPr>
              <a:solidFill>
                <a:schemeClr val="accent5">
                  <a:lumMod val="5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CeraGR-Bold" panose="00000800000000000000" pitchFamily="2" charset="-95"/>
                    <a:ea typeface="+mn-ea"/>
                    <a:cs typeface="+mn-cs"/>
                  </a:defRPr>
                </a:pPr>
                <a:endParaRPr lang="el-G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Sheet1!$A$2:$A$25</c:f>
              <c:strCache>
                <c:ptCount val="24"/>
                <c:pt idx="0">
                  <c:v>ΥΠΟΥΡΓΕΙΟ ΕΘΝΙΚΗΣ ΑΜΥΝΑΣ</c:v>
                </c:pt>
                <c:pt idx="1">
                  <c:v>ΟΤΑ Α΄ΒΑΘΜΟΥ &amp; ΦΟΡΕΙΣ ΑΥΤΩΝ</c:v>
                </c:pt>
                <c:pt idx="2">
                  <c:v>ΥΠΟΥΡΓΕΙΟ ΥΓΕΙΑΣ </c:v>
                </c:pt>
                <c:pt idx="3">
                  <c:v>ΥΠΟΥΡΓΕΙΟ ΔΙΚΑΙΟΣΥΝΗΣ</c:v>
                </c:pt>
                <c:pt idx="4">
                  <c:v>ΑΝΕΞΑΡΤΗΤΕΣ ΑΡΧΕΣ</c:v>
                </c:pt>
                <c:pt idx="5">
                  <c:v>ΥΠΟΥΡΓΕΙΟ ΠΡΟΣΤΑΣΙΑΣ ΤΟΥ ΠΟΛΙΤΗ</c:v>
                </c:pt>
                <c:pt idx="6">
                  <c:v>ΥΠΟΥΡΓΕΙΟ ΠΕΡΙΒΑΛΛΟΝΤΟΣ &amp; ΕΝΕΡΓΕΙΑΣ</c:v>
                </c:pt>
                <c:pt idx="7">
                  <c:v>ΥΠΟΥΡΓΕΙΟ ΥΠΟΔΟΜΩΝ &amp; ΜΕΤΑΦΟΡΩΝ</c:v>
                </c:pt>
                <c:pt idx="8">
                  <c:v>ΟΤΑ Β' ΒΑΘΜΟΥ</c:v>
                </c:pt>
                <c:pt idx="9">
                  <c:v>ΥΠΟΥΡΓΕΙΟ ΠΑΙΔΕΙΑΣ &amp; ΘΡΗΣΚΕΥΜΑΤΩΝ</c:v>
                </c:pt>
                <c:pt idx="10">
                  <c:v>ΥΠΟΥΡΓΕΙΟ ΕΡΓΑΣΙΑΣ</c:v>
                </c:pt>
                <c:pt idx="11">
                  <c:v>ΥΠΟΥΡΓΕΙΟ ΟΙΚΟΝΟΜΙΚΩΝ</c:v>
                </c:pt>
                <c:pt idx="12">
                  <c:v>ΥΠΟΥΡΓΕΙΟ ΠΟΛΙΤΙΣΜΟΥ &amp; ΑΘΛΗΤΙΣΜΟΥ</c:v>
                </c:pt>
                <c:pt idx="13">
                  <c:v>ΥΠΟΥΡΓΕΙΟ ΕΣΩΤΕΡΙΚΩΝ </c:v>
                </c:pt>
                <c:pt idx="14">
                  <c:v>ΥΠΟΥΡΓΕΙΟ ΝΑΥΤΙΛΙΑΣ</c:v>
                </c:pt>
                <c:pt idx="15">
                  <c:v>ΥΠΟΥΡΓΕΙΟ ΚΛΙΜΑΤΙΚΗΣ ΚΡΙΣΗΣ ΚΑΙ ΠΟΛΙΤΙΚΗΣ ΠΡΟΣΤΑΣΙΑΣ</c:v>
                </c:pt>
                <c:pt idx="16">
                  <c:v>ΥΠΟΥΡΓΕΙΟ ΑΓΡΟΤΙΚΗΣ ΑΝΑΠΤΥΞΗΣ </c:v>
                </c:pt>
                <c:pt idx="17">
                  <c:v>ΥΠΟΥΡΓΕΙΟ ΑΝΑΠΤΥΞΗΣ&amp; ΕΠΕΝΔΥΣΕΩΝ</c:v>
                </c:pt>
                <c:pt idx="18">
                  <c:v>ΥΠΟΥΡΓΕΙΟ ΨΗΦΙΑΚΗΣ ΔΙΑΚΥΒΕΡΝΗΣΗΣ</c:v>
                </c:pt>
                <c:pt idx="19">
                  <c:v>ΥΠΟΥΡΓΕΙΟ ΤΟΥΡΙΣΜΟΥ</c:v>
                </c:pt>
                <c:pt idx="20">
                  <c:v>ΥΠΟΥΡΓΕΙΟ ΜΕΤΑΝΑΣΤΕΥΣΗΣ &amp; ΑΣΥΛΟΥ</c:v>
                </c:pt>
                <c:pt idx="21">
                  <c:v>ΥΠΟΥΡΓΕΙΟ ΕΞΩΤΕΡΙΚΩΝ</c:v>
                </c:pt>
                <c:pt idx="22">
                  <c:v>ΠΡΟΕΔΡΙΑ ΤΗΣ ΚΥΒΕΡΝΗΣΗΣ</c:v>
                </c:pt>
                <c:pt idx="23">
                  <c:v>ΓΕΝΙΚΗ ΓΡΑΜΜΑΤΕΙΑ ΤΟΥ ΠΡΩΘΥΠΟΥΡΓΟΥ</c:v>
                </c:pt>
              </c:strCache>
            </c:strRef>
          </c:cat>
          <c:val>
            <c:numRef>
              <c:f>Sheet1!$B$2:$B$25</c:f>
              <c:numCache>
                <c:formatCode>#,##0</c:formatCode>
                <c:ptCount val="24"/>
                <c:pt idx="0">
                  <c:v>3155</c:v>
                </c:pt>
                <c:pt idx="1">
                  <c:v>2265</c:v>
                </c:pt>
                <c:pt idx="2">
                  <c:v>1357</c:v>
                </c:pt>
                <c:pt idx="3">
                  <c:v>1230</c:v>
                </c:pt>
                <c:pt idx="4">
                  <c:v>1077</c:v>
                </c:pt>
                <c:pt idx="5">
                  <c:v>1037</c:v>
                </c:pt>
                <c:pt idx="6" formatCode="General">
                  <c:v>867</c:v>
                </c:pt>
                <c:pt idx="7" formatCode="General">
                  <c:v>866</c:v>
                </c:pt>
                <c:pt idx="8" formatCode="General">
                  <c:v>723</c:v>
                </c:pt>
                <c:pt idx="9">
                  <c:v>650</c:v>
                </c:pt>
                <c:pt idx="10" formatCode="General">
                  <c:v>519</c:v>
                </c:pt>
                <c:pt idx="11">
                  <c:v>381</c:v>
                </c:pt>
                <c:pt idx="12" formatCode="General">
                  <c:v>253</c:v>
                </c:pt>
                <c:pt idx="13" formatCode="General">
                  <c:v>244</c:v>
                </c:pt>
                <c:pt idx="14" formatCode="General">
                  <c:v>221</c:v>
                </c:pt>
                <c:pt idx="15" formatCode="General">
                  <c:v>195</c:v>
                </c:pt>
                <c:pt idx="16" formatCode="General">
                  <c:v>157</c:v>
                </c:pt>
                <c:pt idx="17">
                  <c:v>146</c:v>
                </c:pt>
                <c:pt idx="18" formatCode="General">
                  <c:v>126</c:v>
                </c:pt>
                <c:pt idx="19" formatCode="General">
                  <c:v>55</c:v>
                </c:pt>
                <c:pt idx="20" formatCode="General">
                  <c:v>50</c:v>
                </c:pt>
                <c:pt idx="21">
                  <c:v>42</c:v>
                </c:pt>
                <c:pt idx="22" formatCode="General">
                  <c:v>19</c:v>
                </c:pt>
                <c:pt idx="23" formatCode="General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582-45D7-9538-30262DF55C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428842848"/>
        <c:axId val="428841280"/>
      </c:barChart>
      <c:catAx>
        <c:axId val="4288428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accent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CeraGR-Bold" panose="00000800000000000000" pitchFamily="2" charset="-95"/>
                <a:ea typeface="+mn-ea"/>
                <a:cs typeface="+mn-cs"/>
              </a:defRPr>
            </a:pPr>
            <a:endParaRPr lang="el-GR"/>
          </a:p>
        </c:txPr>
        <c:crossAx val="428841280"/>
        <c:crosses val="autoZero"/>
        <c:auto val="1"/>
        <c:lblAlgn val="ctr"/>
        <c:lblOffset val="100"/>
        <c:noMultiLvlLbl val="0"/>
      </c:catAx>
      <c:valAx>
        <c:axId val="428841280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4288428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3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6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3AF215-67B9-4192-8AF4-6FC2F1C7E7C0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5DB3CE62-F5A3-481C-8D90-026521D8EA58}">
      <dgm:prSet phldrT="[Κείμενο]"/>
      <dgm:spPr/>
      <dgm:t>
        <a:bodyPr/>
        <a:lstStyle/>
        <a:p>
          <a:r>
            <a:rPr lang="el-GR" dirty="0"/>
            <a:t>ΦΑΣΗ Α΄</a:t>
          </a:r>
        </a:p>
      </dgm:t>
    </dgm:pt>
    <dgm:pt modelId="{4C5D9924-CE2F-44D9-AF7B-CFFB6708042A}" type="parTrans" cxnId="{4DD3B96D-EDD4-4171-8E4F-FCF6908008B6}">
      <dgm:prSet/>
      <dgm:spPr/>
      <dgm:t>
        <a:bodyPr/>
        <a:lstStyle/>
        <a:p>
          <a:endParaRPr lang="el-GR"/>
        </a:p>
      </dgm:t>
    </dgm:pt>
    <dgm:pt modelId="{3D63DF9C-3727-494E-AD9D-CFAD60C806B7}" type="sibTrans" cxnId="{4DD3B96D-EDD4-4171-8E4F-FCF6908008B6}">
      <dgm:prSet/>
      <dgm:spPr/>
      <dgm:t>
        <a:bodyPr/>
        <a:lstStyle/>
        <a:p>
          <a:endParaRPr lang="el-GR"/>
        </a:p>
      </dgm:t>
    </dgm:pt>
    <dgm:pt modelId="{135F177C-3CB9-4CA0-8177-72AE4922ED46}">
      <dgm:prSet phldrT="[Κείμενο]"/>
      <dgm:spPr/>
      <dgm:t>
        <a:bodyPr/>
        <a:lstStyle/>
        <a:p>
          <a:r>
            <a:rPr lang="el-GR" dirty="0"/>
            <a:t>Υποβολή αιτημάτων από τους φορείς που ενδιαφέρονται</a:t>
          </a:r>
        </a:p>
      </dgm:t>
    </dgm:pt>
    <dgm:pt modelId="{9CE0763C-13EE-4B5D-B871-0DAF08CEFC16}" type="parTrans" cxnId="{F7A7E0C9-77AB-4AFD-B6BC-F740466C8CEB}">
      <dgm:prSet/>
      <dgm:spPr/>
      <dgm:t>
        <a:bodyPr/>
        <a:lstStyle/>
        <a:p>
          <a:endParaRPr lang="el-GR"/>
        </a:p>
      </dgm:t>
    </dgm:pt>
    <dgm:pt modelId="{3EC2DE83-939E-424B-AE59-EC04E6D43271}" type="sibTrans" cxnId="{F7A7E0C9-77AB-4AFD-B6BC-F740466C8CEB}">
      <dgm:prSet/>
      <dgm:spPr/>
      <dgm:t>
        <a:bodyPr/>
        <a:lstStyle/>
        <a:p>
          <a:endParaRPr lang="el-GR"/>
        </a:p>
      </dgm:t>
    </dgm:pt>
    <dgm:pt modelId="{99A9216A-A8EA-4CC4-BFE7-52988BBCB593}">
      <dgm:prSet phldrT="[Κείμενο]"/>
      <dgm:spPr/>
      <dgm:t>
        <a:bodyPr/>
        <a:lstStyle/>
        <a:p>
          <a:r>
            <a:rPr lang="el-GR" dirty="0"/>
            <a:t>ΦΑΣΗ Β΄</a:t>
          </a:r>
        </a:p>
      </dgm:t>
    </dgm:pt>
    <dgm:pt modelId="{BBCE10A8-D4B6-4C9A-9EA8-63AB18D53C93}" type="parTrans" cxnId="{A740054D-0A83-4F01-AD4E-6C0C2E91649A}">
      <dgm:prSet/>
      <dgm:spPr/>
      <dgm:t>
        <a:bodyPr/>
        <a:lstStyle/>
        <a:p>
          <a:endParaRPr lang="el-GR"/>
        </a:p>
      </dgm:t>
    </dgm:pt>
    <dgm:pt modelId="{D6677568-530B-4B2A-AA39-2E1AF9132CD7}" type="sibTrans" cxnId="{A740054D-0A83-4F01-AD4E-6C0C2E91649A}">
      <dgm:prSet/>
      <dgm:spPr/>
      <dgm:t>
        <a:bodyPr/>
        <a:lstStyle/>
        <a:p>
          <a:endParaRPr lang="el-GR"/>
        </a:p>
      </dgm:t>
    </dgm:pt>
    <dgm:pt modelId="{A3EB7D39-0162-4173-B7B6-0421A28196DB}">
      <dgm:prSet phldrT="[Κείμενο]"/>
      <dgm:spPr/>
      <dgm:t>
        <a:bodyPr/>
        <a:lstStyle/>
        <a:p>
          <a:r>
            <a:rPr lang="el-GR" dirty="0"/>
            <a:t>Έλεγχος και έγκριση των αρχικών αιτημάτων από τα εποπτεύοντα Υπουργεία, προς τελική υποβολή στο ΥΠΕΣ</a:t>
          </a:r>
        </a:p>
      </dgm:t>
    </dgm:pt>
    <dgm:pt modelId="{615DB61C-78CA-4213-BD13-8F9B53796BC0}" type="parTrans" cxnId="{7E55C5AC-84A2-4ECA-A9C5-5D495372B426}">
      <dgm:prSet/>
      <dgm:spPr/>
      <dgm:t>
        <a:bodyPr/>
        <a:lstStyle/>
        <a:p>
          <a:endParaRPr lang="el-GR"/>
        </a:p>
      </dgm:t>
    </dgm:pt>
    <dgm:pt modelId="{90E23AF6-ED22-4118-BE67-5D35A2680536}" type="sibTrans" cxnId="{7E55C5AC-84A2-4ECA-A9C5-5D495372B426}">
      <dgm:prSet/>
      <dgm:spPr/>
      <dgm:t>
        <a:bodyPr/>
        <a:lstStyle/>
        <a:p>
          <a:endParaRPr lang="el-GR"/>
        </a:p>
      </dgm:t>
    </dgm:pt>
    <dgm:pt modelId="{B6090C71-12A7-49DE-AC19-6E8E7FCA0B28}">
      <dgm:prSet phldrT="[Κείμενο]"/>
      <dgm:spPr/>
      <dgm:t>
        <a:bodyPr/>
        <a:lstStyle/>
        <a:p>
          <a:r>
            <a:rPr lang="el-GR" dirty="0"/>
            <a:t>ΦΑΣΗ Γ΄</a:t>
          </a:r>
        </a:p>
      </dgm:t>
    </dgm:pt>
    <dgm:pt modelId="{196813BC-1A36-42E3-BF2A-31D38CD61B50}" type="parTrans" cxnId="{1A133E06-1FEF-4B12-AE99-B2FEA2B6C66D}">
      <dgm:prSet/>
      <dgm:spPr/>
      <dgm:t>
        <a:bodyPr/>
        <a:lstStyle/>
        <a:p>
          <a:endParaRPr lang="el-GR"/>
        </a:p>
      </dgm:t>
    </dgm:pt>
    <dgm:pt modelId="{16514914-5409-4E17-8022-6D8B2FD8A69C}" type="sibTrans" cxnId="{1A133E06-1FEF-4B12-AE99-B2FEA2B6C66D}">
      <dgm:prSet/>
      <dgm:spPr/>
      <dgm:t>
        <a:bodyPr/>
        <a:lstStyle/>
        <a:p>
          <a:endParaRPr lang="el-GR"/>
        </a:p>
      </dgm:t>
    </dgm:pt>
    <dgm:pt modelId="{5BD134C1-29B2-431E-9C9B-3F520574D5E4}">
      <dgm:prSet phldrT="[Κείμενο]"/>
      <dgm:spPr/>
      <dgm:t>
        <a:bodyPr/>
        <a:lstStyle/>
        <a:p>
          <a:r>
            <a:rPr lang="el-GR" dirty="0"/>
            <a:t>Συλλογή των τελικά υποβληθέντων από τη σχετική </a:t>
          </a:r>
          <a:r>
            <a:rPr lang="el-GR" dirty="0" err="1"/>
            <a:t>μικροεφαρμογή</a:t>
          </a:r>
          <a:r>
            <a:rPr lang="el-GR" dirty="0"/>
            <a:t> στην Απογραφή, επανέλεγχος και προσδιορισμός των αιτημάτων που τελικά θα ικανοποιηθούν, σε συνεργασία με τα εποπτεύοντα Υπουργεία και το ΥΠΟΙΚ</a:t>
          </a:r>
        </a:p>
      </dgm:t>
    </dgm:pt>
    <dgm:pt modelId="{649358F9-05E7-4EB0-A7F3-3C3E74846D27}" type="parTrans" cxnId="{732816E9-441B-42BC-8118-2193A830AD51}">
      <dgm:prSet/>
      <dgm:spPr/>
      <dgm:t>
        <a:bodyPr/>
        <a:lstStyle/>
        <a:p>
          <a:endParaRPr lang="el-GR"/>
        </a:p>
      </dgm:t>
    </dgm:pt>
    <dgm:pt modelId="{060DB3DE-AA99-4542-A9B7-CA0E923ADF23}" type="sibTrans" cxnId="{732816E9-441B-42BC-8118-2193A830AD51}">
      <dgm:prSet/>
      <dgm:spPr/>
      <dgm:t>
        <a:bodyPr/>
        <a:lstStyle/>
        <a:p>
          <a:endParaRPr lang="el-GR"/>
        </a:p>
      </dgm:t>
    </dgm:pt>
    <dgm:pt modelId="{BC8CDF1B-AB0D-4B94-9E5D-D46E91E3772F}" type="pres">
      <dgm:prSet presAssocID="{C33AF215-67B9-4192-8AF4-6FC2F1C7E7C0}" presName="linearFlow" presStyleCnt="0">
        <dgm:presLayoutVars>
          <dgm:dir/>
          <dgm:animLvl val="lvl"/>
          <dgm:resizeHandles val="exact"/>
        </dgm:presLayoutVars>
      </dgm:prSet>
      <dgm:spPr/>
    </dgm:pt>
    <dgm:pt modelId="{6DC829DC-66D2-412F-8674-DFB0BFB5E339}" type="pres">
      <dgm:prSet presAssocID="{5DB3CE62-F5A3-481C-8D90-026521D8EA58}" presName="composite" presStyleCnt="0"/>
      <dgm:spPr/>
    </dgm:pt>
    <dgm:pt modelId="{3708AA66-2E03-487A-BADC-5A0B9F464A23}" type="pres">
      <dgm:prSet presAssocID="{5DB3CE62-F5A3-481C-8D90-026521D8EA58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005F331D-3DDC-40C1-A25B-2C9BF60F86D7}" type="pres">
      <dgm:prSet presAssocID="{5DB3CE62-F5A3-481C-8D90-026521D8EA58}" presName="descendantText" presStyleLbl="alignAcc1" presStyleIdx="0" presStyleCnt="3" custLinFactNeighborX="0" custLinFactNeighborY="-151">
        <dgm:presLayoutVars>
          <dgm:bulletEnabled val="1"/>
        </dgm:presLayoutVars>
      </dgm:prSet>
      <dgm:spPr/>
    </dgm:pt>
    <dgm:pt modelId="{E7BF21D4-3B54-4D24-8DFD-5ABBC04466F7}" type="pres">
      <dgm:prSet presAssocID="{3D63DF9C-3727-494E-AD9D-CFAD60C806B7}" presName="sp" presStyleCnt="0"/>
      <dgm:spPr/>
    </dgm:pt>
    <dgm:pt modelId="{D5A43A03-F572-4C99-A5C4-850895E1E0DC}" type="pres">
      <dgm:prSet presAssocID="{99A9216A-A8EA-4CC4-BFE7-52988BBCB593}" presName="composite" presStyleCnt="0"/>
      <dgm:spPr/>
    </dgm:pt>
    <dgm:pt modelId="{919E1575-71B8-49C5-B1E2-95930B7288CC}" type="pres">
      <dgm:prSet presAssocID="{99A9216A-A8EA-4CC4-BFE7-52988BBCB593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28239642-5AB0-4B79-B94E-F814A0568EF7}" type="pres">
      <dgm:prSet presAssocID="{99A9216A-A8EA-4CC4-BFE7-52988BBCB593}" presName="descendantText" presStyleLbl="alignAcc1" presStyleIdx="1" presStyleCnt="3">
        <dgm:presLayoutVars>
          <dgm:bulletEnabled val="1"/>
        </dgm:presLayoutVars>
      </dgm:prSet>
      <dgm:spPr/>
    </dgm:pt>
    <dgm:pt modelId="{4A0436A0-ABAF-45C9-BC90-626F6F34CAC8}" type="pres">
      <dgm:prSet presAssocID="{D6677568-530B-4B2A-AA39-2E1AF9132CD7}" presName="sp" presStyleCnt="0"/>
      <dgm:spPr/>
    </dgm:pt>
    <dgm:pt modelId="{EB3AB6B8-7F79-4237-BA2D-8A894DA25654}" type="pres">
      <dgm:prSet presAssocID="{B6090C71-12A7-49DE-AC19-6E8E7FCA0B28}" presName="composite" presStyleCnt="0"/>
      <dgm:spPr/>
    </dgm:pt>
    <dgm:pt modelId="{FC7B7D3D-17D3-408D-BA17-BE3CF0EA2D86}" type="pres">
      <dgm:prSet presAssocID="{B6090C71-12A7-49DE-AC19-6E8E7FCA0B28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6719E036-C958-4BC5-B348-B7075638FF10}" type="pres">
      <dgm:prSet presAssocID="{B6090C71-12A7-49DE-AC19-6E8E7FCA0B28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1A133E06-1FEF-4B12-AE99-B2FEA2B6C66D}" srcId="{C33AF215-67B9-4192-8AF4-6FC2F1C7E7C0}" destId="{B6090C71-12A7-49DE-AC19-6E8E7FCA0B28}" srcOrd="2" destOrd="0" parTransId="{196813BC-1A36-42E3-BF2A-31D38CD61B50}" sibTransId="{16514914-5409-4E17-8022-6D8B2FD8A69C}"/>
    <dgm:cxn modelId="{4A921F1C-8786-4904-8F3D-181ADAB6C91F}" type="presOf" srcId="{C33AF215-67B9-4192-8AF4-6FC2F1C7E7C0}" destId="{BC8CDF1B-AB0D-4B94-9E5D-D46E91E3772F}" srcOrd="0" destOrd="0" presId="urn:microsoft.com/office/officeart/2005/8/layout/chevron2"/>
    <dgm:cxn modelId="{9B89463B-5DA9-4D4B-9839-B18F90B90F7A}" type="presOf" srcId="{5DB3CE62-F5A3-481C-8D90-026521D8EA58}" destId="{3708AA66-2E03-487A-BADC-5A0B9F464A23}" srcOrd="0" destOrd="0" presId="urn:microsoft.com/office/officeart/2005/8/layout/chevron2"/>
    <dgm:cxn modelId="{4D30143D-1438-4A02-A34B-BF9F4E96B7D9}" type="presOf" srcId="{99A9216A-A8EA-4CC4-BFE7-52988BBCB593}" destId="{919E1575-71B8-49C5-B1E2-95930B7288CC}" srcOrd="0" destOrd="0" presId="urn:microsoft.com/office/officeart/2005/8/layout/chevron2"/>
    <dgm:cxn modelId="{9862F069-F9F2-4596-B117-C980D9F7153F}" type="presOf" srcId="{A3EB7D39-0162-4173-B7B6-0421A28196DB}" destId="{28239642-5AB0-4B79-B94E-F814A0568EF7}" srcOrd="0" destOrd="0" presId="urn:microsoft.com/office/officeart/2005/8/layout/chevron2"/>
    <dgm:cxn modelId="{A740054D-0A83-4F01-AD4E-6C0C2E91649A}" srcId="{C33AF215-67B9-4192-8AF4-6FC2F1C7E7C0}" destId="{99A9216A-A8EA-4CC4-BFE7-52988BBCB593}" srcOrd="1" destOrd="0" parTransId="{BBCE10A8-D4B6-4C9A-9EA8-63AB18D53C93}" sibTransId="{D6677568-530B-4B2A-AA39-2E1AF9132CD7}"/>
    <dgm:cxn modelId="{4DD3B96D-EDD4-4171-8E4F-FCF6908008B6}" srcId="{C33AF215-67B9-4192-8AF4-6FC2F1C7E7C0}" destId="{5DB3CE62-F5A3-481C-8D90-026521D8EA58}" srcOrd="0" destOrd="0" parTransId="{4C5D9924-CE2F-44D9-AF7B-CFFB6708042A}" sibTransId="{3D63DF9C-3727-494E-AD9D-CFAD60C806B7}"/>
    <dgm:cxn modelId="{5B888F7C-B87B-4F5C-B8F9-5BF2B287EB97}" type="presOf" srcId="{B6090C71-12A7-49DE-AC19-6E8E7FCA0B28}" destId="{FC7B7D3D-17D3-408D-BA17-BE3CF0EA2D86}" srcOrd="0" destOrd="0" presId="urn:microsoft.com/office/officeart/2005/8/layout/chevron2"/>
    <dgm:cxn modelId="{7E55C5AC-84A2-4ECA-A9C5-5D495372B426}" srcId="{99A9216A-A8EA-4CC4-BFE7-52988BBCB593}" destId="{A3EB7D39-0162-4173-B7B6-0421A28196DB}" srcOrd="0" destOrd="0" parTransId="{615DB61C-78CA-4213-BD13-8F9B53796BC0}" sibTransId="{90E23AF6-ED22-4118-BE67-5D35A2680536}"/>
    <dgm:cxn modelId="{9F4C75AE-F91A-43F9-A442-70FD7D6E3BE5}" type="presOf" srcId="{135F177C-3CB9-4CA0-8177-72AE4922ED46}" destId="{005F331D-3DDC-40C1-A25B-2C9BF60F86D7}" srcOrd="0" destOrd="0" presId="urn:microsoft.com/office/officeart/2005/8/layout/chevron2"/>
    <dgm:cxn modelId="{F7A7E0C9-77AB-4AFD-B6BC-F740466C8CEB}" srcId="{5DB3CE62-F5A3-481C-8D90-026521D8EA58}" destId="{135F177C-3CB9-4CA0-8177-72AE4922ED46}" srcOrd="0" destOrd="0" parTransId="{9CE0763C-13EE-4B5D-B871-0DAF08CEFC16}" sibTransId="{3EC2DE83-939E-424B-AE59-EC04E6D43271}"/>
    <dgm:cxn modelId="{732816E9-441B-42BC-8118-2193A830AD51}" srcId="{B6090C71-12A7-49DE-AC19-6E8E7FCA0B28}" destId="{5BD134C1-29B2-431E-9C9B-3F520574D5E4}" srcOrd="0" destOrd="0" parTransId="{649358F9-05E7-4EB0-A7F3-3C3E74846D27}" sibTransId="{060DB3DE-AA99-4542-A9B7-CA0E923ADF23}"/>
    <dgm:cxn modelId="{88DE91FE-3884-4E19-9BD7-B88C3C3B1C26}" type="presOf" srcId="{5BD134C1-29B2-431E-9C9B-3F520574D5E4}" destId="{6719E036-C958-4BC5-B348-B7075638FF10}" srcOrd="0" destOrd="0" presId="urn:microsoft.com/office/officeart/2005/8/layout/chevron2"/>
    <dgm:cxn modelId="{E989F722-DF09-4A6C-B2A2-64B467481F9E}" type="presParOf" srcId="{BC8CDF1B-AB0D-4B94-9E5D-D46E91E3772F}" destId="{6DC829DC-66D2-412F-8674-DFB0BFB5E339}" srcOrd="0" destOrd="0" presId="urn:microsoft.com/office/officeart/2005/8/layout/chevron2"/>
    <dgm:cxn modelId="{24CB39B9-9083-4641-8D08-82D9B0DA6644}" type="presParOf" srcId="{6DC829DC-66D2-412F-8674-DFB0BFB5E339}" destId="{3708AA66-2E03-487A-BADC-5A0B9F464A23}" srcOrd="0" destOrd="0" presId="urn:microsoft.com/office/officeart/2005/8/layout/chevron2"/>
    <dgm:cxn modelId="{42529BC9-74C1-406E-8F24-28C293559369}" type="presParOf" srcId="{6DC829DC-66D2-412F-8674-DFB0BFB5E339}" destId="{005F331D-3DDC-40C1-A25B-2C9BF60F86D7}" srcOrd="1" destOrd="0" presId="urn:microsoft.com/office/officeart/2005/8/layout/chevron2"/>
    <dgm:cxn modelId="{7250B96A-8C72-467D-8830-CE37817DBC4D}" type="presParOf" srcId="{BC8CDF1B-AB0D-4B94-9E5D-D46E91E3772F}" destId="{E7BF21D4-3B54-4D24-8DFD-5ABBC04466F7}" srcOrd="1" destOrd="0" presId="urn:microsoft.com/office/officeart/2005/8/layout/chevron2"/>
    <dgm:cxn modelId="{E4B8D23B-8BA8-434F-9CEB-B1BFED423458}" type="presParOf" srcId="{BC8CDF1B-AB0D-4B94-9E5D-D46E91E3772F}" destId="{D5A43A03-F572-4C99-A5C4-850895E1E0DC}" srcOrd="2" destOrd="0" presId="urn:microsoft.com/office/officeart/2005/8/layout/chevron2"/>
    <dgm:cxn modelId="{57384F33-1966-4803-B35C-ED06EFCAD40C}" type="presParOf" srcId="{D5A43A03-F572-4C99-A5C4-850895E1E0DC}" destId="{919E1575-71B8-49C5-B1E2-95930B7288CC}" srcOrd="0" destOrd="0" presId="urn:microsoft.com/office/officeart/2005/8/layout/chevron2"/>
    <dgm:cxn modelId="{290B2890-691D-439A-9D07-202CA46839FB}" type="presParOf" srcId="{D5A43A03-F572-4C99-A5C4-850895E1E0DC}" destId="{28239642-5AB0-4B79-B94E-F814A0568EF7}" srcOrd="1" destOrd="0" presId="urn:microsoft.com/office/officeart/2005/8/layout/chevron2"/>
    <dgm:cxn modelId="{D385BC25-D380-41B9-A8B3-92F84F3BF747}" type="presParOf" srcId="{BC8CDF1B-AB0D-4B94-9E5D-D46E91E3772F}" destId="{4A0436A0-ABAF-45C9-BC90-626F6F34CAC8}" srcOrd="3" destOrd="0" presId="urn:microsoft.com/office/officeart/2005/8/layout/chevron2"/>
    <dgm:cxn modelId="{B8E15513-94BF-4A8E-95B3-A4469931B7D8}" type="presParOf" srcId="{BC8CDF1B-AB0D-4B94-9E5D-D46E91E3772F}" destId="{EB3AB6B8-7F79-4237-BA2D-8A894DA25654}" srcOrd="4" destOrd="0" presId="urn:microsoft.com/office/officeart/2005/8/layout/chevron2"/>
    <dgm:cxn modelId="{3CC4911A-41E3-48B1-B19C-6A3809B81B76}" type="presParOf" srcId="{EB3AB6B8-7F79-4237-BA2D-8A894DA25654}" destId="{FC7B7D3D-17D3-408D-BA17-BE3CF0EA2D86}" srcOrd="0" destOrd="0" presId="urn:microsoft.com/office/officeart/2005/8/layout/chevron2"/>
    <dgm:cxn modelId="{FA797836-ACF7-48D7-BF93-A37DC3D36B03}" type="presParOf" srcId="{EB3AB6B8-7F79-4237-BA2D-8A894DA25654}" destId="{6719E036-C958-4BC5-B348-B7075638FF1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052AD60-10A8-446D-864D-9FB8715A19E5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</dgm:pt>
    <dgm:pt modelId="{FDE7F050-C4F4-4BCE-9467-EE7B019D13A3}">
      <dgm:prSet phldrT="[Κείμενο]" custT="1"/>
      <dgm:spPr/>
      <dgm:t>
        <a:bodyPr/>
        <a:lstStyle/>
        <a:p>
          <a:r>
            <a:rPr lang="el-GR" sz="1800" b="1" dirty="0"/>
            <a:t>Κυβερνητικές προτεραιότητες</a:t>
          </a:r>
        </a:p>
      </dgm:t>
    </dgm:pt>
    <dgm:pt modelId="{8502BAED-FE9B-44CB-957C-FB76279C3800}" type="parTrans" cxnId="{C96DC2BE-4A48-4969-ABFF-B51278C75A80}">
      <dgm:prSet/>
      <dgm:spPr/>
      <dgm:t>
        <a:bodyPr/>
        <a:lstStyle/>
        <a:p>
          <a:endParaRPr lang="el-GR"/>
        </a:p>
      </dgm:t>
    </dgm:pt>
    <dgm:pt modelId="{99FC96E4-C6D0-4CE8-B4D2-E3F5F4CBF036}" type="sibTrans" cxnId="{C96DC2BE-4A48-4969-ABFF-B51278C75A80}">
      <dgm:prSet/>
      <dgm:spPr/>
      <dgm:t>
        <a:bodyPr/>
        <a:lstStyle/>
        <a:p>
          <a:endParaRPr lang="el-GR"/>
        </a:p>
      </dgm:t>
    </dgm:pt>
    <dgm:pt modelId="{0760E22B-2C49-4B72-9A54-4934297F49CC}">
      <dgm:prSet phldrT="[Κείμενο]" custT="1"/>
      <dgm:spPr/>
      <dgm:t>
        <a:bodyPr/>
        <a:lstStyle/>
        <a:p>
          <a:r>
            <a:rPr lang="el-GR" sz="1800" b="1" dirty="0"/>
            <a:t>Ευθυγράμμιση με τον κανόνα 1:1</a:t>
          </a:r>
        </a:p>
        <a:p>
          <a:r>
            <a:rPr lang="el-GR" sz="1100" dirty="0"/>
            <a:t>όπως έχει προκύψει από τις εκτιμήσεις που έχουν διενεργηθεί σε συνεργασία με το ΓΛΚ</a:t>
          </a:r>
        </a:p>
      </dgm:t>
    </dgm:pt>
    <dgm:pt modelId="{CD2B25E6-F8B0-4006-970B-3F023D6E0516}" type="parTrans" cxnId="{982BCFE9-27AD-4301-B78D-124E2B9DD05E}">
      <dgm:prSet/>
      <dgm:spPr/>
      <dgm:t>
        <a:bodyPr/>
        <a:lstStyle/>
        <a:p>
          <a:endParaRPr lang="el-GR"/>
        </a:p>
      </dgm:t>
    </dgm:pt>
    <dgm:pt modelId="{79426A78-29A1-466A-88DB-694A28E65413}" type="sibTrans" cxnId="{982BCFE9-27AD-4301-B78D-124E2B9DD05E}">
      <dgm:prSet/>
      <dgm:spPr/>
      <dgm:t>
        <a:bodyPr/>
        <a:lstStyle/>
        <a:p>
          <a:endParaRPr lang="el-GR"/>
        </a:p>
      </dgm:t>
    </dgm:pt>
    <dgm:pt modelId="{4AB6690C-3B44-40AA-8571-E1EC769DA866}">
      <dgm:prSet custT="1"/>
      <dgm:spPr/>
      <dgm:t>
        <a:bodyPr/>
        <a:lstStyle/>
        <a:p>
          <a:r>
            <a:rPr lang="el-GR" sz="1800" b="1" dirty="0"/>
            <a:t>Ανάγκες φορέων</a:t>
          </a:r>
        </a:p>
      </dgm:t>
    </dgm:pt>
    <dgm:pt modelId="{791E1507-7394-4828-B085-7A1F4DD991CF}" type="sibTrans" cxnId="{238E6E8D-AAD3-4691-982A-D720BC75438F}">
      <dgm:prSet/>
      <dgm:spPr/>
      <dgm:t>
        <a:bodyPr/>
        <a:lstStyle/>
        <a:p>
          <a:endParaRPr lang="el-GR"/>
        </a:p>
      </dgm:t>
    </dgm:pt>
    <dgm:pt modelId="{FBDA25D0-046E-494E-9E12-4E80B54E1FF9}" type="parTrans" cxnId="{238E6E8D-AAD3-4691-982A-D720BC75438F}">
      <dgm:prSet/>
      <dgm:spPr/>
      <dgm:t>
        <a:bodyPr/>
        <a:lstStyle/>
        <a:p>
          <a:endParaRPr lang="el-GR"/>
        </a:p>
      </dgm:t>
    </dgm:pt>
    <dgm:pt modelId="{FD09A89E-1D90-4371-938E-FC06C7128537}" type="pres">
      <dgm:prSet presAssocID="{1052AD60-10A8-446D-864D-9FB8715A19E5}" presName="compositeShape" presStyleCnt="0">
        <dgm:presLayoutVars>
          <dgm:chMax val="7"/>
          <dgm:dir/>
          <dgm:resizeHandles val="exact"/>
        </dgm:presLayoutVars>
      </dgm:prSet>
      <dgm:spPr/>
    </dgm:pt>
    <dgm:pt modelId="{779042E7-F379-4C05-A282-CC2A1B45A12B}" type="pres">
      <dgm:prSet presAssocID="{1052AD60-10A8-446D-864D-9FB8715A19E5}" presName="wedge1" presStyleLbl="node1" presStyleIdx="0" presStyleCnt="3"/>
      <dgm:spPr/>
    </dgm:pt>
    <dgm:pt modelId="{2988CD84-90F5-4EE8-8908-DD86DA9FF10F}" type="pres">
      <dgm:prSet presAssocID="{1052AD60-10A8-446D-864D-9FB8715A19E5}" presName="dummy1a" presStyleCnt="0"/>
      <dgm:spPr/>
    </dgm:pt>
    <dgm:pt modelId="{65629571-A114-4914-9098-907F23A36592}" type="pres">
      <dgm:prSet presAssocID="{1052AD60-10A8-446D-864D-9FB8715A19E5}" presName="dummy1b" presStyleCnt="0"/>
      <dgm:spPr/>
    </dgm:pt>
    <dgm:pt modelId="{C66F4C72-E720-404F-902B-B6E9428A68EB}" type="pres">
      <dgm:prSet presAssocID="{1052AD60-10A8-446D-864D-9FB8715A19E5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D009F517-3DBB-4B1F-9FC0-4A0D090E5FA5}" type="pres">
      <dgm:prSet presAssocID="{1052AD60-10A8-446D-864D-9FB8715A19E5}" presName="wedge2" presStyleLbl="node1" presStyleIdx="1" presStyleCnt="3"/>
      <dgm:spPr/>
    </dgm:pt>
    <dgm:pt modelId="{5CAF4CCC-3FE5-48BC-8679-917577B68D69}" type="pres">
      <dgm:prSet presAssocID="{1052AD60-10A8-446D-864D-9FB8715A19E5}" presName="dummy2a" presStyleCnt="0"/>
      <dgm:spPr/>
    </dgm:pt>
    <dgm:pt modelId="{F1763578-7C23-4456-AB1E-0E0CF342FE52}" type="pres">
      <dgm:prSet presAssocID="{1052AD60-10A8-446D-864D-9FB8715A19E5}" presName="dummy2b" presStyleCnt="0"/>
      <dgm:spPr/>
    </dgm:pt>
    <dgm:pt modelId="{9C8BD0A7-ABB6-437E-878F-DED2991ED2A8}" type="pres">
      <dgm:prSet presAssocID="{1052AD60-10A8-446D-864D-9FB8715A19E5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4CDBB3BF-8675-4329-AFDE-AABCEF0871B5}" type="pres">
      <dgm:prSet presAssocID="{1052AD60-10A8-446D-864D-9FB8715A19E5}" presName="wedge3" presStyleLbl="node1" presStyleIdx="2" presStyleCnt="3"/>
      <dgm:spPr/>
    </dgm:pt>
    <dgm:pt modelId="{44ACDCA5-3622-4A25-8B15-E890EC03066C}" type="pres">
      <dgm:prSet presAssocID="{1052AD60-10A8-446D-864D-9FB8715A19E5}" presName="dummy3a" presStyleCnt="0"/>
      <dgm:spPr/>
    </dgm:pt>
    <dgm:pt modelId="{9289BC50-4EBC-424E-82CD-C5D7BCA1B232}" type="pres">
      <dgm:prSet presAssocID="{1052AD60-10A8-446D-864D-9FB8715A19E5}" presName="dummy3b" presStyleCnt="0"/>
      <dgm:spPr/>
    </dgm:pt>
    <dgm:pt modelId="{3BEDB63E-5DE6-4FAE-B217-8713B36C4BE0}" type="pres">
      <dgm:prSet presAssocID="{1052AD60-10A8-446D-864D-9FB8715A19E5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  <dgm:pt modelId="{CDDE1C02-06E2-4976-92A3-0BCA971EFC9C}" type="pres">
      <dgm:prSet presAssocID="{99FC96E4-C6D0-4CE8-B4D2-E3F5F4CBF036}" presName="arrowWedge1" presStyleLbl="fgSibTrans2D1" presStyleIdx="0" presStyleCnt="3"/>
      <dgm:spPr/>
    </dgm:pt>
    <dgm:pt modelId="{8DC78A75-3785-4108-97A7-C8FF30605DD7}" type="pres">
      <dgm:prSet presAssocID="{79426A78-29A1-466A-88DB-694A28E65413}" presName="arrowWedge2" presStyleLbl="fgSibTrans2D1" presStyleIdx="1" presStyleCnt="3"/>
      <dgm:spPr/>
    </dgm:pt>
    <dgm:pt modelId="{72C13909-9930-4553-9638-E1D7A8564A57}" type="pres">
      <dgm:prSet presAssocID="{791E1507-7394-4828-B085-7A1F4DD991CF}" presName="arrowWedge3" presStyleLbl="fgSibTrans2D1" presStyleIdx="2" presStyleCnt="3"/>
      <dgm:spPr/>
    </dgm:pt>
  </dgm:ptLst>
  <dgm:cxnLst>
    <dgm:cxn modelId="{9E74571C-4732-4DF8-990A-210DCF23C674}" type="presOf" srcId="{4AB6690C-3B44-40AA-8571-E1EC769DA866}" destId="{3BEDB63E-5DE6-4FAE-B217-8713B36C4BE0}" srcOrd="1" destOrd="0" presId="urn:microsoft.com/office/officeart/2005/8/layout/cycle8"/>
    <dgm:cxn modelId="{7F130520-D517-4269-B009-1F5429E6BEC7}" type="presOf" srcId="{FDE7F050-C4F4-4BCE-9467-EE7B019D13A3}" destId="{C66F4C72-E720-404F-902B-B6E9428A68EB}" srcOrd="1" destOrd="0" presId="urn:microsoft.com/office/officeart/2005/8/layout/cycle8"/>
    <dgm:cxn modelId="{238E6E8D-AAD3-4691-982A-D720BC75438F}" srcId="{1052AD60-10A8-446D-864D-9FB8715A19E5}" destId="{4AB6690C-3B44-40AA-8571-E1EC769DA866}" srcOrd="2" destOrd="0" parTransId="{FBDA25D0-046E-494E-9E12-4E80B54E1FF9}" sibTransId="{791E1507-7394-4828-B085-7A1F4DD991CF}"/>
    <dgm:cxn modelId="{4400F0AE-665C-400B-AA68-553D9024A4D4}" type="presOf" srcId="{4AB6690C-3B44-40AA-8571-E1EC769DA866}" destId="{4CDBB3BF-8675-4329-AFDE-AABCEF0871B5}" srcOrd="0" destOrd="0" presId="urn:microsoft.com/office/officeart/2005/8/layout/cycle8"/>
    <dgm:cxn modelId="{2AE4F0AE-3D37-41FD-B012-58EC206BBD02}" type="presOf" srcId="{FDE7F050-C4F4-4BCE-9467-EE7B019D13A3}" destId="{779042E7-F379-4C05-A282-CC2A1B45A12B}" srcOrd="0" destOrd="0" presId="urn:microsoft.com/office/officeart/2005/8/layout/cycle8"/>
    <dgm:cxn modelId="{C96DC2BE-4A48-4969-ABFF-B51278C75A80}" srcId="{1052AD60-10A8-446D-864D-9FB8715A19E5}" destId="{FDE7F050-C4F4-4BCE-9467-EE7B019D13A3}" srcOrd="0" destOrd="0" parTransId="{8502BAED-FE9B-44CB-957C-FB76279C3800}" sibTransId="{99FC96E4-C6D0-4CE8-B4D2-E3F5F4CBF036}"/>
    <dgm:cxn modelId="{A5D128C3-350A-40D3-B9F3-363F57D83AA5}" type="presOf" srcId="{0760E22B-2C49-4B72-9A54-4934297F49CC}" destId="{D009F517-3DBB-4B1F-9FC0-4A0D090E5FA5}" srcOrd="0" destOrd="0" presId="urn:microsoft.com/office/officeart/2005/8/layout/cycle8"/>
    <dgm:cxn modelId="{26D27AE6-93AB-4B87-BF92-A40F7C085205}" type="presOf" srcId="{0760E22B-2C49-4B72-9A54-4934297F49CC}" destId="{9C8BD0A7-ABB6-437E-878F-DED2991ED2A8}" srcOrd="1" destOrd="0" presId="urn:microsoft.com/office/officeart/2005/8/layout/cycle8"/>
    <dgm:cxn modelId="{982BCFE9-27AD-4301-B78D-124E2B9DD05E}" srcId="{1052AD60-10A8-446D-864D-9FB8715A19E5}" destId="{0760E22B-2C49-4B72-9A54-4934297F49CC}" srcOrd="1" destOrd="0" parTransId="{CD2B25E6-F8B0-4006-970B-3F023D6E0516}" sibTransId="{79426A78-29A1-466A-88DB-694A28E65413}"/>
    <dgm:cxn modelId="{85EAA4F4-1F0A-426F-B926-49F1DEDF9442}" type="presOf" srcId="{1052AD60-10A8-446D-864D-9FB8715A19E5}" destId="{FD09A89E-1D90-4371-938E-FC06C7128537}" srcOrd="0" destOrd="0" presId="urn:microsoft.com/office/officeart/2005/8/layout/cycle8"/>
    <dgm:cxn modelId="{153B52BC-1CA6-4D7E-AA78-FE9FAA342379}" type="presParOf" srcId="{FD09A89E-1D90-4371-938E-FC06C7128537}" destId="{779042E7-F379-4C05-A282-CC2A1B45A12B}" srcOrd="0" destOrd="0" presId="urn:microsoft.com/office/officeart/2005/8/layout/cycle8"/>
    <dgm:cxn modelId="{B273B4B4-871F-4D25-8861-D2B050862719}" type="presParOf" srcId="{FD09A89E-1D90-4371-938E-FC06C7128537}" destId="{2988CD84-90F5-4EE8-8908-DD86DA9FF10F}" srcOrd="1" destOrd="0" presId="urn:microsoft.com/office/officeart/2005/8/layout/cycle8"/>
    <dgm:cxn modelId="{8B993C54-3A1E-4162-A3DA-66086C26433E}" type="presParOf" srcId="{FD09A89E-1D90-4371-938E-FC06C7128537}" destId="{65629571-A114-4914-9098-907F23A36592}" srcOrd="2" destOrd="0" presId="urn:microsoft.com/office/officeart/2005/8/layout/cycle8"/>
    <dgm:cxn modelId="{6D3BA7C1-AED9-4F6D-93BD-E8AA7FA4DB91}" type="presParOf" srcId="{FD09A89E-1D90-4371-938E-FC06C7128537}" destId="{C66F4C72-E720-404F-902B-B6E9428A68EB}" srcOrd="3" destOrd="0" presId="urn:microsoft.com/office/officeart/2005/8/layout/cycle8"/>
    <dgm:cxn modelId="{5BC58A32-A280-4678-9EEB-EC987B271C3D}" type="presParOf" srcId="{FD09A89E-1D90-4371-938E-FC06C7128537}" destId="{D009F517-3DBB-4B1F-9FC0-4A0D090E5FA5}" srcOrd="4" destOrd="0" presId="urn:microsoft.com/office/officeart/2005/8/layout/cycle8"/>
    <dgm:cxn modelId="{CD4435B5-E3C4-45A5-9B95-385BD0E79B27}" type="presParOf" srcId="{FD09A89E-1D90-4371-938E-FC06C7128537}" destId="{5CAF4CCC-3FE5-48BC-8679-917577B68D69}" srcOrd="5" destOrd="0" presId="urn:microsoft.com/office/officeart/2005/8/layout/cycle8"/>
    <dgm:cxn modelId="{62D98F5C-7E44-4506-889C-190C42EF266F}" type="presParOf" srcId="{FD09A89E-1D90-4371-938E-FC06C7128537}" destId="{F1763578-7C23-4456-AB1E-0E0CF342FE52}" srcOrd="6" destOrd="0" presId="urn:microsoft.com/office/officeart/2005/8/layout/cycle8"/>
    <dgm:cxn modelId="{57866D08-9318-4D71-9EB3-6986D76ED364}" type="presParOf" srcId="{FD09A89E-1D90-4371-938E-FC06C7128537}" destId="{9C8BD0A7-ABB6-437E-878F-DED2991ED2A8}" srcOrd="7" destOrd="0" presId="urn:microsoft.com/office/officeart/2005/8/layout/cycle8"/>
    <dgm:cxn modelId="{5F74CDFB-57E2-4FDC-BA40-42DDCB49AB88}" type="presParOf" srcId="{FD09A89E-1D90-4371-938E-FC06C7128537}" destId="{4CDBB3BF-8675-4329-AFDE-AABCEF0871B5}" srcOrd="8" destOrd="0" presId="urn:microsoft.com/office/officeart/2005/8/layout/cycle8"/>
    <dgm:cxn modelId="{27C23C63-C371-4C2D-8732-4EB9A7DCC3CC}" type="presParOf" srcId="{FD09A89E-1D90-4371-938E-FC06C7128537}" destId="{44ACDCA5-3622-4A25-8B15-E890EC03066C}" srcOrd="9" destOrd="0" presId="urn:microsoft.com/office/officeart/2005/8/layout/cycle8"/>
    <dgm:cxn modelId="{50371DB1-9234-4239-8B7A-930B47CF9505}" type="presParOf" srcId="{FD09A89E-1D90-4371-938E-FC06C7128537}" destId="{9289BC50-4EBC-424E-82CD-C5D7BCA1B232}" srcOrd="10" destOrd="0" presId="urn:microsoft.com/office/officeart/2005/8/layout/cycle8"/>
    <dgm:cxn modelId="{878A26A0-004B-480F-B9C3-5FA84C010580}" type="presParOf" srcId="{FD09A89E-1D90-4371-938E-FC06C7128537}" destId="{3BEDB63E-5DE6-4FAE-B217-8713B36C4BE0}" srcOrd="11" destOrd="0" presId="urn:microsoft.com/office/officeart/2005/8/layout/cycle8"/>
    <dgm:cxn modelId="{77EE54D6-686E-4310-9386-F39A0D947F99}" type="presParOf" srcId="{FD09A89E-1D90-4371-938E-FC06C7128537}" destId="{CDDE1C02-06E2-4976-92A3-0BCA971EFC9C}" srcOrd="12" destOrd="0" presId="urn:microsoft.com/office/officeart/2005/8/layout/cycle8"/>
    <dgm:cxn modelId="{68513AD4-29CD-4CCB-9DD4-2381DD843A71}" type="presParOf" srcId="{FD09A89E-1D90-4371-938E-FC06C7128537}" destId="{8DC78A75-3785-4108-97A7-C8FF30605DD7}" srcOrd="13" destOrd="0" presId="urn:microsoft.com/office/officeart/2005/8/layout/cycle8"/>
    <dgm:cxn modelId="{C7BDE78E-6A41-45EC-AB26-2E44BA7560C4}" type="presParOf" srcId="{FD09A89E-1D90-4371-938E-FC06C7128537}" destId="{72C13909-9930-4553-9638-E1D7A8564A57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FB49F95-6CA7-4273-AB41-56A8ED970E32}" type="doc">
      <dgm:prSet loTypeId="urn:microsoft.com/office/officeart/2005/8/layout/bProcess3" loCatId="process" qsTypeId="urn:microsoft.com/office/officeart/2005/8/quickstyle/simple4" qsCatId="simple" csTypeId="urn:microsoft.com/office/officeart/2005/8/colors/accent1_2" csCatId="accent1" phldr="1"/>
      <dgm:spPr/>
    </dgm:pt>
    <dgm:pt modelId="{1A7F9E00-F710-4025-9C91-6DC17C6773FA}">
      <dgm:prSet/>
      <dgm:spPr/>
      <dgm:t>
        <a:bodyPr/>
        <a:lstStyle/>
        <a:p>
          <a:r>
            <a:rPr lang="el-GR" b="1" dirty="0">
              <a:latin typeface="Arial" panose="020B0604020202020204" pitchFamily="34" charset="0"/>
              <a:cs typeface="Arial" panose="020B0604020202020204" pitchFamily="34" charset="0"/>
            </a:rPr>
            <a:t>Ύπαρξη κενής θέσης (Ψ.Ο) </a:t>
          </a:r>
        </a:p>
      </dgm:t>
    </dgm:pt>
    <dgm:pt modelId="{E7FB6F6F-6483-4688-8ADF-B107AFB63398}" type="parTrans" cxnId="{DDB8FDBA-948A-4B76-B5BB-1DBA15DE37D0}">
      <dgm:prSet/>
      <dgm:spPr/>
      <dgm:t>
        <a:bodyPr/>
        <a:lstStyle/>
        <a:p>
          <a:endParaRPr lang="el-GR"/>
        </a:p>
      </dgm:t>
    </dgm:pt>
    <dgm:pt modelId="{7214DB8B-92C0-4989-A614-8BC6AEF81331}" type="sibTrans" cxnId="{DDB8FDBA-948A-4B76-B5BB-1DBA15DE37D0}">
      <dgm:prSet/>
      <dgm:spPr/>
      <dgm:t>
        <a:bodyPr/>
        <a:lstStyle/>
        <a:p>
          <a:endParaRPr lang="el-GR"/>
        </a:p>
      </dgm:t>
    </dgm:pt>
    <dgm:pt modelId="{C7CA1690-50E2-4F22-9E0A-FD42EDB95288}">
      <dgm:prSet/>
      <dgm:spPr/>
      <dgm:t>
        <a:bodyPr/>
        <a:lstStyle/>
        <a:p>
          <a:r>
            <a:rPr lang="el-GR" b="1" dirty="0">
              <a:latin typeface="Arial" panose="020B0604020202020204" pitchFamily="34" charset="0"/>
              <a:cs typeface="Arial" panose="020B0604020202020204" pitchFamily="34" charset="0"/>
            </a:rPr>
            <a:t>Τεκμηρίωση της αναγκαιότητας και </a:t>
          </a:r>
          <a:r>
            <a:rPr lang="el-GR" b="1" dirty="0" err="1">
              <a:latin typeface="Arial" panose="020B0604020202020204" pitchFamily="34" charset="0"/>
              <a:cs typeface="Arial" panose="020B0604020202020204" pitchFamily="34" charset="0"/>
            </a:rPr>
            <a:t>προτεραιοποιήσεις</a:t>
          </a:r>
          <a:r>
            <a:rPr lang="el-GR" b="1" dirty="0">
              <a:latin typeface="Arial" panose="020B0604020202020204" pitchFamily="34" charset="0"/>
              <a:cs typeface="Arial" panose="020B0604020202020204" pitchFamily="34" charset="0"/>
            </a:rPr>
            <a:t> των ίδιων των φορέων</a:t>
          </a:r>
        </a:p>
      </dgm:t>
    </dgm:pt>
    <dgm:pt modelId="{8E247859-3C55-44A1-85E0-7A85288B2123}" type="parTrans" cxnId="{6FE9E6F9-29A7-4647-B5E1-2D454AD68E76}">
      <dgm:prSet/>
      <dgm:spPr/>
      <dgm:t>
        <a:bodyPr/>
        <a:lstStyle/>
        <a:p>
          <a:endParaRPr lang="el-GR"/>
        </a:p>
      </dgm:t>
    </dgm:pt>
    <dgm:pt modelId="{505AA949-69D4-41E8-9F89-10720294D0A8}" type="sibTrans" cxnId="{6FE9E6F9-29A7-4647-B5E1-2D454AD68E76}">
      <dgm:prSet/>
      <dgm:spPr/>
      <dgm:t>
        <a:bodyPr/>
        <a:lstStyle/>
        <a:p>
          <a:endParaRPr lang="el-GR"/>
        </a:p>
      </dgm:t>
    </dgm:pt>
    <dgm:pt modelId="{7EC9D656-14D6-49C0-BA89-62CB2E4C6D49}">
      <dgm:prSet/>
      <dgm:spPr/>
      <dgm:t>
        <a:bodyPr/>
        <a:lstStyle/>
        <a:p>
          <a:r>
            <a:rPr lang="el-GR" b="1" dirty="0">
              <a:latin typeface="Arial" panose="020B0604020202020204" pitchFamily="34" charset="0"/>
              <a:cs typeface="Arial" panose="020B0604020202020204" pitchFamily="34" charset="0"/>
            </a:rPr>
            <a:t>Αποχωρήσεις λόγω συνταξιοδότησης</a:t>
          </a:r>
        </a:p>
      </dgm:t>
    </dgm:pt>
    <dgm:pt modelId="{A8765C91-E0B9-45B1-88AD-7DA502D4906A}" type="parTrans" cxnId="{459713AA-8FD3-4898-80F9-02F6CF93CE6D}">
      <dgm:prSet/>
      <dgm:spPr/>
      <dgm:t>
        <a:bodyPr/>
        <a:lstStyle/>
        <a:p>
          <a:endParaRPr lang="el-GR"/>
        </a:p>
      </dgm:t>
    </dgm:pt>
    <dgm:pt modelId="{55C3FB8E-F0DD-42C8-ACBC-CA86F0A0994C}" type="sibTrans" cxnId="{459713AA-8FD3-4898-80F9-02F6CF93CE6D}">
      <dgm:prSet/>
      <dgm:spPr/>
      <dgm:t>
        <a:bodyPr/>
        <a:lstStyle/>
        <a:p>
          <a:endParaRPr lang="el-GR"/>
        </a:p>
      </dgm:t>
    </dgm:pt>
    <dgm:pt modelId="{22B6237A-5926-4C6A-857F-21BEACB37938}">
      <dgm:prSet/>
      <dgm:spPr/>
      <dgm:t>
        <a:bodyPr/>
        <a:lstStyle/>
        <a:p>
          <a:r>
            <a:rPr lang="el-GR" b="1">
              <a:latin typeface="Arial" panose="020B0604020202020204" pitchFamily="34" charset="0"/>
              <a:cs typeface="Arial" panose="020B0604020202020204" pitchFamily="34" charset="0"/>
            </a:rPr>
            <a:t>Συσσωρευμένες υπηρεσιακές εκκρεμότητες</a:t>
          </a:r>
          <a:endParaRPr lang="el-GR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6B59054-CFB3-4C47-8D14-56D1EED624C8}" type="parTrans" cxnId="{388CE9D5-78F4-4D32-A4DF-BD20ED269167}">
      <dgm:prSet/>
      <dgm:spPr/>
      <dgm:t>
        <a:bodyPr/>
        <a:lstStyle/>
        <a:p>
          <a:endParaRPr lang="el-GR"/>
        </a:p>
      </dgm:t>
    </dgm:pt>
    <dgm:pt modelId="{73111E36-F8C8-4563-8A8C-6C71DB0868E7}" type="sibTrans" cxnId="{388CE9D5-78F4-4D32-A4DF-BD20ED269167}">
      <dgm:prSet/>
      <dgm:spPr/>
      <dgm:t>
        <a:bodyPr/>
        <a:lstStyle/>
        <a:p>
          <a:endParaRPr lang="el-GR"/>
        </a:p>
      </dgm:t>
    </dgm:pt>
    <dgm:pt modelId="{3DA2614F-1D3B-40B9-A1D7-0CBE0A446A81}">
      <dgm:prSet/>
      <dgm:spPr/>
      <dgm:t>
        <a:bodyPr/>
        <a:lstStyle/>
        <a:p>
          <a:r>
            <a:rPr lang="el-GR" b="1">
              <a:latin typeface="Arial" panose="020B0604020202020204" pitchFamily="34" charset="0"/>
              <a:cs typeface="Arial" panose="020B0604020202020204" pitchFamily="34" charset="0"/>
            </a:rPr>
            <a:t>Άσκηση επιπλέον/νέων αρμοδιοτήτων</a:t>
          </a:r>
          <a:endParaRPr lang="el-GR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EDA0393-4177-4069-A307-18D20BFAE77D}" type="parTrans" cxnId="{B7B23BDE-41CB-4419-BE23-DFD1DF323E70}">
      <dgm:prSet/>
      <dgm:spPr/>
      <dgm:t>
        <a:bodyPr/>
        <a:lstStyle/>
        <a:p>
          <a:endParaRPr lang="el-GR"/>
        </a:p>
      </dgm:t>
    </dgm:pt>
    <dgm:pt modelId="{E348DA7D-3368-47C4-B571-901FA124F9A7}" type="sibTrans" cxnId="{B7B23BDE-41CB-4419-BE23-DFD1DF323E70}">
      <dgm:prSet/>
      <dgm:spPr/>
      <dgm:t>
        <a:bodyPr/>
        <a:lstStyle/>
        <a:p>
          <a:endParaRPr lang="el-GR"/>
        </a:p>
      </dgm:t>
    </dgm:pt>
    <dgm:pt modelId="{17C5FFD1-C810-4DE4-B85E-EC6A2C10FA4E}">
      <dgm:prSet/>
      <dgm:spPr/>
      <dgm:t>
        <a:bodyPr/>
        <a:lstStyle/>
        <a:p>
          <a:r>
            <a:rPr lang="el-GR" b="1">
              <a:latin typeface="Arial" panose="020B0604020202020204" pitchFamily="34" charset="0"/>
              <a:cs typeface="Arial" panose="020B0604020202020204" pitchFamily="34" charset="0"/>
            </a:rPr>
            <a:t>Οργανωτική αναδιάρθρωση</a:t>
          </a:r>
          <a:endParaRPr lang="el-GR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D834D81-F910-4EB5-8AED-A2AD39FD8E39}" type="parTrans" cxnId="{20B81CBA-B06E-4FFD-9056-465CC4D93D16}">
      <dgm:prSet/>
      <dgm:spPr/>
      <dgm:t>
        <a:bodyPr/>
        <a:lstStyle/>
        <a:p>
          <a:endParaRPr lang="el-GR"/>
        </a:p>
      </dgm:t>
    </dgm:pt>
    <dgm:pt modelId="{D542FC30-E370-4C74-97E0-31FE852FA0DE}" type="sibTrans" cxnId="{20B81CBA-B06E-4FFD-9056-465CC4D93D16}">
      <dgm:prSet/>
      <dgm:spPr/>
      <dgm:t>
        <a:bodyPr/>
        <a:lstStyle/>
        <a:p>
          <a:endParaRPr lang="el-GR"/>
        </a:p>
      </dgm:t>
    </dgm:pt>
    <dgm:pt modelId="{DD449C39-7AE1-47ED-AFA5-40FD8B4C9540}">
      <dgm:prSet/>
      <dgm:spPr/>
      <dgm:t>
        <a:bodyPr/>
        <a:lstStyle/>
        <a:p>
          <a:r>
            <a:rPr lang="el-GR" b="1" dirty="0">
              <a:latin typeface="Arial" panose="020B0604020202020204" pitchFamily="34" charset="0"/>
              <a:cs typeface="Arial" panose="020B0604020202020204" pitchFamily="34" charset="0"/>
            </a:rPr>
            <a:t>Έλλειψη προσωπικού για λοιπούς λόγους</a:t>
          </a:r>
        </a:p>
      </dgm:t>
    </dgm:pt>
    <dgm:pt modelId="{62E2A086-FF84-4C03-B01C-407CD3F62019}" type="parTrans" cxnId="{778FF2BC-D43A-4577-A608-C934CFDAE524}">
      <dgm:prSet/>
      <dgm:spPr/>
      <dgm:t>
        <a:bodyPr/>
        <a:lstStyle/>
        <a:p>
          <a:endParaRPr lang="el-GR"/>
        </a:p>
      </dgm:t>
    </dgm:pt>
    <dgm:pt modelId="{34D01810-C966-4407-AA9E-6970FD995894}" type="sibTrans" cxnId="{778FF2BC-D43A-4577-A608-C934CFDAE524}">
      <dgm:prSet/>
      <dgm:spPr/>
      <dgm:t>
        <a:bodyPr/>
        <a:lstStyle/>
        <a:p>
          <a:endParaRPr lang="el-GR"/>
        </a:p>
      </dgm:t>
    </dgm:pt>
    <dgm:pt modelId="{DBD7424A-E1BC-42C3-BA29-120C27927370}">
      <dgm:prSet/>
      <dgm:spPr/>
      <dgm:t>
        <a:bodyPr/>
        <a:lstStyle/>
        <a:p>
          <a:r>
            <a:rPr lang="el-GR" b="1" dirty="0">
              <a:latin typeface="Arial" panose="020B0604020202020204" pitchFamily="34" charset="0"/>
              <a:cs typeface="Arial" panose="020B0604020202020204" pitchFamily="34" charset="0"/>
            </a:rPr>
            <a:t>Τρόπος κάλυψης της δαπάνης / δημοσιονομική επιβάρυνση</a:t>
          </a:r>
        </a:p>
      </dgm:t>
    </dgm:pt>
    <dgm:pt modelId="{2494C9D5-13F9-463D-81E4-494AC352070D}" type="parTrans" cxnId="{987D7CFA-BF87-4322-B576-EEB9B1227517}">
      <dgm:prSet/>
      <dgm:spPr/>
      <dgm:t>
        <a:bodyPr/>
        <a:lstStyle/>
        <a:p>
          <a:endParaRPr lang="el-GR"/>
        </a:p>
      </dgm:t>
    </dgm:pt>
    <dgm:pt modelId="{9F131238-02AC-4C0B-81D2-8FB040F75128}" type="sibTrans" cxnId="{987D7CFA-BF87-4322-B576-EEB9B1227517}">
      <dgm:prSet/>
      <dgm:spPr/>
      <dgm:t>
        <a:bodyPr/>
        <a:lstStyle/>
        <a:p>
          <a:endParaRPr lang="el-GR"/>
        </a:p>
      </dgm:t>
    </dgm:pt>
    <dgm:pt modelId="{8F470ED0-B3B4-4C3D-B0A3-0C4E6C010593}">
      <dgm:prSet/>
      <dgm:spPr/>
      <dgm:t>
        <a:bodyPr/>
        <a:lstStyle/>
        <a:p>
          <a:r>
            <a:rPr lang="el-GR" b="1" dirty="0">
              <a:latin typeface="Arial" panose="020B0604020202020204" pitchFamily="34" charset="0"/>
              <a:cs typeface="Arial" panose="020B0604020202020204" pitchFamily="34" charset="0"/>
            </a:rPr>
            <a:t>Προσλήψεις </a:t>
          </a:r>
          <a:r>
            <a:rPr lang="el-GR" b="1">
              <a:latin typeface="Arial" panose="020B0604020202020204" pitchFamily="34" charset="0"/>
              <a:cs typeface="Arial" panose="020B0604020202020204" pitchFamily="34" charset="0"/>
            </a:rPr>
            <a:t>τελευταίων 2 </a:t>
          </a:r>
          <a:r>
            <a:rPr lang="el-GR" b="1" dirty="0">
              <a:latin typeface="Arial" panose="020B0604020202020204" pitchFamily="34" charset="0"/>
              <a:cs typeface="Arial" panose="020B0604020202020204" pitchFamily="34" charset="0"/>
            </a:rPr>
            <a:t>ετών από δικαστικές αποφάσεις</a:t>
          </a:r>
        </a:p>
      </dgm:t>
    </dgm:pt>
    <dgm:pt modelId="{D2BBAE09-3CB0-438C-96B7-E3F970FFC2AC}" type="parTrans" cxnId="{10AF3E12-3240-4F91-92F6-B5D3E2644130}">
      <dgm:prSet/>
      <dgm:spPr/>
    </dgm:pt>
    <dgm:pt modelId="{23A10CEF-2ADE-4CAA-8659-B20C54BB861B}" type="sibTrans" cxnId="{10AF3E12-3240-4F91-92F6-B5D3E2644130}">
      <dgm:prSet/>
      <dgm:spPr/>
      <dgm:t>
        <a:bodyPr/>
        <a:lstStyle/>
        <a:p>
          <a:endParaRPr lang="el-GR"/>
        </a:p>
      </dgm:t>
    </dgm:pt>
    <dgm:pt modelId="{BA318F66-CF4D-4D6B-9A71-E0E2AC00C323}" type="pres">
      <dgm:prSet presAssocID="{BFB49F95-6CA7-4273-AB41-56A8ED970E32}" presName="Name0" presStyleCnt="0">
        <dgm:presLayoutVars>
          <dgm:dir/>
          <dgm:resizeHandles val="exact"/>
        </dgm:presLayoutVars>
      </dgm:prSet>
      <dgm:spPr/>
    </dgm:pt>
    <dgm:pt modelId="{212903EF-A5A3-48F4-87A2-28394226E2B8}" type="pres">
      <dgm:prSet presAssocID="{1A7F9E00-F710-4025-9C91-6DC17C6773FA}" presName="node" presStyleLbl="node1" presStyleIdx="0" presStyleCnt="9">
        <dgm:presLayoutVars>
          <dgm:bulletEnabled val="1"/>
        </dgm:presLayoutVars>
      </dgm:prSet>
      <dgm:spPr/>
    </dgm:pt>
    <dgm:pt modelId="{999F104D-B51B-4446-BF23-216A2E8B7561}" type="pres">
      <dgm:prSet presAssocID="{7214DB8B-92C0-4989-A614-8BC6AEF81331}" presName="sibTrans" presStyleLbl="sibTrans1D1" presStyleIdx="0" presStyleCnt="8"/>
      <dgm:spPr/>
    </dgm:pt>
    <dgm:pt modelId="{2524629D-E441-446D-99D5-47B958B79F50}" type="pres">
      <dgm:prSet presAssocID="{7214DB8B-92C0-4989-A614-8BC6AEF81331}" presName="connectorText" presStyleLbl="sibTrans1D1" presStyleIdx="0" presStyleCnt="8"/>
      <dgm:spPr/>
    </dgm:pt>
    <dgm:pt modelId="{C5544414-1E90-4C95-9025-C569FBE01B09}" type="pres">
      <dgm:prSet presAssocID="{C7CA1690-50E2-4F22-9E0A-FD42EDB95288}" presName="node" presStyleLbl="node1" presStyleIdx="1" presStyleCnt="9">
        <dgm:presLayoutVars>
          <dgm:bulletEnabled val="1"/>
        </dgm:presLayoutVars>
      </dgm:prSet>
      <dgm:spPr/>
    </dgm:pt>
    <dgm:pt modelId="{77FD7A50-2E24-42A3-901A-527F1C4FCF32}" type="pres">
      <dgm:prSet presAssocID="{505AA949-69D4-41E8-9F89-10720294D0A8}" presName="sibTrans" presStyleLbl="sibTrans1D1" presStyleIdx="1" presStyleCnt="8"/>
      <dgm:spPr/>
    </dgm:pt>
    <dgm:pt modelId="{C1757078-6ABB-4B39-844F-33EF1E9CB0AE}" type="pres">
      <dgm:prSet presAssocID="{505AA949-69D4-41E8-9F89-10720294D0A8}" presName="connectorText" presStyleLbl="sibTrans1D1" presStyleIdx="1" presStyleCnt="8"/>
      <dgm:spPr/>
    </dgm:pt>
    <dgm:pt modelId="{E10DA4E6-C4FF-4A86-8293-BF9A71A5D833}" type="pres">
      <dgm:prSet presAssocID="{7EC9D656-14D6-49C0-BA89-62CB2E4C6D49}" presName="node" presStyleLbl="node1" presStyleIdx="2" presStyleCnt="9">
        <dgm:presLayoutVars>
          <dgm:bulletEnabled val="1"/>
        </dgm:presLayoutVars>
      </dgm:prSet>
      <dgm:spPr/>
    </dgm:pt>
    <dgm:pt modelId="{DAEDB9FD-CCD4-46E3-971F-3F862AB04AB8}" type="pres">
      <dgm:prSet presAssocID="{55C3FB8E-F0DD-42C8-ACBC-CA86F0A0994C}" presName="sibTrans" presStyleLbl="sibTrans1D1" presStyleIdx="2" presStyleCnt="8"/>
      <dgm:spPr/>
    </dgm:pt>
    <dgm:pt modelId="{5E4A922C-3B6D-4E50-8098-3EF06A8B239A}" type="pres">
      <dgm:prSet presAssocID="{55C3FB8E-F0DD-42C8-ACBC-CA86F0A0994C}" presName="connectorText" presStyleLbl="sibTrans1D1" presStyleIdx="2" presStyleCnt="8"/>
      <dgm:spPr/>
    </dgm:pt>
    <dgm:pt modelId="{4C30E309-656C-4787-8A09-138305ED4DA0}" type="pres">
      <dgm:prSet presAssocID="{22B6237A-5926-4C6A-857F-21BEACB37938}" presName="node" presStyleLbl="node1" presStyleIdx="3" presStyleCnt="9">
        <dgm:presLayoutVars>
          <dgm:bulletEnabled val="1"/>
        </dgm:presLayoutVars>
      </dgm:prSet>
      <dgm:spPr/>
    </dgm:pt>
    <dgm:pt modelId="{B02C9F8A-27D3-4A7D-899A-CBB98309AD2D}" type="pres">
      <dgm:prSet presAssocID="{73111E36-F8C8-4563-8A8C-6C71DB0868E7}" presName="sibTrans" presStyleLbl="sibTrans1D1" presStyleIdx="3" presStyleCnt="8"/>
      <dgm:spPr/>
    </dgm:pt>
    <dgm:pt modelId="{CFBADD5C-CF63-43E0-9142-D50C72FE11CD}" type="pres">
      <dgm:prSet presAssocID="{73111E36-F8C8-4563-8A8C-6C71DB0868E7}" presName="connectorText" presStyleLbl="sibTrans1D1" presStyleIdx="3" presStyleCnt="8"/>
      <dgm:spPr/>
    </dgm:pt>
    <dgm:pt modelId="{711E57E9-864D-42FD-A51A-81DCD12F3957}" type="pres">
      <dgm:prSet presAssocID="{3DA2614F-1D3B-40B9-A1D7-0CBE0A446A81}" presName="node" presStyleLbl="node1" presStyleIdx="4" presStyleCnt="9">
        <dgm:presLayoutVars>
          <dgm:bulletEnabled val="1"/>
        </dgm:presLayoutVars>
      </dgm:prSet>
      <dgm:spPr/>
    </dgm:pt>
    <dgm:pt modelId="{027E244E-5166-4928-922E-94530073C8DB}" type="pres">
      <dgm:prSet presAssocID="{E348DA7D-3368-47C4-B571-901FA124F9A7}" presName="sibTrans" presStyleLbl="sibTrans1D1" presStyleIdx="4" presStyleCnt="8"/>
      <dgm:spPr/>
    </dgm:pt>
    <dgm:pt modelId="{8FCA1CDD-9D3A-49E5-A96E-62AC61211822}" type="pres">
      <dgm:prSet presAssocID="{E348DA7D-3368-47C4-B571-901FA124F9A7}" presName="connectorText" presStyleLbl="sibTrans1D1" presStyleIdx="4" presStyleCnt="8"/>
      <dgm:spPr/>
    </dgm:pt>
    <dgm:pt modelId="{CF24E20C-8921-4D22-8CB4-240184E69F1C}" type="pres">
      <dgm:prSet presAssocID="{17C5FFD1-C810-4DE4-B85E-EC6A2C10FA4E}" presName="node" presStyleLbl="node1" presStyleIdx="5" presStyleCnt="9">
        <dgm:presLayoutVars>
          <dgm:bulletEnabled val="1"/>
        </dgm:presLayoutVars>
      </dgm:prSet>
      <dgm:spPr/>
    </dgm:pt>
    <dgm:pt modelId="{6518F729-0C9F-4684-BB5F-8F24344A93C5}" type="pres">
      <dgm:prSet presAssocID="{D542FC30-E370-4C74-97E0-31FE852FA0DE}" presName="sibTrans" presStyleLbl="sibTrans1D1" presStyleIdx="5" presStyleCnt="8"/>
      <dgm:spPr/>
    </dgm:pt>
    <dgm:pt modelId="{A9D735FE-39BF-4D47-A759-FDB274DBB2BE}" type="pres">
      <dgm:prSet presAssocID="{D542FC30-E370-4C74-97E0-31FE852FA0DE}" presName="connectorText" presStyleLbl="sibTrans1D1" presStyleIdx="5" presStyleCnt="8"/>
      <dgm:spPr/>
    </dgm:pt>
    <dgm:pt modelId="{FFD2FE78-3112-4100-AEDD-56611D741DCA}" type="pres">
      <dgm:prSet presAssocID="{DD449C39-7AE1-47ED-AFA5-40FD8B4C9540}" presName="node" presStyleLbl="node1" presStyleIdx="6" presStyleCnt="9">
        <dgm:presLayoutVars>
          <dgm:bulletEnabled val="1"/>
        </dgm:presLayoutVars>
      </dgm:prSet>
      <dgm:spPr/>
    </dgm:pt>
    <dgm:pt modelId="{55940AE5-1126-4C15-B209-F3015B2B70C4}" type="pres">
      <dgm:prSet presAssocID="{34D01810-C966-4407-AA9E-6970FD995894}" presName="sibTrans" presStyleLbl="sibTrans1D1" presStyleIdx="6" presStyleCnt="8"/>
      <dgm:spPr/>
    </dgm:pt>
    <dgm:pt modelId="{6F41E45E-54D6-4CCC-B93B-955C5A69AA99}" type="pres">
      <dgm:prSet presAssocID="{34D01810-C966-4407-AA9E-6970FD995894}" presName="connectorText" presStyleLbl="sibTrans1D1" presStyleIdx="6" presStyleCnt="8"/>
      <dgm:spPr/>
    </dgm:pt>
    <dgm:pt modelId="{A77A234D-59CF-4678-817D-9FB9EE2D634D}" type="pres">
      <dgm:prSet presAssocID="{8F470ED0-B3B4-4C3D-B0A3-0C4E6C010593}" presName="node" presStyleLbl="node1" presStyleIdx="7" presStyleCnt="9">
        <dgm:presLayoutVars>
          <dgm:bulletEnabled val="1"/>
        </dgm:presLayoutVars>
      </dgm:prSet>
      <dgm:spPr/>
    </dgm:pt>
    <dgm:pt modelId="{A2F05B53-EA0A-475D-BBEC-0D7BC8A35197}" type="pres">
      <dgm:prSet presAssocID="{23A10CEF-2ADE-4CAA-8659-B20C54BB861B}" presName="sibTrans" presStyleLbl="sibTrans1D1" presStyleIdx="7" presStyleCnt="8"/>
      <dgm:spPr/>
    </dgm:pt>
    <dgm:pt modelId="{78781B06-9C01-4912-96CE-10F813730A79}" type="pres">
      <dgm:prSet presAssocID="{23A10CEF-2ADE-4CAA-8659-B20C54BB861B}" presName="connectorText" presStyleLbl="sibTrans1D1" presStyleIdx="7" presStyleCnt="8"/>
      <dgm:spPr/>
    </dgm:pt>
    <dgm:pt modelId="{76388655-C4D3-49DD-8176-E239F637FCA6}" type="pres">
      <dgm:prSet presAssocID="{DBD7424A-E1BC-42C3-BA29-120C27927370}" presName="node" presStyleLbl="node1" presStyleIdx="8" presStyleCnt="9">
        <dgm:presLayoutVars>
          <dgm:bulletEnabled val="1"/>
        </dgm:presLayoutVars>
      </dgm:prSet>
      <dgm:spPr/>
    </dgm:pt>
  </dgm:ptLst>
  <dgm:cxnLst>
    <dgm:cxn modelId="{5CDEAE07-89EB-46C0-903A-85DCAA620980}" type="presOf" srcId="{7214DB8B-92C0-4989-A614-8BC6AEF81331}" destId="{2524629D-E441-446D-99D5-47B958B79F50}" srcOrd="1" destOrd="0" presId="urn:microsoft.com/office/officeart/2005/8/layout/bProcess3"/>
    <dgm:cxn modelId="{481AEB0A-E036-4262-B5A0-8A464AF1FAD9}" type="presOf" srcId="{7EC9D656-14D6-49C0-BA89-62CB2E4C6D49}" destId="{E10DA4E6-C4FF-4A86-8293-BF9A71A5D833}" srcOrd="0" destOrd="0" presId="urn:microsoft.com/office/officeart/2005/8/layout/bProcess3"/>
    <dgm:cxn modelId="{5B5F490E-48EB-486D-9782-8FEA6C914749}" type="presOf" srcId="{22B6237A-5926-4C6A-857F-21BEACB37938}" destId="{4C30E309-656C-4787-8A09-138305ED4DA0}" srcOrd="0" destOrd="0" presId="urn:microsoft.com/office/officeart/2005/8/layout/bProcess3"/>
    <dgm:cxn modelId="{10AF3E12-3240-4F91-92F6-B5D3E2644130}" srcId="{BFB49F95-6CA7-4273-AB41-56A8ED970E32}" destId="{8F470ED0-B3B4-4C3D-B0A3-0C4E6C010593}" srcOrd="7" destOrd="0" parTransId="{D2BBAE09-3CB0-438C-96B7-E3F970FFC2AC}" sibTransId="{23A10CEF-2ADE-4CAA-8659-B20C54BB861B}"/>
    <dgm:cxn modelId="{61586514-BDA9-43E2-8A55-75AD784F1590}" type="presOf" srcId="{3DA2614F-1D3B-40B9-A1D7-0CBE0A446A81}" destId="{711E57E9-864D-42FD-A51A-81DCD12F3957}" srcOrd="0" destOrd="0" presId="urn:microsoft.com/office/officeart/2005/8/layout/bProcess3"/>
    <dgm:cxn modelId="{87818D1F-B776-4487-A8CD-F5613715AA7B}" type="presOf" srcId="{73111E36-F8C8-4563-8A8C-6C71DB0868E7}" destId="{CFBADD5C-CF63-43E0-9142-D50C72FE11CD}" srcOrd="1" destOrd="0" presId="urn:microsoft.com/office/officeart/2005/8/layout/bProcess3"/>
    <dgm:cxn modelId="{00F8BB2E-1A4E-4C14-B325-02506E94105D}" type="presOf" srcId="{73111E36-F8C8-4563-8A8C-6C71DB0868E7}" destId="{B02C9F8A-27D3-4A7D-899A-CBB98309AD2D}" srcOrd="0" destOrd="0" presId="urn:microsoft.com/office/officeart/2005/8/layout/bProcess3"/>
    <dgm:cxn modelId="{7280C83B-292B-4C83-B5D7-FE4527BBDB29}" type="presOf" srcId="{34D01810-C966-4407-AA9E-6970FD995894}" destId="{6F41E45E-54D6-4CCC-B93B-955C5A69AA99}" srcOrd="1" destOrd="0" presId="urn:microsoft.com/office/officeart/2005/8/layout/bProcess3"/>
    <dgm:cxn modelId="{302EED4F-C7B6-4778-9F7A-21788F9A5C4E}" type="presOf" srcId="{34D01810-C966-4407-AA9E-6970FD995894}" destId="{55940AE5-1126-4C15-B209-F3015B2B70C4}" srcOrd="0" destOrd="0" presId="urn:microsoft.com/office/officeart/2005/8/layout/bProcess3"/>
    <dgm:cxn modelId="{0FB9EB71-3708-4391-885B-6365193E49E0}" type="presOf" srcId="{7214DB8B-92C0-4989-A614-8BC6AEF81331}" destId="{999F104D-B51B-4446-BF23-216A2E8B7561}" srcOrd="0" destOrd="0" presId="urn:microsoft.com/office/officeart/2005/8/layout/bProcess3"/>
    <dgm:cxn modelId="{0117B57E-283F-4876-903E-E2AA8962E7A1}" type="presOf" srcId="{E348DA7D-3368-47C4-B571-901FA124F9A7}" destId="{027E244E-5166-4928-922E-94530073C8DB}" srcOrd="0" destOrd="0" presId="urn:microsoft.com/office/officeart/2005/8/layout/bProcess3"/>
    <dgm:cxn modelId="{CB3F8881-D2F5-401D-9B73-5C852C3E66E1}" type="presOf" srcId="{E348DA7D-3368-47C4-B571-901FA124F9A7}" destId="{8FCA1CDD-9D3A-49E5-A96E-62AC61211822}" srcOrd="1" destOrd="0" presId="urn:microsoft.com/office/officeart/2005/8/layout/bProcess3"/>
    <dgm:cxn modelId="{3D67F297-CFCD-493F-97CC-4FA3322716CE}" type="presOf" srcId="{C7CA1690-50E2-4F22-9E0A-FD42EDB95288}" destId="{C5544414-1E90-4C95-9025-C569FBE01B09}" srcOrd="0" destOrd="0" presId="urn:microsoft.com/office/officeart/2005/8/layout/bProcess3"/>
    <dgm:cxn modelId="{E91E499B-E601-48B2-8AFF-7F4009CAF27E}" type="presOf" srcId="{BFB49F95-6CA7-4273-AB41-56A8ED970E32}" destId="{BA318F66-CF4D-4D6B-9A71-E0E2AC00C323}" srcOrd="0" destOrd="0" presId="urn:microsoft.com/office/officeart/2005/8/layout/bProcess3"/>
    <dgm:cxn modelId="{13AF749B-CD8D-403E-86E0-70A987A63CC2}" type="presOf" srcId="{DBD7424A-E1BC-42C3-BA29-120C27927370}" destId="{76388655-C4D3-49DD-8176-E239F637FCA6}" srcOrd="0" destOrd="0" presId="urn:microsoft.com/office/officeart/2005/8/layout/bProcess3"/>
    <dgm:cxn modelId="{1A3172A3-BCD9-41BC-B6B3-6D5E701C8E0B}" type="presOf" srcId="{8F470ED0-B3B4-4C3D-B0A3-0C4E6C010593}" destId="{A77A234D-59CF-4678-817D-9FB9EE2D634D}" srcOrd="0" destOrd="0" presId="urn:microsoft.com/office/officeart/2005/8/layout/bProcess3"/>
    <dgm:cxn modelId="{459713AA-8FD3-4898-80F9-02F6CF93CE6D}" srcId="{BFB49F95-6CA7-4273-AB41-56A8ED970E32}" destId="{7EC9D656-14D6-49C0-BA89-62CB2E4C6D49}" srcOrd="2" destOrd="0" parTransId="{A8765C91-E0B9-45B1-88AD-7DA502D4906A}" sibTransId="{55C3FB8E-F0DD-42C8-ACBC-CA86F0A0994C}"/>
    <dgm:cxn modelId="{D76417B3-76F3-4C57-BA51-8880572E546B}" type="presOf" srcId="{505AA949-69D4-41E8-9F89-10720294D0A8}" destId="{C1757078-6ABB-4B39-844F-33EF1E9CB0AE}" srcOrd="1" destOrd="0" presId="urn:microsoft.com/office/officeart/2005/8/layout/bProcess3"/>
    <dgm:cxn modelId="{20B81CBA-B06E-4FFD-9056-465CC4D93D16}" srcId="{BFB49F95-6CA7-4273-AB41-56A8ED970E32}" destId="{17C5FFD1-C810-4DE4-B85E-EC6A2C10FA4E}" srcOrd="5" destOrd="0" parTransId="{9D834D81-F910-4EB5-8AED-A2AD39FD8E39}" sibTransId="{D542FC30-E370-4C74-97E0-31FE852FA0DE}"/>
    <dgm:cxn modelId="{DDB8FDBA-948A-4B76-B5BB-1DBA15DE37D0}" srcId="{BFB49F95-6CA7-4273-AB41-56A8ED970E32}" destId="{1A7F9E00-F710-4025-9C91-6DC17C6773FA}" srcOrd="0" destOrd="0" parTransId="{E7FB6F6F-6483-4688-8ADF-B107AFB63398}" sibTransId="{7214DB8B-92C0-4989-A614-8BC6AEF81331}"/>
    <dgm:cxn modelId="{778FF2BC-D43A-4577-A608-C934CFDAE524}" srcId="{BFB49F95-6CA7-4273-AB41-56A8ED970E32}" destId="{DD449C39-7AE1-47ED-AFA5-40FD8B4C9540}" srcOrd="6" destOrd="0" parTransId="{62E2A086-FF84-4C03-B01C-407CD3F62019}" sibTransId="{34D01810-C966-4407-AA9E-6970FD995894}"/>
    <dgm:cxn modelId="{F0E297C0-1697-4B8D-9B47-8AE7709A9264}" type="presOf" srcId="{23A10CEF-2ADE-4CAA-8659-B20C54BB861B}" destId="{78781B06-9C01-4912-96CE-10F813730A79}" srcOrd="1" destOrd="0" presId="urn:microsoft.com/office/officeart/2005/8/layout/bProcess3"/>
    <dgm:cxn modelId="{D24174C5-3AF5-496C-8770-40C3752369DF}" type="presOf" srcId="{23A10CEF-2ADE-4CAA-8659-B20C54BB861B}" destId="{A2F05B53-EA0A-475D-BBEC-0D7BC8A35197}" srcOrd="0" destOrd="0" presId="urn:microsoft.com/office/officeart/2005/8/layout/bProcess3"/>
    <dgm:cxn modelId="{C77F2ECE-1006-492A-8BD1-8149B008D7B5}" type="presOf" srcId="{505AA949-69D4-41E8-9F89-10720294D0A8}" destId="{77FD7A50-2E24-42A3-901A-527F1C4FCF32}" srcOrd="0" destOrd="0" presId="urn:microsoft.com/office/officeart/2005/8/layout/bProcess3"/>
    <dgm:cxn modelId="{654815CF-A8F9-4301-8758-74383A285627}" type="presOf" srcId="{D542FC30-E370-4C74-97E0-31FE852FA0DE}" destId="{A9D735FE-39BF-4D47-A759-FDB274DBB2BE}" srcOrd="1" destOrd="0" presId="urn:microsoft.com/office/officeart/2005/8/layout/bProcess3"/>
    <dgm:cxn modelId="{388CE9D5-78F4-4D32-A4DF-BD20ED269167}" srcId="{BFB49F95-6CA7-4273-AB41-56A8ED970E32}" destId="{22B6237A-5926-4C6A-857F-21BEACB37938}" srcOrd="3" destOrd="0" parTransId="{96B59054-CFB3-4C47-8D14-56D1EED624C8}" sibTransId="{73111E36-F8C8-4563-8A8C-6C71DB0868E7}"/>
    <dgm:cxn modelId="{0BD2FBD6-5BE0-4F26-BB62-8AE60449AD35}" type="presOf" srcId="{55C3FB8E-F0DD-42C8-ACBC-CA86F0A0994C}" destId="{5E4A922C-3B6D-4E50-8098-3EF06A8B239A}" srcOrd="1" destOrd="0" presId="urn:microsoft.com/office/officeart/2005/8/layout/bProcess3"/>
    <dgm:cxn modelId="{B7B23BDE-41CB-4419-BE23-DFD1DF323E70}" srcId="{BFB49F95-6CA7-4273-AB41-56A8ED970E32}" destId="{3DA2614F-1D3B-40B9-A1D7-0CBE0A446A81}" srcOrd="4" destOrd="0" parTransId="{EEDA0393-4177-4069-A307-18D20BFAE77D}" sibTransId="{E348DA7D-3368-47C4-B571-901FA124F9A7}"/>
    <dgm:cxn modelId="{C3E51EEB-796D-43FA-B5D9-22D7F0123298}" type="presOf" srcId="{55C3FB8E-F0DD-42C8-ACBC-CA86F0A0994C}" destId="{DAEDB9FD-CCD4-46E3-971F-3F862AB04AB8}" srcOrd="0" destOrd="0" presId="urn:microsoft.com/office/officeart/2005/8/layout/bProcess3"/>
    <dgm:cxn modelId="{64B366ED-97EF-4B78-BEB5-F0F03C7ADB5F}" type="presOf" srcId="{17C5FFD1-C810-4DE4-B85E-EC6A2C10FA4E}" destId="{CF24E20C-8921-4D22-8CB4-240184E69F1C}" srcOrd="0" destOrd="0" presId="urn:microsoft.com/office/officeart/2005/8/layout/bProcess3"/>
    <dgm:cxn modelId="{ADAF89EE-3991-4C74-A5D2-C8F9A1CC2FD9}" type="presOf" srcId="{1A7F9E00-F710-4025-9C91-6DC17C6773FA}" destId="{212903EF-A5A3-48F4-87A2-28394226E2B8}" srcOrd="0" destOrd="0" presId="urn:microsoft.com/office/officeart/2005/8/layout/bProcess3"/>
    <dgm:cxn modelId="{C80E9BF7-A04E-4757-A248-337E6CFF0ED2}" type="presOf" srcId="{D542FC30-E370-4C74-97E0-31FE852FA0DE}" destId="{6518F729-0C9F-4684-BB5F-8F24344A93C5}" srcOrd="0" destOrd="0" presId="urn:microsoft.com/office/officeart/2005/8/layout/bProcess3"/>
    <dgm:cxn modelId="{F2632EF8-2D0D-4337-AEB5-5D786F02A8C4}" type="presOf" srcId="{DD449C39-7AE1-47ED-AFA5-40FD8B4C9540}" destId="{FFD2FE78-3112-4100-AEDD-56611D741DCA}" srcOrd="0" destOrd="0" presId="urn:microsoft.com/office/officeart/2005/8/layout/bProcess3"/>
    <dgm:cxn modelId="{6FE9E6F9-29A7-4647-B5E1-2D454AD68E76}" srcId="{BFB49F95-6CA7-4273-AB41-56A8ED970E32}" destId="{C7CA1690-50E2-4F22-9E0A-FD42EDB95288}" srcOrd="1" destOrd="0" parTransId="{8E247859-3C55-44A1-85E0-7A85288B2123}" sibTransId="{505AA949-69D4-41E8-9F89-10720294D0A8}"/>
    <dgm:cxn modelId="{987D7CFA-BF87-4322-B576-EEB9B1227517}" srcId="{BFB49F95-6CA7-4273-AB41-56A8ED970E32}" destId="{DBD7424A-E1BC-42C3-BA29-120C27927370}" srcOrd="8" destOrd="0" parTransId="{2494C9D5-13F9-463D-81E4-494AC352070D}" sibTransId="{9F131238-02AC-4C0B-81D2-8FB040F75128}"/>
    <dgm:cxn modelId="{28336A0A-430D-4777-BE20-237354F5F72A}" type="presParOf" srcId="{BA318F66-CF4D-4D6B-9A71-E0E2AC00C323}" destId="{212903EF-A5A3-48F4-87A2-28394226E2B8}" srcOrd="0" destOrd="0" presId="urn:microsoft.com/office/officeart/2005/8/layout/bProcess3"/>
    <dgm:cxn modelId="{C4A85089-4404-4E9C-933E-23B74821783E}" type="presParOf" srcId="{BA318F66-CF4D-4D6B-9A71-E0E2AC00C323}" destId="{999F104D-B51B-4446-BF23-216A2E8B7561}" srcOrd="1" destOrd="0" presId="urn:microsoft.com/office/officeart/2005/8/layout/bProcess3"/>
    <dgm:cxn modelId="{D4896758-0467-4227-844B-33E5531290F3}" type="presParOf" srcId="{999F104D-B51B-4446-BF23-216A2E8B7561}" destId="{2524629D-E441-446D-99D5-47B958B79F50}" srcOrd="0" destOrd="0" presId="urn:microsoft.com/office/officeart/2005/8/layout/bProcess3"/>
    <dgm:cxn modelId="{728C8C32-833E-4E37-99B4-CC98BD8B8B82}" type="presParOf" srcId="{BA318F66-CF4D-4D6B-9A71-E0E2AC00C323}" destId="{C5544414-1E90-4C95-9025-C569FBE01B09}" srcOrd="2" destOrd="0" presId="urn:microsoft.com/office/officeart/2005/8/layout/bProcess3"/>
    <dgm:cxn modelId="{ECA38D17-96AB-47B1-9E56-1BF31D4DA7EE}" type="presParOf" srcId="{BA318F66-CF4D-4D6B-9A71-E0E2AC00C323}" destId="{77FD7A50-2E24-42A3-901A-527F1C4FCF32}" srcOrd="3" destOrd="0" presId="urn:microsoft.com/office/officeart/2005/8/layout/bProcess3"/>
    <dgm:cxn modelId="{04BA550B-F579-4A4B-87C8-CA54E796459D}" type="presParOf" srcId="{77FD7A50-2E24-42A3-901A-527F1C4FCF32}" destId="{C1757078-6ABB-4B39-844F-33EF1E9CB0AE}" srcOrd="0" destOrd="0" presId="urn:microsoft.com/office/officeart/2005/8/layout/bProcess3"/>
    <dgm:cxn modelId="{DCF2D766-E2E0-4294-BC1C-2F2E81C3E339}" type="presParOf" srcId="{BA318F66-CF4D-4D6B-9A71-E0E2AC00C323}" destId="{E10DA4E6-C4FF-4A86-8293-BF9A71A5D833}" srcOrd="4" destOrd="0" presId="urn:microsoft.com/office/officeart/2005/8/layout/bProcess3"/>
    <dgm:cxn modelId="{740C6914-42FE-4A4C-A2B9-ABF576496E60}" type="presParOf" srcId="{BA318F66-CF4D-4D6B-9A71-E0E2AC00C323}" destId="{DAEDB9FD-CCD4-46E3-971F-3F862AB04AB8}" srcOrd="5" destOrd="0" presId="urn:microsoft.com/office/officeart/2005/8/layout/bProcess3"/>
    <dgm:cxn modelId="{B9B748C4-A3DC-4126-A5ED-09DD01A26E68}" type="presParOf" srcId="{DAEDB9FD-CCD4-46E3-971F-3F862AB04AB8}" destId="{5E4A922C-3B6D-4E50-8098-3EF06A8B239A}" srcOrd="0" destOrd="0" presId="urn:microsoft.com/office/officeart/2005/8/layout/bProcess3"/>
    <dgm:cxn modelId="{EFBA6EB8-7737-4318-B519-F3E499C79F79}" type="presParOf" srcId="{BA318F66-CF4D-4D6B-9A71-E0E2AC00C323}" destId="{4C30E309-656C-4787-8A09-138305ED4DA0}" srcOrd="6" destOrd="0" presId="urn:microsoft.com/office/officeart/2005/8/layout/bProcess3"/>
    <dgm:cxn modelId="{BD242711-F00B-4357-A412-93B72610E480}" type="presParOf" srcId="{BA318F66-CF4D-4D6B-9A71-E0E2AC00C323}" destId="{B02C9F8A-27D3-4A7D-899A-CBB98309AD2D}" srcOrd="7" destOrd="0" presId="urn:microsoft.com/office/officeart/2005/8/layout/bProcess3"/>
    <dgm:cxn modelId="{2D3BEC23-EA55-4F82-B31B-3EEE42D85D9C}" type="presParOf" srcId="{B02C9F8A-27D3-4A7D-899A-CBB98309AD2D}" destId="{CFBADD5C-CF63-43E0-9142-D50C72FE11CD}" srcOrd="0" destOrd="0" presId="urn:microsoft.com/office/officeart/2005/8/layout/bProcess3"/>
    <dgm:cxn modelId="{A8651447-197A-4EEA-AF39-01B674BB404D}" type="presParOf" srcId="{BA318F66-CF4D-4D6B-9A71-E0E2AC00C323}" destId="{711E57E9-864D-42FD-A51A-81DCD12F3957}" srcOrd="8" destOrd="0" presId="urn:microsoft.com/office/officeart/2005/8/layout/bProcess3"/>
    <dgm:cxn modelId="{F526EDD5-11DC-4A46-AED3-26613338AD96}" type="presParOf" srcId="{BA318F66-CF4D-4D6B-9A71-E0E2AC00C323}" destId="{027E244E-5166-4928-922E-94530073C8DB}" srcOrd="9" destOrd="0" presId="urn:microsoft.com/office/officeart/2005/8/layout/bProcess3"/>
    <dgm:cxn modelId="{DB150E5C-49DD-40EC-81F0-1DF0ABD93CE9}" type="presParOf" srcId="{027E244E-5166-4928-922E-94530073C8DB}" destId="{8FCA1CDD-9D3A-49E5-A96E-62AC61211822}" srcOrd="0" destOrd="0" presId="urn:microsoft.com/office/officeart/2005/8/layout/bProcess3"/>
    <dgm:cxn modelId="{943AA47C-3CA2-4DF1-8DC2-61533D095D3A}" type="presParOf" srcId="{BA318F66-CF4D-4D6B-9A71-E0E2AC00C323}" destId="{CF24E20C-8921-4D22-8CB4-240184E69F1C}" srcOrd="10" destOrd="0" presId="urn:microsoft.com/office/officeart/2005/8/layout/bProcess3"/>
    <dgm:cxn modelId="{CA3A6B1E-A3CB-48D4-892B-756C811E2AA5}" type="presParOf" srcId="{BA318F66-CF4D-4D6B-9A71-E0E2AC00C323}" destId="{6518F729-0C9F-4684-BB5F-8F24344A93C5}" srcOrd="11" destOrd="0" presId="urn:microsoft.com/office/officeart/2005/8/layout/bProcess3"/>
    <dgm:cxn modelId="{3FF854F0-4E04-4C05-A7BA-D6031E38C26A}" type="presParOf" srcId="{6518F729-0C9F-4684-BB5F-8F24344A93C5}" destId="{A9D735FE-39BF-4D47-A759-FDB274DBB2BE}" srcOrd="0" destOrd="0" presId="urn:microsoft.com/office/officeart/2005/8/layout/bProcess3"/>
    <dgm:cxn modelId="{9270977C-65CF-4820-B6E4-F14C596B5ECD}" type="presParOf" srcId="{BA318F66-CF4D-4D6B-9A71-E0E2AC00C323}" destId="{FFD2FE78-3112-4100-AEDD-56611D741DCA}" srcOrd="12" destOrd="0" presId="urn:microsoft.com/office/officeart/2005/8/layout/bProcess3"/>
    <dgm:cxn modelId="{37CF852B-2BB2-4B0E-B5D7-F27768DACABE}" type="presParOf" srcId="{BA318F66-CF4D-4D6B-9A71-E0E2AC00C323}" destId="{55940AE5-1126-4C15-B209-F3015B2B70C4}" srcOrd="13" destOrd="0" presId="urn:microsoft.com/office/officeart/2005/8/layout/bProcess3"/>
    <dgm:cxn modelId="{E7A0F2BD-0C36-46A2-9E6C-9F3F3AB2BF49}" type="presParOf" srcId="{55940AE5-1126-4C15-B209-F3015B2B70C4}" destId="{6F41E45E-54D6-4CCC-B93B-955C5A69AA99}" srcOrd="0" destOrd="0" presId="urn:microsoft.com/office/officeart/2005/8/layout/bProcess3"/>
    <dgm:cxn modelId="{698C2323-DC1E-4CF7-A027-2D590B0CE0E3}" type="presParOf" srcId="{BA318F66-CF4D-4D6B-9A71-E0E2AC00C323}" destId="{A77A234D-59CF-4678-817D-9FB9EE2D634D}" srcOrd="14" destOrd="0" presId="urn:microsoft.com/office/officeart/2005/8/layout/bProcess3"/>
    <dgm:cxn modelId="{09A35DE9-FBD9-47AE-A830-68F9A46E0E14}" type="presParOf" srcId="{BA318F66-CF4D-4D6B-9A71-E0E2AC00C323}" destId="{A2F05B53-EA0A-475D-BBEC-0D7BC8A35197}" srcOrd="15" destOrd="0" presId="urn:microsoft.com/office/officeart/2005/8/layout/bProcess3"/>
    <dgm:cxn modelId="{CA6272A7-D7EE-4FA4-B0BC-76A100F4E003}" type="presParOf" srcId="{A2F05B53-EA0A-475D-BBEC-0D7BC8A35197}" destId="{78781B06-9C01-4912-96CE-10F813730A79}" srcOrd="0" destOrd="0" presId="urn:microsoft.com/office/officeart/2005/8/layout/bProcess3"/>
    <dgm:cxn modelId="{A3608D71-4353-40A2-9526-FC3BFCD9E084}" type="presParOf" srcId="{BA318F66-CF4D-4D6B-9A71-E0E2AC00C323}" destId="{76388655-C4D3-49DD-8176-E239F637FCA6}" srcOrd="16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08AA66-2E03-487A-BADC-5A0B9F464A23}">
      <dsp:nvSpPr>
        <dsp:cNvPr id="0" name=""/>
        <dsp:cNvSpPr/>
      </dsp:nvSpPr>
      <dsp:spPr>
        <a:xfrm rot="5400000">
          <a:off x="-202903" y="203824"/>
          <a:ext cx="1352689" cy="94688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 dirty="0"/>
            <a:t>ΦΑΣΗ Α΄</a:t>
          </a:r>
        </a:p>
      </dsp:txBody>
      <dsp:txXfrm rot="-5400000">
        <a:off x="1" y="474361"/>
        <a:ext cx="946882" cy="405807"/>
      </dsp:txXfrm>
    </dsp:sp>
    <dsp:sp modelId="{005F331D-3DDC-40C1-A25B-2C9BF60F86D7}">
      <dsp:nvSpPr>
        <dsp:cNvPr id="0" name=""/>
        <dsp:cNvSpPr/>
      </dsp:nvSpPr>
      <dsp:spPr>
        <a:xfrm rot="5400000">
          <a:off x="4057065" y="-3110182"/>
          <a:ext cx="879248" cy="709961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500" kern="1200" dirty="0"/>
            <a:t>Υποβολή αιτημάτων από τους φορείς που ενδιαφέρονται</a:t>
          </a:r>
        </a:p>
      </dsp:txBody>
      <dsp:txXfrm rot="-5400000">
        <a:off x="946883" y="42921"/>
        <a:ext cx="7056693" cy="793406"/>
      </dsp:txXfrm>
    </dsp:sp>
    <dsp:sp modelId="{919E1575-71B8-49C5-B1E2-95930B7288CC}">
      <dsp:nvSpPr>
        <dsp:cNvPr id="0" name=""/>
        <dsp:cNvSpPr/>
      </dsp:nvSpPr>
      <dsp:spPr>
        <a:xfrm rot="5400000">
          <a:off x="-202903" y="1358773"/>
          <a:ext cx="1352689" cy="94688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 dirty="0"/>
            <a:t>ΦΑΣΗ Β΄</a:t>
          </a:r>
        </a:p>
      </dsp:txBody>
      <dsp:txXfrm rot="-5400000">
        <a:off x="1" y="1629310"/>
        <a:ext cx="946882" cy="405807"/>
      </dsp:txXfrm>
    </dsp:sp>
    <dsp:sp modelId="{28239642-5AB0-4B79-B94E-F814A0568EF7}">
      <dsp:nvSpPr>
        <dsp:cNvPr id="0" name=""/>
        <dsp:cNvSpPr/>
      </dsp:nvSpPr>
      <dsp:spPr>
        <a:xfrm rot="5400000">
          <a:off x="4057065" y="-1954312"/>
          <a:ext cx="879248" cy="709961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500" kern="1200" dirty="0"/>
            <a:t>Έλεγχος και έγκριση των αρχικών αιτημάτων από τα εποπτεύοντα Υπουργεία, προς τελική υποβολή στο ΥΠΕΣ</a:t>
          </a:r>
        </a:p>
      </dsp:txBody>
      <dsp:txXfrm rot="-5400000">
        <a:off x="946883" y="1198791"/>
        <a:ext cx="7056693" cy="793406"/>
      </dsp:txXfrm>
    </dsp:sp>
    <dsp:sp modelId="{FC7B7D3D-17D3-408D-BA17-BE3CF0EA2D86}">
      <dsp:nvSpPr>
        <dsp:cNvPr id="0" name=""/>
        <dsp:cNvSpPr/>
      </dsp:nvSpPr>
      <dsp:spPr>
        <a:xfrm rot="5400000">
          <a:off x="-202903" y="2513722"/>
          <a:ext cx="1352689" cy="94688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 dirty="0"/>
            <a:t>ΦΑΣΗ Γ΄</a:t>
          </a:r>
        </a:p>
      </dsp:txBody>
      <dsp:txXfrm rot="-5400000">
        <a:off x="1" y="2784259"/>
        <a:ext cx="946882" cy="405807"/>
      </dsp:txXfrm>
    </dsp:sp>
    <dsp:sp modelId="{6719E036-C958-4BC5-B348-B7075638FF10}">
      <dsp:nvSpPr>
        <dsp:cNvPr id="0" name=""/>
        <dsp:cNvSpPr/>
      </dsp:nvSpPr>
      <dsp:spPr>
        <a:xfrm rot="5400000">
          <a:off x="4057065" y="-799364"/>
          <a:ext cx="879248" cy="709961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500" kern="1200" dirty="0"/>
            <a:t>Συλλογή των τελικά υποβληθέντων από τη σχετική </a:t>
          </a:r>
          <a:r>
            <a:rPr lang="el-GR" sz="1500" kern="1200" dirty="0" err="1"/>
            <a:t>μικροεφαρμογή</a:t>
          </a:r>
          <a:r>
            <a:rPr lang="el-GR" sz="1500" kern="1200" dirty="0"/>
            <a:t> στην Απογραφή, επανέλεγχος και προσδιορισμός των αιτημάτων που τελικά θα ικανοποιηθούν, σε συνεργασία με τα εποπτεύοντα Υπουργεία και το ΥΠΟΙΚ</a:t>
          </a:r>
        </a:p>
      </dsp:txBody>
      <dsp:txXfrm rot="-5400000">
        <a:off x="946883" y="2353739"/>
        <a:ext cx="7056693" cy="7934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9042E7-F379-4C05-A282-CC2A1B45A12B}">
      <dsp:nvSpPr>
        <dsp:cNvPr id="0" name=""/>
        <dsp:cNvSpPr/>
      </dsp:nvSpPr>
      <dsp:spPr>
        <a:xfrm>
          <a:off x="3636275" y="382276"/>
          <a:ext cx="4940190" cy="4940190"/>
        </a:xfrm>
        <a:prstGeom prst="pie">
          <a:avLst>
            <a:gd name="adj1" fmla="val 16200000"/>
            <a:gd name="adj2" fmla="val 1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b="1" kern="1200" dirty="0"/>
            <a:t>Κυβερνητικές προτεραιότητες</a:t>
          </a:r>
        </a:p>
      </dsp:txBody>
      <dsp:txXfrm>
        <a:off x="6239873" y="1429126"/>
        <a:ext cx="1764353" cy="1470294"/>
      </dsp:txXfrm>
    </dsp:sp>
    <dsp:sp modelId="{D009F517-3DBB-4B1F-9FC0-4A0D090E5FA5}">
      <dsp:nvSpPr>
        <dsp:cNvPr id="0" name=""/>
        <dsp:cNvSpPr/>
      </dsp:nvSpPr>
      <dsp:spPr>
        <a:xfrm>
          <a:off x="3534531" y="558712"/>
          <a:ext cx="4940190" cy="4940190"/>
        </a:xfrm>
        <a:prstGeom prst="pie">
          <a:avLst>
            <a:gd name="adj1" fmla="val 1800000"/>
            <a:gd name="adj2" fmla="val 90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b="1" kern="1200" dirty="0"/>
            <a:t>Ευθυγράμμιση με τον κανόνα 1:1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100" kern="1200" dirty="0"/>
            <a:t>όπως έχει προκύψει από τις εκτιμήσεις που έχουν διενεργηθεί σε συνεργασία με το ΓΛΚ</a:t>
          </a:r>
        </a:p>
      </dsp:txBody>
      <dsp:txXfrm>
        <a:off x="4710767" y="3763954"/>
        <a:ext cx="2646530" cy="1293859"/>
      </dsp:txXfrm>
    </dsp:sp>
    <dsp:sp modelId="{4CDBB3BF-8675-4329-AFDE-AABCEF0871B5}">
      <dsp:nvSpPr>
        <dsp:cNvPr id="0" name=""/>
        <dsp:cNvSpPr/>
      </dsp:nvSpPr>
      <dsp:spPr>
        <a:xfrm>
          <a:off x="3432786" y="382276"/>
          <a:ext cx="4940190" cy="4940190"/>
        </a:xfrm>
        <a:prstGeom prst="pie">
          <a:avLst>
            <a:gd name="adj1" fmla="val 90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b="1" kern="1200" dirty="0"/>
            <a:t>Ανάγκες φορέων</a:t>
          </a:r>
        </a:p>
      </dsp:txBody>
      <dsp:txXfrm>
        <a:off x="4005025" y="1429126"/>
        <a:ext cx="1764353" cy="1470294"/>
      </dsp:txXfrm>
    </dsp:sp>
    <dsp:sp modelId="{CDDE1C02-06E2-4976-92A3-0BCA971EFC9C}">
      <dsp:nvSpPr>
        <dsp:cNvPr id="0" name=""/>
        <dsp:cNvSpPr/>
      </dsp:nvSpPr>
      <dsp:spPr>
        <a:xfrm>
          <a:off x="3330862" y="76455"/>
          <a:ext cx="5551832" cy="5551832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C78A75-3785-4108-97A7-C8FF30605DD7}">
      <dsp:nvSpPr>
        <dsp:cNvPr id="0" name=""/>
        <dsp:cNvSpPr/>
      </dsp:nvSpPr>
      <dsp:spPr>
        <a:xfrm>
          <a:off x="3228710" y="252578"/>
          <a:ext cx="5551832" cy="5551832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C13909-9930-4553-9638-E1D7A8564A57}">
      <dsp:nvSpPr>
        <dsp:cNvPr id="0" name=""/>
        <dsp:cNvSpPr/>
      </dsp:nvSpPr>
      <dsp:spPr>
        <a:xfrm>
          <a:off x="3126557" y="76455"/>
          <a:ext cx="5551832" cy="5551832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9F104D-B51B-4446-BF23-216A2E8B7561}">
      <dsp:nvSpPr>
        <dsp:cNvPr id="0" name=""/>
        <dsp:cNvSpPr/>
      </dsp:nvSpPr>
      <dsp:spPr>
        <a:xfrm>
          <a:off x="2420190" y="676209"/>
          <a:ext cx="52012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20126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500" kern="1200"/>
        </a:p>
      </dsp:txBody>
      <dsp:txXfrm>
        <a:off x="2666485" y="719176"/>
        <a:ext cx="27536" cy="5507"/>
      </dsp:txXfrm>
    </dsp:sp>
    <dsp:sp modelId="{212903EF-A5A3-48F4-87A2-28394226E2B8}">
      <dsp:nvSpPr>
        <dsp:cNvPr id="0" name=""/>
        <dsp:cNvSpPr/>
      </dsp:nvSpPr>
      <dsp:spPr>
        <a:xfrm>
          <a:off x="27528" y="3591"/>
          <a:ext cx="2394462" cy="143667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29999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b="1" kern="1200" dirty="0">
              <a:latin typeface="Arial" panose="020B0604020202020204" pitchFamily="34" charset="0"/>
              <a:cs typeface="Arial" panose="020B0604020202020204" pitchFamily="34" charset="0"/>
            </a:rPr>
            <a:t>Ύπαρξη κενής θέσης (Ψ.Ο) </a:t>
          </a:r>
        </a:p>
      </dsp:txBody>
      <dsp:txXfrm>
        <a:off x="27528" y="3591"/>
        <a:ext cx="2394462" cy="1436677"/>
      </dsp:txXfrm>
    </dsp:sp>
    <dsp:sp modelId="{77FD7A50-2E24-42A3-901A-527F1C4FCF32}">
      <dsp:nvSpPr>
        <dsp:cNvPr id="0" name=""/>
        <dsp:cNvSpPr/>
      </dsp:nvSpPr>
      <dsp:spPr>
        <a:xfrm>
          <a:off x="5365379" y="676209"/>
          <a:ext cx="52012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20126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500" kern="1200"/>
        </a:p>
      </dsp:txBody>
      <dsp:txXfrm>
        <a:off x="5611674" y="719176"/>
        <a:ext cx="27536" cy="5507"/>
      </dsp:txXfrm>
    </dsp:sp>
    <dsp:sp modelId="{C5544414-1E90-4C95-9025-C569FBE01B09}">
      <dsp:nvSpPr>
        <dsp:cNvPr id="0" name=""/>
        <dsp:cNvSpPr/>
      </dsp:nvSpPr>
      <dsp:spPr>
        <a:xfrm>
          <a:off x="2972716" y="3591"/>
          <a:ext cx="2394462" cy="143667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29999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b="1" kern="1200" dirty="0">
              <a:latin typeface="Arial" panose="020B0604020202020204" pitchFamily="34" charset="0"/>
              <a:cs typeface="Arial" panose="020B0604020202020204" pitchFamily="34" charset="0"/>
            </a:rPr>
            <a:t>Τεκμηρίωση της αναγκαιότητας και </a:t>
          </a:r>
          <a:r>
            <a:rPr lang="el-GR" sz="1700" b="1" kern="1200" dirty="0" err="1">
              <a:latin typeface="Arial" panose="020B0604020202020204" pitchFamily="34" charset="0"/>
              <a:cs typeface="Arial" panose="020B0604020202020204" pitchFamily="34" charset="0"/>
            </a:rPr>
            <a:t>προτεραιοποιήσεις</a:t>
          </a:r>
          <a:r>
            <a:rPr lang="el-GR" sz="1700" b="1" kern="1200" dirty="0">
              <a:latin typeface="Arial" panose="020B0604020202020204" pitchFamily="34" charset="0"/>
              <a:cs typeface="Arial" panose="020B0604020202020204" pitchFamily="34" charset="0"/>
            </a:rPr>
            <a:t> των ίδιων των φορέων</a:t>
          </a:r>
        </a:p>
      </dsp:txBody>
      <dsp:txXfrm>
        <a:off x="2972716" y="3591"/>
        <a:ext cx="2394462" cy="1436677"/>
      </dsp:txXfrm>
    </dsp:sp>
    <dsp:sp modelId="{DAEDB9FD-CCD4-46E3-971F-3F862AB04AB8}">
      <dsp:nvSpPr>
        <dsp:cNvPr id="0" name=""/>
        <dsp:cNvSpPr/>
      </dsp:nvSpPr>
      <dsp:spPr>
        <a:xfrm>
          <a:off x="1224759" y="1438468"/>
          <a:ext cx="5890377" cy="520126"/>
        </a:xfrm>
        <a:custGeom>
          <a:avLst/>
          <a:gdLst/>
          <a:ahLst/>
          <a:cxnLst/>
          <a:rect l="0" t="0" r="0" b="0"/>
          <a:pathLst>
            <a:path>
              <a:moveTo>
                <a:pt x="5890377" y="0"/>
              </a:moveTo>
              <a:lnTo>
                <a:pt x="5890377" y="277163"/>
              </a:lnTo>
              <a:lnTo>
                <a:pt x="0" y="277163"/>
              </a:lnTo>
              <a:lnTo>
                <a:pt x="0" y="520126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500" kern="1200"/>
        </a:p>
      </dsp:txBody>
      <dsp:txXfrm>
        <a:off x="4022046" y="1695778"/>
        <a:ext cx="295803" cy="5507"/>
      </dsp:txXfrm>
    </dsp:sp>
    <dsp:sp modelId="{E10DA4E6-C4FF-4A86-8293-BF9A71A5D833}">
      <dsp:nvSpPr>
        <dsp:cNvPr id="0" name=""/>
        <dsp:cNvSpPr/>
      </dsp:nvSpPr>
      <dsp:spPr>
        <a:xfrm>
          <a:off x="5917905" y="3591"/>
          <a:ext cx="2394462" cy="143667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29999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b="1" kern="1200" dirty="0">
              <a:latin typeface="Arial" panose="020B0604020202020204" pitchFamily="34" charset="0"/>
              <a:cs typeface="Arial" panose="020B0604020202020204" pitchFamily="34" charset="0"/>
            </a:rPr>
            <a:t>Αποχωρήσεις λόγω συνταξιοδότησης</a:t>
          </a:r>
        </a:p>
      </dsp:txBody>
      <dsp:txXfrm>
        <a:off x="5917905" y="3591"/>
        <a:ext cx="2394462" cy="1436677"/>
      </dsp:txXfrm>
    </dsp:sp>
    <dsp:sp modelId="{B02C9F8A-27D3-4A7D-899A-CBB98309AD2D}">
      <dsp:nvSpPr>
        <dsp:cNvPr id="0" name=""/>
        <dsp:cNvSpPr/>
      </dsp:nvSpPr>
      <dsp:spPr>
        <a:xfrm>
          <a:off x="2420190" y="2663613"/>
          <a:ext cx="52012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20126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500" kern="1200"/>
        </a:p>
      </dsp:txBody>
      <dsp:txXfrm>
        <a:off x="2666485" y="2706579"/>
        <a:ext cx="27536" cy="5507"/>
      </dsp:txXfrm>
    </dsp:sp>
    <dsp:sp modelId="{4C30E309-656C-4787-8A09-138305ED4DA0}">
      <dsp:nvSpPr>
        <dsp:cNvPr id="0" name=""/>
        <dsp:cNvSpPr/>
      </dsp:nvSpPr>
      <dsp:spPr>
        <a:xfrm>
          <a:off x="27528" y="1990994"/>
          <a:ext cx="2394462" cy="143667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29999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b="1" kern="1200">
              <a:latin typeface="Arial" panose="020B0604020202020204" pitchFamily="34" charset="0"/>
              <a:cs typeface="Arial" panose="020B0604020202020204" pitchFamily="34" charset="0"/>
            </a:rPr>
            <a:t>Συσσωρευμένες υπηρεσιακές εκκρεμότητες</a:t>
          </a:r>
          <a:endParaRPr lang="el-GR" sz="17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7528" y="1990994"/>
        <a:ext cx="2394462" cy="1436677"/>
      </dsp:txXfrm>
    </dsp:sp>
    <dsp:sp modelId="{027E244E-5166-4928-922E-94530073C8DB}">
      <dsp:nvSpPr>
        <dsp:cNvPr id="0" name=""/>
        <dsp:cNvSpPr/>
      </dsp:nvSpPr>
      <dsp:spPr>
        <a:xfrm>
          <a:off x="5365379" y="2663613"/>
          <a:ext cx="52012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20126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500" kern="1200"/>
        </a:p>
      </dsp:txBody>
      <dsp:txXfrm>
        <a:off x="5611674" y="2706579"/>
        <a:ext cx="27536" cy="5507"/>
      </dsp:txXfrm>
    </dsp:sp>
    <dsp:sp modelId="{711E57E9-864D-42FD-A51A-81DCD12F3957}">
      <dsp:nvSpPr>
        <dsp:cNvPr id="0" name=""/>
        <dsp:cNvSpPr/>
      </dsp:nvSpPr>
      <dsp:spPr>
        <a:xfrm>
          <a:off x="2972716" y="1990994"/>
          <a:ext cx="2394462" cy="143667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29999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b="1" kern="1200">
              <a:latin typeface="Arial" panose="020B0604020202020204" pitchFamily="34" charset="0"/>
              <a:cs typeface="Arial" panose="020B0604020202020204" pitchFamily="34" charset="0"/>
            </a:rPr>
            <a:t>Άσκηση επιπλέον/νέων αρμοδιοτήτων</a:t>
          </a:r>
          <a:endParaRPr lang="el-GR" sz="17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972716" y="1990994"/>
        <a:ext cx="2394462" cy="1436677"/>
      </dsp:txXfrm>
    </dsp:sp>
    <dsp:sp modelId="{6518F729-0C9F-4684-BB5F-8F24344A93C5}">
      <dsp:nvSpPr>
        <dsp:cNvPr id="0" name=""/>
        <dsp:cNvSpPr/>
      </dsp:nvSpPr>
      <dsp:spPr>
        <a:xfrm>
          <a:off x="1224759" y="3425872"/>
          <a:ext cx="5890377" cy="520126"/>
        </a:xfrm>
        <a:custGeom>
          <a:avLst/>
          <a:gdLst/>
          <a:ahLst/>
          <a:cxnLst/>
          <a:rect l="0" t="0" r="0" b="0"/>
          <a:pathLst>
            <a:path>
              <a:moveTo>
                <a:pt x="5890377" y="0"/>
              </a:moveTo>
              <a:lnTo>
                <a:pt x="5890377" y="277163"/>
              </a:lnTo>
              <a:lnTo>
                <a:pt x="0" y="277163"/>
              </a:lnTo>
              <a:lnTo>
                <a:pt x="0" y="520126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500" kern="1200"/>
        </a:p>
      </dsp:txBody>
      <dsp:txXfrm>
        <a:off x="4022046" y="3683181"/>
        <a:ext cx="295803" cy="5507"/>
      </dsp:txXfrm>
    </dsp:sp>
    <dsp:sp modelId="{CF24E20C-8921-4D22-8CB4-240184E69F1C}">
      <dsp:nvSpPr>
        <dsp:cNvPr id="0" name=""/>
        <dsp:cNvSpPr/>
      </dsp:nvSpPr>
      <dsp:spPr>
        <a:xfrm>
          <a:off x="5917905" y="1990994"/>
          <a:ext cx="2394462" cy="143667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29999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b="1" kern="1200">
              <a:latin typeface="Arial" panose="020B0604020202020204" pitchFamily="34" charset="0"/>
              <a:cs typeface="Arial" panose="020B0604020202020204" pitchFamily="34" charset="0"/>
            </a:rPr>
            <a:t>Οργανωτική αναδιάρθρωση</a:t>
          </a:r>
          <a:endParaRPr lang="el-GR" sz="17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917905" y="1990994"/>
        <a:ext cx="2394462" cy="1436677"/>
      </dsp:txXfrm>
    </dsp:sp>
    <dsp:sp modelId="{55940AE5-1126-4C15-B209-F3015B2B70C4}">
      <dsp:nvSpPr>
        <dsp:cNvPr id="0" name=""/>
        <dsp:cNvSpPr/>
      </dsp:nvSpPr>
      <dsp:spPr>
        <a:xfrm>
          <a:off x="2420190" y="4651017"/>
          <a:ext cx="52012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20126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500" kern="1200"/>
        </a:p>
      </dsp:txBody>
      <dsp:txXfrm>
        <a:off x="2666485" y="4693983"/>
        <a:ext cx="27536" cy="5507"/>
      </dsp:txXfrm>
    </dsp:sp>
    <dsp:sp modelId="{FFD2FE78-3112-4100-AEDD-56611D741DCA}">
      <dsp:nvSpPr>
        <dsp:cNvPr id="0" name=""/>
        <dsp:cNvSpPr/>
      </dsp:nvSpPr>
      <dsp:spPr>
        <a:xfrm>
          <a:off x="27528" y="3978398"/>
          <a:ext cx="2394462" cy="143667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29999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b="1" kern="1200" dirty="0">
              <a:latin typeface="Arial" panose="020B0604020202020204" pitchFamily="34" charset="0"/>
              <a:cs typeface="Arial" panose="020B0604020202020204" pitchFamily="34" charset="0"/>
            </a:rPr>
            <a:t>Έλλειψη προσωπικού για λοιπούς λόγους</a:t>
          </a:r>
        </a:p>
      </dsp:txBody>
      <dsp:txXfrm>
        <a:off x="27528" y="3978398"/>
        <a:ext cx="2394462" cy="1436677"/>
      </dsp:txXfrm>
    </dsp:sp>
    <dsp:sp modelId="{A2F05B53-EA0A-475D-BBEC-0D7BC8A35197}">
      <dsp:nvSpPr>
        <dsp:cNvPr id="0" name=""/>
        <dsp:cNvSpPr/>
      </dsp:nvSpPr>
      <dsp:spPr>
        <a:xfrm>
          <a:off x="5365379" y="4651017"/>
          <a:ext cx="52012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20126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500" kern="1200"/>
        </a:p>
      </dsp:txBody>
      <dsp:txXfrm>
        <a:off x="5611674" y="4693983"/>
        <a:ext cx="27536" cy="5507"/>
      </dsp:txXfrm>
    </dsp:sp>
    <dsp:sp modelId="{A77A234D-59CF-4678-817D-9FB9EE2D634D}">
      <dsp:nvSpPr>
        <dsp:cNvPr id="0" name=""/>
        <dsp:cNvSpPr/>
      </dsp:nvSpPr>
      <dsp:spPr>
        <a:xfrm>
          <a:off x="2972716" y="3978398"/>
          <a:ext cx="2394462" cy="143667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29999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b="1" kern="1200" dirty="0">
              <a:latin typeface="Arial" panose="020B0604020202020204" pitchFamily="34" charset="0"/>
              <a:cs typeface="Arial" panose="020B0604020202020204" pitchFamily="34" charset="0"/>
            </a:rPr>
            <a:t>Προσλήψεις </a:t>
          </a:r>
          <a:r>
            <a:rPr lang="el-GR" sz="1700" b="1" kern="1200">
              <a:latin typeface="Arial" panose="020B0604020202020204" pitchFamily="34" charset="0"/>
              <a:cs typeface="Arial" panose="020B0604020202020204" pitchFamily="34" charset="0"/>
            </a:rPr>
            <a:t>τελευταίων 2 </a:t>
          </a:r>
          <a:r>
            <a:rPr lang="el-GR" sz="1700" b="1" kern="1200" dirty="0">
              <a:latin typeface="Arial" panose="020B0604020202020204" pitchFamily="34" charset="0"/>
              <a:cs typeface="Arial" panose="020B0604020202020204" pitchFamily="34" charset="0"/>
            </a:rPr>
            <a:t>ετών από δικαστικές αποφάσεις</a:t>
          </a:r>
        </a:p>
      </dsp:txBody>
      <dsp:txXfrm>
        <a:off x="2972716" y="3978398"/>
        <a:ext cx="2394462" cy="1436677"/>
      </dsp:txXfrm>
    </dsp:sp>
    <dsp:sp modelId="{76388655-C4D3-49DD-8176-E239F637FCA6}">
      <dsp:nvSpPr>
        <dsp:cNvPr id="0" name=""/>
        <dsp:cNvSpPr/>
      </dsp:nvSpPr>
      <dsp:spPr>
        <a:xfrm>
          <a:off x="5917905" y="3978398"/>
          <a:ext cx="2394462" cy="143667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29999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b="1" kern="1200" dirty="0">
              <a:latin typeface="Arial" panose="020B0604020202020204" pitchFamily="34" charset="0"/>
              <a:cs typeface="Arial" panose="020B0604020202020204" pitchFamily="34" charset="0"/>
            </a:rPr>
            <a:t>Τρόπος κάλυψης της δαπάνης / δημοσιονομική επιβάρυνση</a:t>
          </a:r>
        </a:p>
      </dsp:txBody>
      <dsp:txXfrm>
        <a:off x="5917905" y="3978398"/>
        <a:ext cx="2394462" cy="14366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0.03873</cdr:y>
    </cdr:from>
    <cdr:to>
      <cdr:x>1</cdr:x>
      <cdr:y>0.10809</cdr:y>
    </cdr:to>
    <cdr:sp macro="" textlink="">
      <cdr:nvSpPr>
        <cdr:cNvPr id="2" name="Shape 154">
          <a:extLst xmlns:a="http://schemas.openxmlformats.org/drawingml/2006/main">
            <a:ext uri="{FF2B5EF4-FFF2-40B4-BE49-F238E27FC236}">
              <a16:creationId xmlns:a16="http://schemas.microsoft.com/office/drawing/2014/main" id="{BF22227C-46E7-4285-9DB0-95830C1FCFB3}"/>
            </a:ext>
          </a:extLst>
        </cdr:cNvPr>
        <cdr:cNvSpPr/>
      </cdr:nvSpPr>
      <cdr:spPr>
        <a:xfrm xmlns:a="http://schemas.openxmlformats.org/drawingml/2006/main">
          <a:off x="0" y="230196"/>
          <a:ext cx="11544301" cy="412248"/>
        </a:xfrm>
        <a:prstGeom xmlns:a="http://schemas.openxmlformats.org/drawingml/2006/main" prst="rect">
          <a:avLst/>
        </a:prstGeom>
        <a:solidFill xmlns:a="http://schemas.openxmlformats.org/drawingml/2006/main">
          <a:srgbClr val="084C8D"/>
        </a:solidFill>
        <a:ln xmlns:a="http://schemas.openxmlformats.org/drawingml/2006/main" w="12700">
          <a:solidFill>
            <a:srgbClr val="86A3CD"/>
          </a:solidFill>
          <a:miter/>
        </a:ln>
      </cdr:spPr>
      <cdr:txBody>
        <a:bodyPr xmlns:a="http://schemas.openxmlformats.org/drawingml/2006/main" lIns="45719" rIns="45719" anchor="ctr"/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lvl="0" indent="0" algn="l" defTabSz="914400" rtl="0" eaLnBrk="1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00"/>
          </a:pPr>
          <a:endParaRPr kumimoji="0" sz="100" b="0" i="0" u="none" strike="noStrike" kern="0" cap="none" spc="0" normalizeH="0" baseline="0" noProof="0">
            <a:ln>
              <a:noFill/>
            </a:ln>
            <a:solidFill>
              <a:srgbClr val="000000"/>
            </a:solidFill>
            <a:effectLst/>
            <a:uLnTx/>
            <a:uFillTx/>
            <a:latin typeface="Calibri"/>
            <a:cs typeface="Calibri"/>
            <a:sym typeface="Calibri"/>
          </a:endParaRPr>
        </a:p>
      </cdr:txBody>
    </cdr:sp>
  </cdr:relSizeAnchor>
  <cdr:relSizeAnchor xmlns:cdr="http://schemas.openxmlformats.org/drawingml/2006/chartDrawing">
    <cdr:from>
      <cdr:x>0.30129</cdr:x>
      <cdr:y>0.03781</cdr:y>
    </cdr:from>
    <cdr:to>
      <cdr:x>0.69871</cdr:x>
      <cdr:y>0.1141</cdr:y>
    </cdr:to>
    <cdr:sp macro="" textlink="">
      <cdr:nvSpPr>
        <cdr:cNvPr id="3" name="Shape 155">
          <a:extLst xmlns:a="http://schemas.openxmlformats.org/drawingml/2006/main">
            <a:ext uri="{FF2B5EF4-FFF2-40B4-BE49-F238E27FC236}">
              <a16:creationId xmlns:a16="http://schemas.microsoft.com/office/drawing/2014/main" id="{F0462FAF-A74F-4695-A680-09A6E45140F1}"/>
            </a:ext>
          </a:extLst>
        </cdr:cNvPr>
        <cdr:cNvSpPr/>
      </cdr:nvSpPr>
      <cdr:spPr>
        <a:xfrm xmlns:a="http://schemas.openxmlformats.org/drawingml/2006/main">
          <a:off x="3673383" y="259301"/>
          <a:ext cx="4845234" cy="523220"/>
        </a:xfrm>
        <a:prstGeom xmlns:a="http://schemas.openxmlformats.org/drawingml/2006/main" prst="rect">
          <a:avLst/>
        </a:prstGeom>
        <a:ln xmlns:a="http://schemas.openxmlformats.org/drawingml/2006/main" w="12700">
          <a:miter lim="400000"/>
        </a:ln>
        <a:extLst xmlns:a="http://schemas.openxmlformats.org/drawingml/2006/main">
          <a:ext uri="{C572A759-6A51-4108-AA02-DFA0A04FC94B}">
            <ma14:wrappingTextBoxFlag xmlns:r="http://schemas.openxmlformats.org/officeDocument/2006/relationships" xmlns:p="http://schemas.openxmlformats.org/presentationml/2006/main" xmlns="" xmlns:ma14="http://schemas.microsoft.com/office/mac/drawingml/2011/main" xmlns:lc="http://schemas.openxmlformats.org/drawingml/2006/lockedCanvas" val="1"/>
          </a:ext>
        </a:extLst>
      </cdr:spPr>
      <cdr:txBody>
        <a:bodyPr xmlns:a="http://schemas.openxmlformats.org/drawingml/2006/main" wrap="none" lIns="45719" rIns="45719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lvl="0" indent="0" algn="ctr" defTabSz="914400" rtl="0" eaLnBrk="1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el-GR" sz="2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raGR-Black"/>
              <a:sym typeface="CeraGR-Black"/>
            </a:rPr>
            <a:t>ΓΕΝΙΚΟ ΣΥΝΟΛΟ 2020-2022</a:t>
          </a:r>
          <a:endParaRPr kumimoji="0" sz="2800" b="0" i="0" u="none" strike="noStrike" kern="0" cap="none" spc="0" normalizeH="0" baseline="0" noProof="0" dirty="0">
            <a:ln>
              <a:noFill/>
            </a:ln>
            <a:solidFill>
              <a:srgbClr val="FFFFFF"/>
            </a:solidFill>
            <a:effectLst/>
            <a:uLnTx/>
            <a:uFillTx/>
            <a:latin typeface="CeraGR-Black"/>
            <a:sym typeface="CeraGR-Black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0.03873</cdr:y>
    </cdr:from>
    <cdr:to>
      <cdr:x>1</cdr:x>
      <cdr:y>0.10809</cdr:y>
    </cdr:to>
    <cdr:sp macro="" textlink="">
      <cdr:nvSpPr>
        <cdr:cNvPr id="2" name="Shape 154">
          <a:extLst xmlns:a="http://schemas.openxmlformats.org/drawingml/2006/main">
            <a:ext uri="{FF2B5EF4-FFF2-40B4-BE49-F238E27FC236}">
              <a16:creationId xmlns:a16="http://schemas.microsoft.com/office/drawing/2014/main" id="{BF22227C-46E7-4285-9DB0-95830C1FCFB3}"/>
            </a:ext>
          </a:extLst>
        </cdr:cNvPr>
        <cdr:cNvSpPr/>
      </cdr:nvSpPr>
      <cdr:spPr>
        <a:xfrm xmlns:a="http://schemas.openxmlformats.org/drawingml/2006/main">
          <a:off x="40759" y="265635"/>
          <a:ext cx="12202041" cy="475616"/>
        </a:xfrm>
        <a:prstGeom xmlns:a="http://schemas.openxmlformats.org/drawingml/2006/main" prst="rect">
          <a:avLst/>
        </a:prstGeom>
        <a:solidFill xmlns:a="http://schemas.openxmlformats.org/drawingml/2006/main">
          <a:srgbClr val="084C8D"/>
        </a:solidFill>
        <a:ln xmlns:a="http://schemas.openxmlformats.org/drawingml/2006/main" w="12700">
          <a:solidFill>
            <a:srgbClr val="86A3CD"/>
          </a:solidFill>
          <a:miter/>
        </a:ln>
      </cdr:spPr>
      <cdr:txBody>
        <a:bodyPr xmlns:a="http://schemas.openxmlformats.org/drawingml/2006/main" lIns="45719" rIns="45719" anchor="ctr"/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lvl="0" indent="0" algn="l" defTabSz="914400" rtl="0" eaLnBrk="1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00"/>
          </a:pPr>
          <a:endParaRPr kumimoji="0" sz="100" b="0" i="0" u="none" strike="noStrike" kern="0" cap="none" spc="0" normalizeH="0" baseline="0" noProof="0">
            <a:ln>
              <a:noFill/>
            </a:ln>
            <a:solidFill>
              <a:srgbClr val="000000"/>
            </a:solidFill>
            <a:effectLst/>
            <a:uLnTx/>
            <a:uFillTx/>
            <a:latin typeface="Calibri"/>
            <a:cs typeface="Calibri"/>
            <a:sym typeface="Calibri"/>
          </a:endParaRPr>
        </a:p>
      </cdr:txBody>
    </cdr:sp>
  </cdr:relSizeAnchor>
  <cdr:relSizeAnchor xmlns:cdr="http://schemas.openxmlformats.org/drawingml/2006/chartDrawing">
    <cdr:from>
      <cdr:x>0.37814</cdr:x>
      <cdr:y>0.03781</cdr:y>
    </cdr:from>
    <cdr:to>
      <cdr:x>0.62186</cdr:x>
      <cdr:y>0.1141</cdr:y>
    </cdr:to>
    <cdr:sp macro="" textlink="">
      <cdr:nvSpPr>
        <cdr:cNvPr id="3" name="Shape 155">
          <a:extLst xmlns:a="http://schemas.openxmlformats.org/drawingml/2006/main">
            <a:ext uri="{FF2B5EF4-FFF2-40B4-BE49-F238E27FC236}">
              <a16:creationId xmlns:a16="http://schemas.microsoft.com/office/drawing/2014/main" id="{F0462FAF-A74F-4695-A680-09A6E45140F1}"/>
            </a:ext>
          </a:extLst>
        </cdr:cNvPr>
        <cdr:cNvSpPr/>
      </cdr:nvSpPr>
      <cdr:spPr>
        <a:xfrm xmlns:a="http://schemas.openxmlformats.org/drawingml/2006/main">
          <a:off x="4610338" y="259285"/>
          <a:ext cx="2971324" cy="523220"/>
        </a:xfrm>
        <a:prstGeom xmlns:a="http://schemas.openxmlformats.org/drawingml/2006/main" prst="rect">
          <a:avLst/>
        </a:prstGeom>
        <a:ln xmlns:a="http://schemas.openxmlformats.org/drawingml/2006/main" w="12700">
          <a:miter lim="400000"/>
        </a:ln>
        <a:extLst xmlns:a="http://schemas.openxmlformats.org/drawingml/2006/main">
          <a:ext uri="{C572A759-6A51-4108-AA02-DFA0A04FC94B}">
            <ma14:wrappingTextBoxFlag xmlns:r="http://schemas.openxmlformats.org/officeDocument/2006/relationships" xmlns:p="http://schemas.openxmlformats.org/presentationml/2006/main" xmlns="" xmlns:ma14="http://schemas.microsoft.com/office/mac/drawingml/2011/main" xmlns:lc="http://schemas.openxmlformats.org/drawingml/2006/lockedCanvas" val="1"/>
          </a:ext>
        </a:extLst>
      </cdr:spPr>
      <cdr:txBody>
        <a:bodyPr xmlns:a="http://schemas.openxmlformats.org/drawingml/2006/main" wrap="none" lIns="45719" rIns="45719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lvl="0" indent="0" algn="ctr" defTabSz="914400" rtl="0" eaLnBrk="1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el-GR" sz="2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raGR-Black"/>
              <a:sym typeface="CeraGR-Black"/>
            </a:rPr>
            <a:t>ΓΕΝΙΚΟ ΣΥΝΟΛΟ</a:t>
          </a:r>
          <a:endParaRPr kumimoji="0" sz="2800" b="0" i="0" u="none" strike="noStrike" kern="0" cap="none" spc="0" normalizeH="0" baseline="0" noProof="0" dirty="0">
            <a:ln>
              <a:noFill/>
            </a:ln>
            <a:solidFill>
              <a:srgbClr val="FFFFFF"/>
            </a:solidFill>
            <a:effectLst/>
            <a:uLnTx/>
            <a:uFillTx/>
            <a:latin typeface="CeraGR-Black"/>
            <a:sym typeface="CeraGR-Black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</cdr:x>
      <cdr:y>0.03873</cdr:y>
    </cdr:from>
    <cdr:to>
      <cdr:x>1</cdr:x>
      <cdr:y>0.10809</cdr:y>
    </cdr:to>
    <cdr:sp macro="" textlink="">
      <cdr:nvSpPr>
        <cdr:cNvPr id="2" name="Shape 154">
          <a:extLst xmlns:a="http://schemas.openxmlformats.org/drawingml/2006/main">
            <a:ext uri="{FF2B5EF4-FFF2-40B4-BE49-F238E27FC236}">
              <a16:creationId xmlns:a16="http://schemas.microsoft.com/office/drawing/2014/main" id="{BF22227C-46E7-4285-9DB0-95830C1FCFB3}"/>
            </a:ext>
          </a:extLst>
        </cdr:cNvPr>
        <cdr:cNvSpPr/>
      </cdr:nvSpPr>
      <cdr:spPr>
        <a:xfrm xmlns:a="http://schemas.openxmlformats.org/drawingml/2006/main">
          <a:off x="40759" y="265635"/>
          <a:ext cx="12202041" cy="475616"/>
        </a:xfrm>
        <a:prstGeom xmlns:a="http://schemas.openxmlformats.org/drawingml/2006/main" prst="rect">
          <a:avLst/>
        </a:prstGeom>
        <a:solidFill xmlns:a="http://schemas.openxmlformats.org/drawingml/2006/main">
          <a:srgbClr val="084C8D"/>
        </a:solidFill>
        <a:ln xmlns:a="http://schemas.openxmlformats.org/drawingml/2006/main" w="12700">
          <a:solidFill>
            <a:srgbClr val="86A3CD"/>
          </a:solidFill>
          <a:miter/>
        </a:ln>
      </cdr:spPr>
      <cdr:txBody>
        <a:bodyPr xmlns:a="http://schemas.openxmlformats.org/drawingml/2006/main" lIns="45719" rIns="45719" anchor="ctr"/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lvl="0" indent="0" algn="l" defTabSz="914400" rtl="0" eaLnBrk="1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00"/>
          </a:pPr>
          <a:endParaRPr kumimoji="0" sz="100" b="0" i="0" u="none" strike="noStrike" kern="0" cap="none" spc="0" normalizeH="0" baseline="0" noProof="0">
            <a:ln>
              <a:noFill/>
            </a:ln>
            <a:solidFill>
              <a:srgbClr val="000000"/>
            </a:solidFill>
            <a:effectLst/>
            <a:uLnTx/>
            <a:uFillTx/>
            <a:latin typeface="Calibri"/>
            <a:cs typeface="Calibri"/>
            <a:sym typeface="Calibri"/>
          </a:endParaRPr>
        </a:p>
      </cdr:txBody>
    </cdr:sp>
  </cdr:relSizeAnchor>
  <cdr:relSizeAnchor xmlns:cdr="http://schemas.openxmlformats.org/drawingml/2006/chartDrawing">
    <cdr:from>
      <cdr:x>0.1</cdr:x>
      <cdr:y>0.03781</cdr:y>
    </cdr:from>
    <cdr:to>
      <cdr:x>0.9</cdr:x>
      <cdr:y>0.1141</cdr:y>
    </cdr:to>
    <cdr:sp macro="" textlink="">
      <cdr:nvSpPr>
        <cdr:cNvPr id="3" name="Shape 155">
          <a:extLst xmlns:a="http://schemas.openxmlformats.org/drawingml/2006/main">
            <a:ext uri="{FF2B5EF4-FFF2-40B4-BE49-F238E27FC236}">
              <a16:creationId xmlns:a16="http://schemas.microsoft.com/office/drawing/2014/main" id="{F0462FAF-A74F-4695-A680-09A6E45140F1}"/>
            </a:ext>
          </a:extLst>
        </cdr:cNvPr>
        <cdr:cNvSpPr/>
      </cdr:nvSpPr>
      <cdr:spPr>
        <a:xfrm xmlns:a="http://schemas.openxmlformats.org/drawingml/2006/main">
          <a:off x="1219186" y="259301"/>
          <a:ext cx="9753630" cy="523220"/>
        </a:xfrm>
        <a:prstGeom xmlns:a="http://schemas.openxmlformats.org/drawingml/2006/main" prst="rect">
          <a:avLst/>
        </a:prstGeom>
        <a:ln xmlns:a="http://schemas.openxmlformats.org/drawingml/2006/main" w="12700">
          <a:miter lim="400000"/>
        </a:ln>
        <a:extLst xmlns:a="http://schemas.openxmlformats.org/drawingml/2006/main">
          <a:ext uri="{C572A759-6A51-4108-AA02-DFA0A04FC94B}">
            <ma14:wrappingTextBoxFlag xmlns:lc="http://schemas.openxmlformats.org/drawingml/2006/lockedCanvas" xmlns:ma14="http://schemas.microsoft.com/office/mac/drawingml/2011/main" xmlns="" xmlns:p="http://schemas.openxmlformats.org/presentationml/2006/main" xmlns:r="http://schemas.openxmlformats.org/officeDocument/2006/relationships" val="1"/>
          </a:ext>
        </a:extLst>
      </cdr:spPr>
      <cdr:txBody>
        <a:bodyPr xmlns:a="http://schemas.openxmlformats.org/drawingml/2006/main" wrap="none" lIns="45719" rIns="45719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lvl="0" indent="0" algn="ctr" defTabSz="914400" rtl="0" eaLnBrk="1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l-GR" sz="2800" kern="0" dirty="0">
              <a:solidFill>
                <a:srgbClr val="FFFFFF"/>
              </a:solidFill>
              <a:latin typeface="CeraGR-Black"/>
              <a:sym typeface="CeraGR-Black"/>
            </a:rPr>
            <a:t>4.0.5 ΚΑΤΗΓΟΡΙΕΣ ΕΚΠΑΙΔΕΥΣΗΣ ΣΥΝΟΛΟΥ ΕΓΚΡΙΣΕΩΝ</a:t>
          </a:r>
          <a:endParaRPr kumimoji="0" sz="2800" b="0" i="0" u="none" strike="noStrike" kern="0" cap="none" spc="0" normalizeH="0" baseline="0" noProof="0" dirty="0">
            <a:ln>
              <a:noFill/>
            </a:ln>
            <a:solidFill>
              <a:srgbClr val="FFFFFF"/>
            </a:solidFill>
            <a:effectLst/>
            <a:uLnTx/>
            <a:uFillTx/>
            <a:latin typeface="CeraGR-Black"/>
            <a:sym typeface="CeraGR-Black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</cdr:x>
      <cdr:y>0.03873</cdr:y>
    </cdr:from>
    <cdr:to>
      <cdr:x>1</cdr:x>
      <cdr:y>0.10809</cdr:y>
    </cdr:to>
    <cdr:sp macro="" textlink="">
      <cdr:nvSpPr>
        <cdr:cNvPr id="2" name="Shape 154">
          <a:extLst xmlns:a="http://schemas.openxmlformats.org/drawingml/2006/main">
            <a:ext uri="{FF2B5EF4-FFF2-40B4-BE49-F238E27FC236}">
              <a16:creationId xmlns:a16="http://schemas.microsoft.com/office/drawing/2014/main" id="{BF22227C-46E7-4285-9DB0-95830C1FCFB3}"/>
            </a:ext>
          </a:extLst>
        </cdr:cNvPr>
        <cdr:cNvSpPr/>
      </cdr:nvSpPr>
      <cdr:spPr>
        <a:xfrm xmlns:a="http://schemas.openxmlformats.org/drawingml/2006/main">
          <a:off x="0" y="230196"/>
          <a:ext cx="11544301" cy="412248"/>
        </a:xfrm>
        <a:prstGeom xmlns:a="http://schemas.openxmlformats.org/drawingml/2006/main" prst="rect">
          <a:avLst/>
        </a:prstGeom>
        <a:solidFill xmlns:a="http://schemas.openxmlformats.org/drawingml/2006/main">
          <a:srgbClr val="084C8D"/>
        </a:solidFill>
        <a:ln xmlns:a="http://schemas.openxmlformats.org/drawingml/2006/main" w="12700">
          <a:solidFill>
            <a:srgbClr val="86A3CD"/>
          </a:solidFill>
          <a:miter/>
        </a:ln>
      </cdr:spPr>
      <cdr:txBody>
        <a:bodyPr xmlns:a="http://schemas.openxmlformats.org/drawingml/2006/main" lIns="45719" rIns="45719" anchor="ctr"/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lvl="0" indent="0" algn="l" defTabSz="914400" rtl="0" eaLnBrk="1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00"/>
          </a:pPr>
          <a:endParaRPr kumimoji="0" sz="100" b="0" i="0" u="none" strike="noStrike" kern="0" cap="none" spc="0" normalizeH="0" baseline="0" noProof="0">
            <a:ln>
              <a:noFill/>
            </a:ln>
            <a:solidFill>
              <a:srgbClr val="000000"/>
            </a:solidFill>
            <a:effectLst/>
            <a:uLnTx/>
            <a:uFillTx/>
            <a:latin typeface="Calibri"/>
            <a:cs typeface="Calibri"/>
            <a:sym typeface="Calibri"/>
          </a:endParaRPr>
        </a:p>
      </cdr:txBody>
    </cdr:sp>
  </cdr:relSizeAnchor>
  <cdr:relSizeAnchor xmlns:cdr="http://schemas.openxmlformats.org/drawingml/2006/chartDrawing">
    <cdr:from>
      <cdr:x>0.19558</cdr:x>
      <cdr:y>0.03781</cdr:y>
    </cdr:from>
    <cdr:to>
      <cdr:x>0.80442</cdr:x>
      <cdr:y>0.1141</cdr:y>
    </cdr:to>
    <cdr:sp macro="" textlink="">
      <cdr:nvSpPr>
        <cdr:cNvPr id="3" name="Shape 155">
          <a:extLst xmlns:a="http://schemas.openxmlformats.org/drawingml/2006/main">
            <a:ext uri="{FF2B5EF4-FFF2-40B4-BE49-F238E27FC236}">
              <a16:creationId xmlns:a16="http://schemas.microsoft.com/office/drawing/2014/main" id="{F0462FAF-A74F-4695-A680-09A6E45140F1}"/>
            </a:ext>
          </a:extLst>
        </cdr:cNvPr>
        <cdr:cNvSpPr/>
      </cdr:nvSpPr>
      <cdr:spPr>
        <a:xfrm xmlns:a="http://schemas.openxmlformats.org/drawingml/2006/main">
          <a:off x="2384571" y="259301"/>
          <a:ext cx="7422864" cy="523220"/>
        </a:xfrm>
        <a:prstGeom xmlns:a="http://schemas.openxmlformats.org/drawingml/2006/main" prst="rect">
          <a:avLst/>
        </a:prstGeom>
        <a:ln xmlns:a="http://schemas.openxmlformats.org/drawingml/2006/main" w="12700">
          <a:miter lim="400000"/>
        </a:ln>
        <a:extLst xmlns:a="http://schemas.openxmlformats.org/drawingml/2006/main">
          <a:ext uri="{C572A759-6A51-4108-AA02-DFA0A04FC94B}">
            <ma14:wrappingTextBoxFlag xmlns:lc="http://schemas.openxmlformats.org/drawingml/2006/lockedCanvas" xmlns:ma14="http://schemas.microsoft.com/office/mac/drawingml/2011/main" xmlns="" xmlns:p="http://schemas.openxmlformats.org/presentationml/2006/main" xmlns:r="http://schemas.openxmlformats.org/officeDocument/2006/relationships" val="1"/>
          </a:ext>
        </a:extLst>
      </cdr:spPr>
      <cdr:txBody>
        <a:bodyPr xmlns:a="http://schemas.openxmlformats.org/drawingml/2006/main" wrap="none" lIns="45719" rIns="45719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lvl="0" indent="0" algn="ctr" defTabSz="914400" rtl="0" eaLnBrk="1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el-GR" sz="28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eraGR-Black"/>
              <a:sym typeface="CeraGR-Black"/>
            </a:rPr>
            <a:t>ΠΡΟΤΕΙΝΟΜΕΝΕΣ ΠΡΟΣΛΗΨΕΙΣ 2023 (1:1)</a:t>
          </a:r>
          <a:endParaRPr kumimoji="0" sz="2800" b="0" i="0" u="none" strike="noStrike" kern="0" cap="none" spc="0" normalizeH="0" baseline="0" noProof="0" dirty="0">
            <a:ln>
              <a:noFill/>
            </a:ln>
            <a:solidFill>
              <a:schemeClr val="bg1"/>
            </a:solidFill>
            <a:effectLst/>
            <a:uLnTx/>
            <a:uFillTx/>
            <a:latin typeface="CeraGR-Black"/>
            <a:sym typeface="CeraGR-Black"/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</cdr:x>
      <cdr:y>0.03873</cdr:y>
    </cdr:from>
    <cdr:to>
      <cdr:x>1</cdr:x>
      <cdr:y>0.10809</cdr:y>
    </cdr:to>
    <cdr:sp macro="" textlink="">
      <cdr:nvSpPr>
        <cdr:cNvPr id="2" name="Shape 154">
          <a:extLst xmlns:a="http://schemas.openxmlformats.org/drawingml/2006/main">
            <a:ext uri="{FF2B5EF4-FFF2-40B4-BE49-F238E27FC236}">
              <a16:creationId xmlns:a16="http://schemas.microsoft.com/office/drawing/2014/main" id="{BF22227C-46E7-4285-9DB0-95830C1FCFB3}"/>
            </a:ext>
          </a:extLst>
        </cdr:cNvPr>
        <cdr:cNvSpPr/>
      </cdr:nvSpPr>
      <cdr:spPr>
        <a:xfrm xmlns:a="http://schemas.openxmlformats.org/drawingml/2006/main">
          <a:off x="0" y="230196"/>
          <a:ext cx="11544301" cy="412248"/>
        </a:xfrm>
        <a:prstGeom xmlns:a="http://schemas.openxmlformats.org/drawingml/2006/main" prst="rect">
          <a:avLst/>
        </a:prstGeom>
        <a:solidFill xmlns:a="http://schemas.openxmlformats.org/drawingml/2006/main">
          <a:srgbClr val="084C8D"/>
        </a:solidFill>
        <a:ln xmlns:a="http://schemas.openxmlformats.org/drawingml/2006/main" w="12700">
          <a:solidFill>
            <a:srgbClr val="86A3CD"/>
          </a:solidFill>
          <a:miter/>
        </a:ln>
      </cdr:spPr>
      <cdr:txBody>
        <a:bodyPr xmlns:a="http://schemas.openxmlformats.org/drawingml/2006/main" lIns="45719" rIns="45719" anchor="ctr"/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lvl="0" indent="0" algn="l" defTabSz="914400" rtl="0" eaLnBrk="1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00"/>
          </a:pPr>
          <a:endParaRPr kumimoji="0" sz="100" b="0" i="0" u="none" strike="noStrike" kern="0" cap="none" spc="0" normalizeH="0" baseline="0" noProof="0">
            <a:ln>
              <a:noFill/>
            </a:ln>
            <a:solidFill>
              <a:srgbClr val="000000"/>
            </a:solidFill>
            <a:effectLst/>
            <a:uLnTx/>
            <a:uFillTx/>
            <a:latin typeface="Calibri"/>
            <a:cs typeface="Calibri"/>
            <a:sym typeface="Calibri"/>
          </a:endParaRPr>
        </a:p>
      </cdr:txBody>
    </cdr:sp>
  </cdr:relSizeAnchor>
  <cdr:relSizeAnchor xmlns:cdr="http://schemas.openxmlformats.org/drawingml/2006/chartDrawing">
    <cdr:from>
      <cdr:x>0.07114</cdr:x>
      <cdr:y>0.03781</cdr:y>
    </cdr:from>
    <cdr:to>
      <cdr:x>0.92886</cdr:x>
      <cdr:y>0.1141</cdr:y>
    </cdr:to>
    <cdr:sp macro="" textlink="">
      <cdr:nvSpPr>
        <cdr:cNvPr id="3" name="Shape 155">
          <a:extLst xmlns:a="http://schemas.openxmlformats.org/drawingml/2006/main">
            <a:ext uri="{FF2B5EF4-FFF2-40B4-BE49-F238E27FC236}">
              <a16:creationId xmlns:a16="http://schemas.microsoft.com/office/drawing/2014/main" id="{F0462FAF-A74F-4695-A680-09A6E45140F1}"/>
            </a:ext>
          </a:extLst>
        </cdr:cNvPr>
        <cdr:cNvSpPr/>
      </cdr:nvSpPr>
      <cdr:spPr>
        <a:xfrm xmlns:a="http://schemas.openxmlformats.org/drawingml/2006/main">
          <a:off x="867332" y="259301"/>
          <a:ext cx="10457348" cy="523220"/>
        </a:xfrm>
        <a:prstGeom xmlns:a="http://schemas.openxmlformats.org/drawingml/2006/main" prst="rect">
          <a:avLst/>
        </a:prstGeom>
        <a:ln xmlns:a="http://schemas.openxmlformats.org/drawingml/2006/main" w="12700">
          <a:miter lim="400000"/>
        </a:ln>
        <a:extLst xmlns:a="http://schemas.openxmlformats.org/drawingml/2006/main">
          <a:ext uri="{C572A759-6A51-4108-AA02-DFA0A04FC94B}">
            <ma14:wrappingTextBoxFlag xmlns:lc="http://schemas.openxmlformats.org/drawingml/2006/lockedCanvas" xmlns:ma14="http://schemas.microsoft.com/office/mac/drawingml/2011/main" xmlns="" xmlns:p="http://schemas.openxmlformats.org/presentationml/2006/main" xmlns:r="http://schemas.openxmlformats.org/officeDocument/2006/relationships" val="1"/>
          </a:ext>
        </a:extLst>
      </cdr:spPr>
      <cdr:txBody>
        <a:bodyPr xmlns:a="http://schemas.openxmlformats.org/drawingml/2006/main" wrap="none" lIns="45719" rIns="45719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lvl="0" indent="0" algn="ctr" defTabSz="914400" rtl="0" eaLnBrk="1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el-GR" sz="28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eraGR-Black"/>
              <a:sym typeface="CeraGR-Black"/>
            </a:rPr>
            <a:t>ΠΡΟΤΕΙΝΟΜΕΝΕΣ ΠΡΟΣΛΗΨΕΙΣ</a:t>
          </a:r>
          <a:r>
            <a: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eraGR-Black"/>
              <a:sym typeface="CeraGR-Black"/>
            </a:rPr>
            <a:t> </a:t>
          </a:r>
          <a:r>
            <a:rPr kumimoji="0" lang="el-GR" sz="28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eraGR-Black"/>
              <a:sym typeface="CeraGR-Black"/>
            </a:rPr>
            <a:t>ΚΑΙ</a:t>
          </a:r>
          <a:r>
            <a:rPr kumimoji="0" lang="el-GR" sz="2800" b="0" i="0" u="none" strike="noStrike" kern="0" cap="none" spc="0" normalizeH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eraGR-Black"/>
              <a:sym typeface="CeraGR-Black"/>
            </a:rPr>
            <a:t> ΔΕΣΜΕΥΣΕΙΣ</a:t>
          </a:r>
          <a:r>
            <a:rPr kumimoji="0" lang="el-GR" sz="28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eraGR-Black"/>
              <a:sym typeface="CeraGR-Black"/>
            </a:rPr>
            <a:t> 2023 (1:1)</a:t>
          </a:r>
          <a:endParaRPr kumimoji="0" sz="2800" b="0" i="0" u="none" strike="noStrike" kern="0" cap="none" spc="0" normalizeH="0" baseline="0" noProof="0" dirty="0">
            <a:ln>
              <a:noFill/>
            </a:ln>
            <a:solidFill>
              <a:schemeClr val="bg1"/>
            </a:solidFill>
            <a:effectLst/>
            <a:uLnTx/>
            <a:uFillTx/>
            <a:latin typeface="CeraGR-Black"/>
            <a:sym typeface="CeraGR-Black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5" y="1"/>
            <a:ext cx="2918830" cy="491684"/>
          </a:xfrm>
          <a:prstGeom prst="rect">
            <a:avLst/>
          </a:prstGeom>
        </p:spPr>
        <p:txBody>
          <a:bodyPr vert="horz" lIns="90405" tIns="45201" rIns="90405" bIns="4520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9" y="1"/>
            <a:ext cx="2918830" cy="491684"/>
          </a:xfrm>
          <a:prstGeom prst="rect">
            <a:avLst/>
          </a:prstGeom>
        </p:spPr>
        <p:txBody>
          <a:bodyPr vert="horz" lIns="90405" tIns="45201" rIns="90405" bIns="45201" rtlCol="0"/>
          <a:lstStyle>
            <a:lvl1pPr algn="r">
              <a:defRPr sz="1200"/>
            </a:lvl1pPr>
          </a:lstStyle>
          <a:p>
            <a:fld id="{F5D597F6-B1E6-9948-9572-CE8552A41E40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8625" y="1225550"/>
            <a:ext cx="5878513" cy="33067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405" tIns="45201" rIns="90405" bIns="4520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16077"/>
            <a:ext cx="5388610" cy="3858608"/>
          </a:xfrm>
          <a:prstGeom prst="rect">
            <a:avLst/>
          </a:prstGeom>
        </p:spPr>
        <p:txBody>
          <a:bodyPr vert="horz" lIns="90405" tIns="45201" rIns="90405" bIns="45201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5" y="9307959"/>
            <a:ext cx="2918830" cy="491683"/>
          </a:xfrm>
          <a:prstGeom prst="rect">
            <a:avLst/>
          </a:prstGeom>
        </p:spPr>
        <p:txBody>
          <a:bodyPr vert="horz" lIns="90405" tIns="45201" rIns="90405" bIns="4520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9" y="9307959"/>
            <a:ext cx="2918830" cy="491683"/>
          </a:xfrm>
          <a:prstGeom prst="rect">
            <a:avLst/>
          </a:prstGeom>
        </p:spPr>
        <p:txBody>
          <a:bodyPr vert="horz" lIns="90405" tIns="45201" rIns="90405" bIns="45201" rtlCol="0" anchor="b"/>
          <a:lstStyle>
            <a:lvl1pPr algn="r">
              <a:defRPr sz="1200"/>
            </a:lvl1pPr>
          </a:lstStyle>
          <a:p>
            <a:fld id="{E8F0C22D-7263-2D43-AFDE-834F13898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108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7350" y="676275"/>
            <a:ext cx="6021388" cy="3386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406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F0C22D-7263-2D43-AFDE-834F13898FC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7489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8F0C22D-7263-2D43-AFDE-834F13898FC8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20798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7350" y="676275"/>
            <a:ext cx="6021388" cy="3386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2194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7350" y="676275"/>
            <a:ext cx="6021388" cy="3386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05015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7350" y="676275"/>
            <a:ext cx="6021388" cy="3386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62812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7350" y="676275"/>
            <a:ext cx="6021388" cy="3386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10924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7350" y="676275"/>
            <a:ext cx="6021388" cy="3386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77336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7350" y="676275"/>
            <a:ext cx="6021388" cy="3386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222668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7350" y="676275"/>
            <a:ext cx="6021388" cy="3386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75611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F0C22D-7263-2D43-AFDE-834F13898FC8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532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7350" y="676275"/>
            <a:ext cx="6021388" cy="3386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72691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8F0C22D-7263-2D43-AFDE-834F13898FC8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26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909022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F0C22D-7263-2D43-AFDE-834F13898FC8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92808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F0C22D-7263-2D43-AFDE-834F13898FC8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82967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04041">
              <a:defRPr/>
            </a:pPr>
            <a:fld id="{E8F0C22D-7263-2D43-AFDE-834F13898FC8}" type="slidenum">
              <a:rPr lang="en-US">
                <a:solidFill>
                  <a:prstClr val="black"/>
                </a:solidFill>
                <a:latin typeface="Calibri"/>
              </a:rPr>
              <a:pPr defTabSz="904041">
                <a:defRPr/>
              </a:pPr>
              <a:t>29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6057441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04041">
              <a:defRPr/>
            </a:pPr>
            <a:fld id="{E8F0C22D-7263-2D43-AFDE-834F13898FC8}" type="slidenum">
              <a:rPr lang="en-US">
                <a:solidFill>
                  <a:prstClr val="black"/>
                </a:solidFill>
                <a:latin typeface="Calibri"/>
              </a:rPr>
              <a:pPr defTabSz="904041">
                <a:defRPr/>
              </a:pPr>
              <a:t>30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7798408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F0C22D-7263-2D43-AFDE-834F13898FC8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74520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F0C22D-7263-2D43-AFDE-834F13898FC8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2086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7350" y="676275"/>
            <a:ext cx="6021388" cy="3386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2056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7350" y="676275"/>
            <a:ext cx="6021388" cy="3386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0224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F0C22D-7263-2D43-AFDE-834F13898FC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9479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7350" y="676275"/>
            <a:ext cx="6021388" cy="3386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7838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7350" y="676275"/>
            <a:ext cx="6021388" cy="3386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4368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7350" y="676275"/>
            <a:ext cx="6021388" cy="3386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82395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7350" y="676275"/>
            <a:ext cx="6021388" cy="3386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baseline="0" dirty="0"/>
          </a:p>
        </p:txBody>
      </p:sp>
    </p:spTree>
    <p:extLst>
      <p:ext uri="{BB962C8B-B14F-4D97-AF65-F5344CB8AC3E}">
        <p14:creationId xmlns:p14="http://schemas.microsoft.com/office/powerpoint/2010/main" val="18851953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61ACF-671B-EC4A-916C-4785EDDCA9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AF7448-BCB2-5A42-A821-211AF9BEF3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450B4B-B94F-4545-9D91-9BE624FC8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ABF3E-7D7E-4F31-80D7-F86592609EFF}" type="datetime1">
              <a:rPr lang="en-US" smtClean="0"/>
              <a:t>9/27/2022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A5F50E-4600-6645-8AB0-DC1FC1396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EFCD38-962B-0C46-B68F-8FF1F40ED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DB868-3F35-684A-85CB-C6013B418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777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3E324-1740-2646-B0B4-C73B7A03E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5CB420-F162-0546-AB37-C640591FBA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ADCE3D-B845-0547-891B-3669F0CD5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FB624-4C36-4114-B6FF-7CB1609610C2}" type="datetime1">
              <a:rPr lang="en-US" smtClean="0"/>
              <a:t>9/27/2022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C7C8AC-6A5B-AB47-9BDB-FD6CDCC3F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A51503-54C4-0F40-88CB-8A0705659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DB868-3F35-684A-85CB-C6013B418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416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83FB5C-64FF-8D42-A73B-D6F69DBE1F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0D6FC4-1FA7-6E46-B6A9-43596747B5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780E7B-4048-B241-A388-A6CBC24C9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79431-0A8A-4C08-B4ED-747D3A86A52D}" type="datetime1">
              <a:rPr lang="en-US" smtClean="0"/>
              <a:t>9/27/2022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2B3997-3B84-9442-A780-DDEABD62F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5F93BF-E0BC-D444-A262-957F6D91C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DB868-3F35-684A-85CB-C6013B418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7140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30" name="Shape 30"/>
          <p:cNvSpPr>
            <a:spLocks noGrp="1"/>
          </p:cNvSpPr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hape 3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89450564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Shape 39"/>
          <p:cNvSpPr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hape 4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75892059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Shape 48"/>
          <p:cNvSpPr>
            <a:spLocks noGrp="1"/>
          </p:cNvSpPr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457200">
              <a:buSzTx/>
              <a:buFontTx/>
              <a:buNone/>
              <a:defRPr sz="2400" b="1"/>
            </a:lvl2pPr>
            <a:lvl3pPr marL="0" indent="914400">
              <a:buSzTx/>
              <a:buFontTx/>
              <a:buNone/>
              <a:defRPr sz="2400" b="1"/>
            </a:lvl3pPr>
            <a:lvl4pPr marL="0" indent="1371600">
              <a:buSzTx/>
              <a:buFontTx/>
              <a:buNone/>
              <a:defRPr sz="2400" b="1"/>
            </a:lvl4pPr>
            <a:lvl5pPr marL="0" indent="1828800">
              <a:buSzTx/>
              <a:buFont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Shape 49"/>
          <p:cNvSpPr>
            <a:spLocks noGrp="1"/>
          </p:cNvSpPr>
          <p:nvPr>
            <p:ph type="body" sz="quarter" idx="13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0" name="Shape 5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45088468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Shape 5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9112141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72124975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73" name="Shape 73"/>
          <p:cNvSpPr>
            <a:spLocks noGrp="1"/>
          </p:cNvSpPr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Shape 74"/>
          <p:cNvSpPr>
            <a:spLocks noGrp="1"/>
          </p:cNvSpPr>
          <p:nvPr>
            <p:ph type="body" sz="quarter" idx="13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5" name="Shape 7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63103928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83" name="Shape 83"/>
          <p:cNvSpPr>
            <a:spLocks noGrp="1"/>
          </p:cNvSpPr>
          <p:nvPr>
            <p:ph type="pic" sz="half" idx="13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Shape 84"/>
          <p:cNvSpPr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hape 8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04556091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93" name="Shape 93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Shape 9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13227086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45A671-CEC6-6945-AB76-81D5AE431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7C0BA6-CBC1-1E4D-93C0-37E5A71349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899BAF-B875-3C4C-88BC-250AB3D56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10793-88EC-4960-8492-8C95DA3DA362}" type="datetime1">
              <a:rPr lang="en-US" smtClean="0"/>
              <a:t>9/27/2022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F9F463-0167-AB4C-AAA1-5E5246439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B122E9-FAB0-7D45-8EB9-B2595FE29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DB868-3F35-684A-85CB-C6013B418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1362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>
            <a:spLocks noGrp="1"/>
          </p:cNvSpPr>
          <p:nvPr>
            <p:ph type="title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02" name="Shape 102"/>
          <p:cNvSpPr>
            <a:spLocks noGrp="1"/>
          </p:cNvSpPr>
          <p:nvPr>
            <p:ph type="body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3" name="Shape 10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9112253"/>
      </p:ext>
    </p:extLst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889000" y="1149350"/>
            <a:ext cx="10414000" cy="23241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Shape 12"/>
          <p:cNvSpPr>
            <a:spLocks noGrp="1"/>
          </p:cNvSpPr>
          <p:nvPr>
            <p:ph type="body" sz="quarter" idx="1"/>
          </p:nvPr>
        </p:nvSpPr>
        <p:spPr>
          <a:xfrm>
            <a:off x="889000" y="3536950"/>
            <a:ext cx="10414000" cy="79375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200"/>
            </a:lvl1pPr>
            <a:lvl2pPr marL="0" indent="0" algn="ctr">
              <a:spcBef>
                <a:spcPts val="0"/>
              </a:spcBef>
              <a:buSzTx/>
              <a:buNone/>
              <a:defRPr sz="2200"/>
            </a:lvl2pPr>
            <a:lvl3pPr marL="0" indent="0" algn="ctr">
              <a:spcBef>
                <a:spcPts val="0"/>
              </a:spcBef>
              <a:buSzTx/>
              <a:buNone/>
              <a:defRPr sz="2200"/>
            </a:lvl3pPr>
            <a:lvl4pPr marL="0" indent="0" algn="ctr">
              <a:spcBef>
                <a:spcPts val="0"/>
              </a:spcBef>
              <a:buSzTx/>
              <a:buNone/>
              <a:defRPr sz="2200"/>
            </a:lvl4pPr>
            <a:lvl5pPr marL="0" indent="0" algn="ctr">
              <a:spcBef>
                <a:spcPts val="0"/>
              </a:spcBef>
              <a:buSzTx/>
              <a:buNone/>
              <a:defRPr sz="2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hape 13"/>
          <p:cNvSpPr>
            <a:spLocks noGrp="1"/>
          </p:cNvSpPr>
          <p:nvPr>
            <p:ph type="sldNum" sz="quarter" idx="2"/>
          </p:nvPr>
        </p:nvSpPr>
        <p:spPr>
          <a:xfrm>
            <a:off x="11078726" y="6400413"/>
            <a:ext cx="275074" cy="276999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18495335"/>
      </p:ext>
    </p:extLst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45A671-CEC6-6945-AB76-81D5AE431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7C0BA6-CBC1-1E4D-93C0-37E5A71349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899BAF-B875-3C4C-88BC-250AB3D56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10793-88EC-4960-8492-8C95DA3DA362}" type="datetime1">
              <a:rPr lang="en-US" smtClean="0"/>
              <a:t>9/27/2022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F9F463-0167-AB4C-AAA1-5E5246439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B122E9-FAB0-7D45-8EB9-B2595FE29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DB868-3F35-684A-85CB-C6013B418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659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B30A5B-D8C4-C549-8FC1-343838FC4E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ABE7C3-90EF-B743-AB4C-B7839052C2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AD20DA-21FA-AB44-8853-585682358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D5F07-F2B5-4429-8A9D-4CBA5ADC78EF}" type="datetime1">
              <a:rPr lang="en-US" smtClean="0"/>
              <a:t>9/27/2022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FD2C98-9866-0C4B-84E9-D49871D1F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473FE3-75E3-9D4B-B791-0E1C6A8AB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DB868-3F35-684A-85CB-C6013B418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371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29F27-35D1-0148-806F-EBB50AF7F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20ACE7-AAEA-D049-A0DC-ACB4ED0D4F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1F504D-D8AC-DC48-8503-8490E74588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CF85DE-AA7D-9548-B216-6BF197B7D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EFBC6-0398-4833-9E74-D75CC33398B6}" type="datetime1">
              <a:rPr lang="en-US" smtClean="0"/>
              <a:t>9/27/2022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DEACCF-9139-844B-B4CC-FBE3F3F57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D0E8FB-9E38-8640-82FA-D8DDB5C3E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DB868-3F35-684A-85CB-C6013B418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987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C051D-01CD-8A45-B506-DFDEBDE14E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3DD7E8-7414-3A45-B2C6-4C1DFF15E4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87BAF9-696A-1544-A45E-33F62510CC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054203-C6FC-9144-9030-B14A73129B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4BE6542-55AE-3D49-B31C-C1FF948447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A423BC-CAC9-B94D-9159-82150805E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82AFA-6DDE-4574-94B5-D565990B8E7D}" type="datetime1">
              <a:rPr lang="en-US" smtClean="0"/>
              <a:t>9/27/2022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DF49A0-1BF7-274B-8F3C-41140C7CA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B1F46A-2778-A249-91C4-52725250C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DB868-3F35-684A-85CB-C6013B418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377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99AB9F-117D-5749-9106-257FA39F3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701C14-A766-E84F-8869-69C30020F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DB919-DDC0-4441-B60F-5694D954A236}" type="datetime1">
              <a:rPr lang="en-US" smtClean="0"/>
              <a:t>9/27/2022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4671A8-0308-7F43-B769-9F6DC7652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7AA9BB-AC84-084E-99CB-48DB08C65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DB868-3F35-684A-85CB-C6013B418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666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915AC5-2548-824A-ACE7-C95FA6F81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A4AD1-9285-41E8-83BC-5754175A0859}" type="datetime1">
              <a:rPr lang="en-US" smtClean="0"/>
              <a:t>9/27/2022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C6D908-D713-DC47-A4F2-37E5D20A7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11C097-7B8A-E24E-8EDD-41C581C1D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DB868-3F35-684A-85CB-C6013B418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087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CD192-9786-7E4E-85FB-00B172821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14FCF5-28D1-5B43-893B-4A6AD9556F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BCF47F-28D8-7C4C-B0AB-E777874703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00DE59-36D5-D84D-8C17-C2A079C2F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8D68D-8402-4534-97DE-74382B51B835}" type="datetime1">
              <a:rPr lang="en-US" smtClean="0"/>
              <a:t>9/27/2022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C2E022-1DFB-AA40-B032-B935A1350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FEFE09-C25F-A14D-A020-37B426D0D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DB868-3F35-684A-85CB-C6013B418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534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54F019-7784-794E-B793-1E461422F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81C18D-4099-894A-B499-8EADC6010D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DE0F3E-3255-4644-BB62-ECC88688FD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60E258-00A9-AF46-ADDB-9F7A284DC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07C71-2465-4E4C-BABC-11A9ADF8D915}" type="datetime1">
              <a:rPr lang="en-US" smtClean="0"/>
              <a:t>9/27/2022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C0EDBB-846C-A74B-9A0E-C4A880A8A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D5A79F-41E9-F64A-9C4D-229156B89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DB868-3F35-684A-85CB-C6013B418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41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1020831-76B3-2B45-BE90-B5BB245CF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EF283C-8A91-4348-8EB5-D96784A002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ADDFDA-B6D9-E64F-B0AD-DCB4D5ACAF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632E7E-F08A-4327-B1A9-EE5E82F39469}" type="datetime1">
              <a:rPr lang="en-US" smtClean="0"/>
              <a:t>9/27/2022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639745-0F45-3B44-A5AC-2C6A19CC21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45C407-5228-C745-B93A-482575E489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8DB868-3F35-684A-85CB-C6013B418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348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11095176" y="6404292"/>
            <a:ext cx="258624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49436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6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2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6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2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6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6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84C8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/>
          <p:nvPr/>
        </p:nvSpPr>
        <p:spPr>
          <a:xfrm>
            <a:off x="-2" y="1222767"/>
            <a:ext cx="6441069" cy="1539355"/>
          </a:xfrm>
          <a:prstGeom prst="rect">
            <a:avLst/>
          </a:prstGeom>
          <a:solidFill>
            <a:srgbClr val="86A3CD"/>
          </a:solidFill>
          <a:ln w="12700">
            <a:solidFill>
              <a:srgbClr val="86A3CD"/>
            </a:solidFill>
            <a:miter/>
          </a:ln>
        </p:spPr>
        <p:txBody>
          <a:bodyPr lIns="45719" rIns="45719" anchor="ctr"/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pic>
        <p:nvPicPr>
          <p:cNvPr id="113" name="image1.png"/>
          <p:cNvPicPr>
            <a:picLocks noChangeAspect="1"/>
          </p:cNvPicPr>
          <p:nvPr/>
        </p:nvPicPr>
        <p:blipFill>
          <a:blip r:embed="rId3"/>
          <a:srcRect t="55319" r="38483" b="25472"/>
          <a:stretch>
            <a:fillRect/>
          </a:stretch>
        </p:blipFill>
        <p:spPr>
          <a:xfrm>
            <a:off x="187287" y="5430317"/>
            <a:ext cx="6713243" cy="1179087"/>
          </a:xfrm>
          <a:prstGeom prst="rect">
            <a:avLst/>
          </a:prstGeom>
          <a:ln w="12700">
            <a:miter lim="400000"/>
          </a:ln>
        </p:spPr>
      </p:pic>
      <p:sp>
        <p:nvSpPr>
          <p:cNvPr id="116" name="Shape 116"/>
          <p:cNvSpPr/>
          <p:nvPr/>
        </p:nvSpPr>
        <p:spPr>
          <a:xfrm>
            <a:off x="3571693" y="2557217"/>
            <a:ext cx="92396" cy="9387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5500">
                <a:solidFill>
                  <a:srgbClr val="FFFFFF"/>
                </a:solidFill>
                <a:latin typeface="CeraGR-Black"/>
                <a:ea typeface="CeraGR-Black"/>
                <a:cs typeface="CeraGR-Black"/>
                <a:sym typeface="CeraGR-Black"/>
              </a:defRPr>
            </a:lvl1pPr>
          </a:lstStyle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55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raGR-Black"/>
              <a:sym typeface="CeraGR-Black"/>
            </a:endParaRPr>
          </a:p>
        </p:txBody>
      </p:sp>
      <p:sp>
        <p:nvSpPr>
          <p:cNvPr id="7" name="Shape 115">
            <a:extLst>
              <a:ext uri="{FF2B5EF4-FFF2-40B4-BE49-F238E27FC236}">
                <a16:creationId xmlns:a16="http://schemas.microsoft.com/office/drawing/2014/main" id="{2140A488-82E7-694E-AE6F-699122E3B9BD}"/>
              </a:ext>
            </a:extLst>
          </p:cNvPr>
          <p:cNvSpPr/>
          <p:nvPr/>
        </p:nvSpPr>
        <p:spPr>
          <a:xfrm>
            <a:off x="3758726" y="2557216"/>
            <a:ext cx="289501" cy="9387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5500">
                <a:solidFill>
                  <a:srgbClr val="FFFFFF"/>
                </a:solidFill>
                <a:latin typeface="CeraGR-Black"/>
                <a:ea typeface="CeraGR-Black"/>
                <a:cs typeface="CeraGR-Black"/>
                <a:sym typeface="CeraGR-Black"/>
              </a:defRPr>
            </a:lvl1pPr>
          </a:lstStyle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55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raGR-Black"/>
                <a:sym typeface="CeraGR-Black"/>
              </a:rPr>
              <a:t> </a:t>
            </a:r>
            <a:endParaRPr kumimoji="0" sz="55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raGR-Black"/>
              <a:sym typeface="CeraGR-Black"/>
            </a:endParaRPr>
          </a:p>
        </p:txBody>
      </p:sp>
      <p:sp>
        <p:nvSpPr>
          <p:cNvPr id="8" name="Shape 115">
            <a:extLst>
              <a:ext uri="{FF2B5EF4-FFF2-40B4-BE49-F238E27FC236}">
                <a16:creationId xmlns:a16="http://schemas.microsoft.com/office/drawing/2014/main" id="{812996AC-DDF5-A64C-AB75-1C490D7B96DF}"/>
              </a:ext>
            </a:extLst>
          </p:cNvPr>
          <p:cNvSpPr/>
          <p:nvPr/>
        </p:nvSpPr>
        <p:spPr>
          <a:xfrm>
            <a:off x="269976" y="1337821"/>
            <a:ext cx="6441068" cy="1424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>
              <a:defRPr sz="5500">
                <a:solidFill>
                  <a:srgbClr val="FFFFFF"/>
                </a:solidFill>
                <a:latin typeface="CeraGR-Black"/>
                <a:ea typeface="CeraGR-Black"/>
                <a:cs typeface="CeraGR-Black"/>
                <a:sym typeface="CeraGR-Black"/>
              </a:defRPr>
            </a:lvl1pPr>
          </a:lstStyle>
          <a:p>
            <a:pPr marL="0" marR="0" lvl="0" indent="0" algn="l" defTabSz="914400" rtl="0" eaLnBrk="1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4800" dirty="0"/>
              <a:t>ΠΡ</a:t>
            </a:r>
            <a:r>
              <a:rPr lang="en-US" sz="4800" dirty="0"/>
              <a:t>O</a:t>
            </a:r>
            <a:r>
              <a:rPr lang="el-GR" sz="4800" dirty="0"/>
              <a:t>ΓΡΑΜΜΑΤΙΣΜΟΣ ΠΡΟΣΛΗΨΕΩΝ 202</a:t>
            </a:r>
            <a:r>
              <a:rPr lang="en-US" sz="4800" dirty="0"/>
              <a:t>3</a:t>
            </a:r>
            <a:endParaRPr kumimoji="0" lang="el-GR" sz="4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raGR-Black"/>
              <a:sym typeface="CeraGR-Black"/>
            </a:endParaRP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84C8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" name="image1.png"/>
          <p:cNvPicPr>
            <a:picLocks noChangeAspect="1"/>
          </p:cNvPicPr>
          <p:nvPr/>
        </p:nvPicPr>
        <p:blipFill>
          <a:blip r:embed="rId2"/>
          <a:srcRect t="55319" r="38483" b="25472"/>
          <a:stretch>
            <a:fillRect/>
          </a:stretch>
        </p:blipFill>
        <p:spPr>
          <a:xfrm>
            <a:off x="8646369" y="6020837"/>
            <a:ext cx="3351068" cy="588568"/>
          </a:xfrm>
          <a:prstGeom prst="rect">
            <a:avLst/>
          </a:prstGeom>
          <a:ln w="12700">
            <a:miter lim="400000"/>
          </a:ln>
        </p:spPr>
      </p:pic>
      <p:sp>
        <p:nvSpPr>
          <p:cNvPr id="156" name="Shape 156"/>
          <p:cNvSpPr/>
          <p:nvPr/>
        </p:nvSpPr>
        <p:spPr>
          <a:xfrm>
            <a:off x="1584805" y="1288335"/>
            <a:ext cx="1921358" cy="40318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25600">
                <a:solidFill>
                  <a:srgbClr val="87A4CB"/>
                </a:solidFill>
                <a:latin typeface="CeraGR-Black"/>
                <a:ea typeface="CeraGR-Black"/>
                <a:cs typeface="CeraGR-Black"/>
                <a:sym typeface="CeraGR-Black"/>
              </a:defRPr>
            </a:lvl1pPr>
          </a:lstStyle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5600" b="0" i="0" u="none" strike="noStrike" kern="0" cap="none" spc="0" normalizeH="0" baseline="0" noProof="0" dirty="0">
                <a:ln>
                  <a:noFill/>
                </a:ln>
                <a:solidFill>
                  <a:srgbClr val="87A4CB"/>
                </a:solidFill>
                <a:effectLst/>
                <a:uLnTx/>
                <a:uFillTx/>
                <a:latin typeface="CeraGR-Black"/>
                <a:sym typeface="CeraGR-Black"/>
              </a:rPr>
              <a:t>3</a:t>
            </a:r>
            <a:endParaRPr kumimoji="0" sz="25600" b="0" i="0" u="none" strike="noStrike" kern="0" cap="none" spc="0" normalizeH="0" baseline="0" noProof="0" dirty="0">
              <a:ln>
                <a:noFill/>
              </a:ln>
              <a:solidFill>
                <a:srgbClr val="87A4CB"/>
              </a:solidFill>
              <a:effectLst/>
              <a:uLnTx/>
              <a:uFillTx/>
              <a:latin typeface="CeraGR-Black"/>
              <a:sym typeface="CeraGR-Black"/>
            </a:endParaRPr>
          </a:p>
        </p:txBody>
      </p:sp>
      <p:sp>
        <p:nvSpPr>
          <p:cNvPr id="2" name="Shape 149">
            <a:extLst>
              <a:ext uri="{FF2B5EF4-FFF2-40B4-BE49-F238E27FC236}">
                <a16:creationId xmlns:a16="http://schemas.microsoft.com/office/drawing/2014/main" id="{5D8F2D2C-B8B3-44CF-936C-9EAE892908CE}"/>
              </a:ext>
            </a:extLst>
          </p:cNvPr>
          <p:cNvSpPr/>
          <p:nvPr/>
        </p:nvSpPr>
        <p:spPr>
          <a:xfrm>
            <a:off x="3431735" y="1759852"/>
            <a:ext cx="9696197" cy="290848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tIns="45719" rIns="45719" bIns="45719" numCol="1" anchor="t">
            <a:spAutoFit/>
          </a:bodyPr>
          <a:lstStyle>
            <a:lvl1pPr>
              <a:defRPr sz="2200">
                <a:solidFill>
                  <a:srgbClr val="0F4E8B"/>
                </a:solidFill>
                <a:latin typeface="CeraGR-Bold"/>
                <a:ea typeface="CeraGR-Bold"/>
                <a:cs typeface="CeraGR-Bold"/>
                <a:sym typeface="CeraGR-Bold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6100" b="0" i="0" u="none" strike="noStrike" kern="0" cap="none" spc="0" normalizeH="0" baseline="0" noProof="0" dirty="0">
                <a:ln>
                  <a:noFill/>
                </a:ln>
                <a:solidFill>
                  <a:srgbClr val="87A4CB"/>
                </a:solidFill>
                <a:effectLst/>
                <a:uLnTx/>
                <a:uFillTx/>
                <a:latin typeface="CeraGR-Black"/>
                <a:sym typeface="CeraGR-Bold"/>
              </a:rPr>
              <a:t>ΕΓΚΡΙΘΕΙΣΕΣ ΠΡΟΣΛΗΨΕΙΣ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6100" b="0" i="0" u="none" strike="noStrike" kern="0" cap="none" spc="0" normalizeH="0" baseline="0" noProof="0" dirty="0">
                <a:ln>
                  <a:noFill/>
                </a:ln>
                <a:solidFill>
                  <a:srgbClr val="87A4CB"/>
                </a:solidFill>
                <a:effectLst/>
                <a:uLnTx/>
                <a:uFillTx/>
                <a:latin typeface="CeraGR-Black"/>
                <a:sym typeface="CeraGR-Bold"/>
              </a:rPr>
              <a:t>ΕΤΟΥΣ 2020-</a:t>
            </a:r>
            <a:r>
              <a:rPr kumimoji="0" lang="el-GR" sz="6100" b="0" i="0" u="none" strike="noStrike" kern="0" cap="none" spc="0" normalizeH="0" noProof="0" dirty="0">
                <a:ln>
                  <a:noFill/>
                </a:ln>
                <a:solidFill>
                  <a:srgbClr val="87A4CB"/>
                </a:solidFill>
                <a:effectLst/>
                <a:uLnTx/>
                <a:uFillTx/>
                <a:latin typeface="CeraGR-Black"/>
                <a:sym typeface="CeraGR-Bold"/>
              </a:rPr>
              <a:t>2022</a:t>
            </a:r>
            <a:r>
              <a:rPr kumimoji="0" lang="el-GR" sz="6100" b="0" i="0" u="none" strike="noStrike" kern="0" cap="none" spc="0" normalizeH="0" baseline="0" noProof="0" dirty="0">
                <a:ln>
                  <a:noFill/>
                </a:ln>
                <a:solidFill>
                  <a:srgbClr val="87A4CB"/>
                </a:solidFill>
                <a:effectLst/>
                <a:uLnTx/>
                <a:uFillTx/>
                <a:latin typeface="CeraGR-Black"/>
                <a:sym typeface="CeraGR-Bold"/>
              </a:rPr>
              <a:t> </a:t>
            </a:r>
            <a:endParaRPr kumimoji="0" sz="6100" b="0" i="0" u="none" strike="noStrike" kern="0" cap="none" spc="0" normalizeH="0" baseline="0" noProof="0" dirty="0">
              <a:ln>
                <a:noFill/>
              </a:ln>
              <a:solidFill>
                <a:srgbClr val="87A4CB"/>
              </a:solidFill>
              <a:effectLst/>
              <a:uLnTx/>
              <a:uFillTx/>
              <a:latin typeface="CeraGR-Black"/>
              <a:sym typeface="CeraGR-Bold"/>
            </a:endParaRPr>
          </a:p>
        </p:txBody>
      </p:sp>
    </p:spTree>
    <p:extLst>
      <p:ext uri="{BB962C8B-B14F-4D97-AF65-F5344CB8AC3E}">
        <p14:creationId xmlns:p14="http://schemas.microsoft.com/office/powerpoint/2010/main" val="1096601763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84C8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" name="image1.png"/>
          <p:cNvPicPr>
            <a:picLocks noChangeAspect="1"/>
          </p:cNvPicPr>
          <p:nvPr/>
        </p:nvPicPr>
        <p:blipFill>
          <a:blip r:embed="rId2"/>
          <a:srcRect t="55319" r="38483" b="25472"/>
          <a:stretch>
            <a:fillRect/>
          </a:stretch>
        </p:blipFill>
        <p:spPr>
          <a:xfrm>
            <a:off x="8646369" y="6020837"/>
            <a:ext cx="3351068" cy="588568"/>
          </a:xfrm>
          <a:prstGeom prst="rect">
            <a:avLst/>
          </a:prstGeom>
          <a:ln w="12700">
            <a:miter lim="400000"/>
          </a:ln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9F03475-304D-4E4A-898F-E6065F640B90}"/>
              </a:ext>
            </a:extLst>
          </p:cNvPr>
          <p:cNvCxnSpPr>
            <a:cxnSpLocks/>
          </p:cNvCxnSpPr>
          <p:nvPr/>
        </p:nvCxnSpPr>
        <p:spPr>
          <a:xfrm>
            <a:off x="-361950" y="696555"/>
            <a:ext cx="12973050" cy="0"/>
          </a:xfrm>
          <a:prstGeom prst="line">
            <a:avLst/>
          </a:prstGeom>
          <a:noFill/>
          <a:ln w="6350" cap="flat">
            <a:solidFill>
              <a:srgbClr val="87A4CB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8" name="Shape 157">
            <a:extLst>
              <a:ext uri="{FF2B5EF4-FFF2-40B4-BE49-F238E27FC236}">
                <a16:creationId xmlns:a16="http://schemas.microsoft.com/office/drawing/2014/main" id="{216B3194-8605-4526-A304-9AAE0B2F0EF6}"/>
              </a:ext>
            </a:extLst>
          </p:cNvPr>
          <p:cNvSpPr/>
          <p:nvPr/>
        </p:nvSpPr>
        <p:spPr>
          <a:xfrm>
            <a:off x="515937" y="277292"/>
            <a:ext cx="11690711" cy="4247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9" rIns="45719">
            <a:spAutoFit/>
          </a:bodyPr>
          <a:lstStyle/>
          <a:p>
            <a:pPr>
              <a:lnSpc>
                <a:spcPct val="80000"/>
              </a:lnSpc>
              <a:defRPr sz="6100">
                <a:solidFill>
                  <a:srgbClr val="87A4CB"/>
                </a:solidFill>
                <a:latin typeface="CeraGR-Black"/>
                <a:ea typeface="CeraGR-Black"/>
                <a:cs typeface="CeraGR-Black"/>
                <a:sym typeface="CeraGR-Black"/>
              </a:defRPr>
            </a:pPr>
            <a:r>
              <a:rPr lang="el-GR" sz="2700" dirty="0">
                <a:solidFill>
                  <a:srgbClr val="FFFFFF"/>
                </a:solidFill>
                <a:latin typeface="CeraGR-Black"/>
                <a:ea typeface="CeraGR-Black"/>
                <a:cs typeface="CeraGR-Black"/>
                <a:sym typeface="CeraGR-Black"/>
              </a:rPr>
              <a:t>3</a:t>
            </a:r>
            <a:r>
              <a:rPr lang="en-US" sz="2700" dirty="0">
                <a:solidFill>
                  <a:srgbClr val="FFFFFF"/>
                </a:solidFill>
                <a:latin typeface="CeraGR-Black"/>
                <a:ea typeface="CeraGR-Black"/>
                <a:cs typeface="CeraGR-Black"/>
                <a:sym typeface="CeraGR-Black"/>
              </a:rPr>
              <a:t>.</a:t>
            </a:r>
            <a:r>
              <a:rPr lang="el-GR" sz="2700" dirty="0">
                <a:solidFill>
                  <a:srgbClr val="FFFFFF"/>
                </a:solidFill>
                <a:latin typeface="CeraGR-Black"/>
                <a:ea typeface="CeraGR-Black"/>
                <a:cs typeface="CeraGR-Black"/>
                <a:sym typeface="CeraGR-Black"/>
              </a:rPr>
              <a:t> ΕΓΚΡΙΘΕΙΣΕΣ ΠΡΟΣΛΗΨΕΙΣ ΕΤΟΥΣ 2020-2022</a:t>
            </a:r>
            <a:endParaRPr sz="2400" dirty="0">
              <a:solidFill>
                <a:srgbClr val="FFFFFF"/>
              </a:solidFill>
              <a:latin typeface="CeraGR-LightItalic" panose="00000400000000000000" pitchFamily="2" charset="-95"/>
              <a:ea typeface="CeraGR-Black"/>
              <a:cs typeface="CeraGR-Black"/>
              <a:sym typeface="CeraGR-Black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B1E80E8-0497-40B4-A716-028182F28187}"/>
              </a:ext>
            </a:extLst>
          </p:cNvPr>
          <p:cNvSpPr txBox="1"/>
          <p:nvPr/>
        </p:nvSpPr>
        <p:spPr>
          <a:xfrm>
            <a:off x="-361950" y="1992476"/>
            <a:ext cx="478629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r">
              <a:buFont typeface="Wingdings" panose="05000000000000000000" pitchFamily="2" charset="2"/>
              <a:buChar char="ü"/>
            </a:pPr>
            <a:r>
              <a:rPr lang="el-GR" sz="2800" dirty="0">
                <a:solidFill>
                  <a:srgbClr val="FFFFFF"/>
                </a:solidFill>
                <a:latin typeface="CeraGR-Black" panose="00000A00000000000000" pitchFamily="2" charset="-95"/>
              </a:rPr>
              <a:t>ΕΓΚΡΙΘΕΙΣΕΣ </a:t>
            </a:r>
          </a:p>
          <a:p>
            <a:pPr algn="r"/>
            <a:r>
              <a:rPr lang="el-GR" sz="2800" dirty="0">
                <a:solidFill>
                  <a:srgbClr val="FFFFFF"/>
                </a:solidFill>
                <a:latin typeface="CeraGR-Black" panose="00000A00000000000000" pitchFamily="2" charset="-95"/>
              </a:rPr>
              <a:t>ΠΡΟΣΛΗΨΕΙΣ</a:t>
            </a:r>
            <a:endParaRPr lang="en-US" sz="2800" dirty="0">
              <a:solidFill>
                <a:srgbClr val="FFFFFF"/>
              </a:solidFill>
              <a:latin typeface="CeraGR-Black" panose="00000A00000000000000" pitchFamily="2" charset="-95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1ED018F-1E17-4E6D-9AB6-CE11DF3C2AEC}"/>
              </a:ext>
            </a:extLst>
          </p:cNvPr>
          <p:cNvSpPr txBox="1"/>
          <p:nvPr/>
        </p:nvSpPr>
        <p:spPr>
          <a:xfrm>
            <a:off x="4503422" y="2762752"/>
            <a:ext cx="7096699" cy="2246769"/>
          </a:xfrm>
          <a:prstGeom prst="rect">
            <a:avLst/>
          </a:prstGeom>
          <a:noFill/>
          <a:ln>
            <a:solidFill>
              <a:srgbClr val="87A4CB"/>
            </a:solidFill>
            <a:prstDash val="dash"/>
          </a:ln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l-GR" sz="2000" b="1" u="sng" dirty="0">
                <a:solidFill>
                  <a:srgbClr val="FFFFFF"/>
                </a:solidFill>
                <a:latin typeface="CeraGR-Bold" panose="00000800000000000000" pitchFamily="2" charset="-95"/>
              </a:rPr>
              <a:t>Τακτικού προσωπικού που εμπίπτει στον κανόνα 1:1</a:t>
            </a:r>
          </a:p>
          <a:p>
            <a:pPr marL="914400" lvl="1" indent="-457200">
              <a:buFont typeface="+mj-lt"/>
              <a:buAutoNum type="arabicPeriod"/>
            </a:pPr>
            <a:endParaRPr lang="el-GR" sz="2000" b="1" dirty="0">
              <a:solidFill>
                <a:srgbClr val="FFFFFF"/>
              </a:solidFill>
              <a:latin typeface="CeraGR-Bold" panose="00000800000000000000" pitchFamily="2" charset="-95"/>
            </a:endParaRPr>
          </a:p>
          <a:p>
            <a:pPr marL="457200" indent="-457200">
              <a:buFont typeface="+mj-lt"/>
              <a:buAutoNum type="arabicPeriod"/>
            </a:pPr>
            <a:r>
              <a:rPr lang="el-GR" sz="2000" b="1" dirty="0">
                <a:solidFill>
                  <a:srgbClr val="FFFFFF"/>
                </a:solidFill>
                <a:latin typeface="CeraGR-Bold" panose="00000800000000000000" pitchFamily="2" charset="-95"/>
              </a:rPr>
              <a:t>Τακτικού προσωπικού που δεν εμπίπτει στον κανόνα 1:1</a:t>
            </a:r>
          </a:p>
          <a:p>
            <a:pPr marL="914400" lvl="1" indent="-457200">
              <a:buFont typeface="+mj-lt"/>
              <a:buAutoNum type="arabicPeriod"/>
            </a:pPr>
            <a:endParaRPr lang="el-GR" sz="2000" b="1" dirty="0">
              <a:solidFill>
                <a:srgbClr val="FFFFFF"/>
              </a:solidFill>
              <a:latin typeface="CeraGR-Bold" panose="00000800000000000000" pitchFamily="2" charset="-95"/>
            </a:endParaRPr>
          </a:p>
          <a:p>
            <a:pPr marL="457200" indent="-457200">
              <a:buFont typeface="+mj-lt"/>
              <a:buAutoNum type="arabicPeriod"/>
            </a:pPr>
            <a:r>
              <a:rPr lang="el-GR" sz="2000" b="1" dirty="0">
                <a:solidFill>
                  <a:srgbClr val="FFFFFF"/>
                </a:solidFill>
                <a:latin typeface="CeraGR-Bold" panose="00000800000000000000" pitchFamily="2" charset="-95"/>
              </a:rPr>
              <a:t>Δικηγόρων με έμμισθη εντολή (εκτός 1:1)</a:t>
            </a:r>
            <a:r>
              <a:rPr lang="en-US" sz="2000" b="1" dirty="0">
                <a:solidFill>
                  <a:srgbClr val="FFFFFF"/>
                </a:solidFill>
                <a:latin typeface="CeraGR-Bold" panose="00000800000000000000" pitchFamily="2" charset="-95"/>
              </a:rPr>
              <a:t> </a:t>
            </a:r>
            <a:endParaRPr lang="el-GR" sz="2000" b="1" dirty="0">
              <a:solidFill>
                <a:srgbClr val="FFFFFF"/>
              </a:solidFill>
              <a:latin typeface="CeraGR-Bold" panose="00000800000000000000" pitchFamily="2" charset="-95"/>
            </a:endParaRPr>
          </a:p>
        </p:txBody>
      </p:sp>
    </p:spTree>
    <p:extLst>
      <p:ext uri="{BB962C8B-B14F-4D97-AF65-F5344CB8AC3E}">
        <p14:creationId xmlns:p14="http://schemas.microsoft.com/office/powerpoint/2010/main" val="3104503115"/>
      </p:ext>
    </p:extLst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52ADB06-B41B-5E4E-A1FE-63EBEE29E33B}"/>
              </a:ext>
            </a:extLst>
          </p:cNvPr>
          <p:cNvCxnSpPr>
            <a:cxnSpLocks/>
          </p:cNvCxnSpPr>
          <p:nvPr/>
        </p:nvCxnSpPr>
        <p:spPr>
          <a:xfrm>
            <a:off x="515937" y="687577"/>
            <a:ext cx="11499926" cy="0"/>
          </a:xfrm>
          <a:prstGeom prst="line">
            <a:avLst/>
          </a:prstGeom>
          <a:noFill/>
          <a:ln w="6350" cap="flat">
            <a:solidFill>
              <a:srgbClr val="376A9F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7" name="Shape 157">
            <a:extLst>
              <a:ext uri="{FF2B5EF4-FFF2-40B4-BE49-F238E27FC236}">
                <a16:creationId xmlns:a16="http://schemas.microsoft.com/office/drawing/2014/main" id="{F7D63E33-30FB-CE42-A59A-19AC10DC2ACB}"/>
              </a:ext>
            </a:extLst>
          </p:cNvPr>
          <p:cNvSpPr/>
          <p:nvPr/>
        </p:nvSpPr>
        <p:spPr>
          <a:xfrm>
            <a:off x="515937" y="277292"/>
            <a:ext cx="11690711" cy="4247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9" rIns="45719">
            <a:spAutoFit/>
          </a:bodyPr>
          <a:lstStyle/>
          <a:p>
            <a:pPr>
              <a:lnSpc>
                <a:spcPct val="80000"/>
              </a:lnSpc>
              <a:defRPr sz="6100">
                <a:solidFill>
                  <a:srgbClr val="87A4CB"/>
                </a:solidFill>
                <a:latin typeface="CeraGR-Black"/>
                <a:ea typeface="CeraGR-Black"/>
                <a:cs typeface="CeraGR-Black"/>
                <a:sym typeface="CeraGR-Black"/>
              </a:defRPr>
            </a:pPr>
            <a:r>
              <a:rPr lang="el-GR" sz="2700" dirty="0">
                <a:solidFill>
                  <a:srgbClr val="144F89"/>
                </a:solidFill>
              </a:rPr>
              <a:t>3.1 ΕΓΚΡΙΘΕΙΣΕΣ ΠΡΟΣΛΗΨΕΙΣ ΕΤΩΝ 2020-2022  </a:t>
            </a:r>
            <a:r>
              <a:rPr lang="el-GR" sz="1500" dirty="0">
                <a:solidFill>
                  <a:srgbClr val="144F89"/>
                </a:solidFill>
              </a:rPr>
              <a:t>(</a:t>
            </a:r>
            <a:r>
              <a:rPr lang="el-GR" sz="1500" dirty="0">
                <a:solidFill>
                  <a:srgbClr val="144F89"/>
                </a:solidFill>
                <a:latin typeface="CeraGR-LightItalic" panose="00000400000000000000" pitchFamily="2" charset="-95"/>
              </a:rPr>
              <a:t>τακτικό προσωπικό 1:1 )</a:t>
            </a:r>
            <a:endParaRPr sz="1500" dirty="0">
              <a:solidFill>
                <a:srgbClr val="144F89"/>
              </a:solidFill>
              <a:latin typeface="CeraGR-LightItalic" panose="00000400000000000000" pitchFamily="2" charset="-95"/>
            </a:endParaRPr>
          </a:p>
        </p:txBody>
      </p:sp>
      <p:sp>
        <p:nvSpPr>
          <p:cNvPr id="3" name="Shape 120">
            <a:extLst>
              <a:ext uri="{FF2B5EF4-FFF2-40B4-BE49-F238E27FC236}">
                <a16:creationId xmlns:a16="http://schemas.microsoft.com/office/drawing/2014/main" id="{23BB1D0F-BBF0-4CE4-81C6-717D2E743909}"/>
              </a:ext>
            </a:extLst>
          </p:cNvPr>
          <p:cNvSpPr/>
          <p:nvPr/>
        </p:nvSpPr>
        <p:spPr>
          <a:xfrm>
            <a:off x="8117305" y="1393"/>
            <a:ext cx="4267200" cy="70063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094" y="21600"/>
                </a:moveTo>
                <a:lnTo>
                  <a:pt x="0" y="21197"/>
                </a:lnTo>
                <a:lnTo>
                  <a:pt x="1841" y="491"/>
                </a:lnTo>
                <a:lnTo>
                  <a:pt x="21600" y="0"/>
                </a:lnTo>
                <a:lnTo>
                  <a:pt x="20094" y="21600"/>
                </a:lnTo>
                <a:close/>
              </a:path>
            </a:pathLst>
          </a:custGeom>
          <a:solidFill>
            <a:srgbClr val="87A4CB">
              <a:alpha val="38000"/>
            </a:srgbClr>
          </a:solidFill>
          <a:ln w="12700">
            <a:miter lim="400000"/>
          </a:ln>
        </p:spPr>
        <p:txBody>
          <a:bodyPr lIns="45719" rIns="45719"/>
          <a:lstStyle/>
          <a:p>
            <a:endParaRPr sz="1200" dirty="0"/>
          </a:p>
        </p:txBody>
      </p:sp>
      <p:graphicFrame>
        <p:nvGraphicFramePr>
          <p:cNvPr id="4" name="Πίνακας 4">
            <a:extLst>
              <a:ext uri="{FF2B5EF4-FFF2-40B4-BE49-F238E27FC236}">
                <a16:creationId xmlns:a16="http://schemas.microsoft.com/office/drawing/2014/main" id="{3A38BB30-8738-4778-881E-912F243EA5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6395706"/>
              </p:ext>
            </p:extLst>
          </p:nvPr>
        </p:nvGraphicFramePr>
        <p:xfrm>
          <a:off x="412871" y="727640"/>
          <a:ext cx="11166231" cy="5435038"/>
        </p:xfrm>
        <a:graphic>
          <a:graphicData uri="http://schemas.openxmlformats.org/drawingml/2006/table">
            <a:tbl>
              <a:tblPr/>
              <a:tblGrid>
                <a:gridCol w="43175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85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735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011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554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6330">
                <a:tc>
                  <a:txBody>
                    <a:bodyPr/>
                    <a:lstStyle/>
                    <a:p>
                      <a:pPr marL="457200" marR="0" lvl="1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l-GR" sz="11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eraGR-Black" panose="00000A00000000000000" pitchFamily="2" charset="-95"/>
                        <a:ea typeface="+mn-ea"/>
                        <a:cs typeface="+mn-cs"/>
                      </a:endParaRPr>
                    </a:p>
                  </a:txBody>
                  <a:tcPr marL="7770" marR="7770" marT="777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457200" marR="0" lvl="1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ΑΡΙΘΜΟΣ ΘΕΣΕΩΝ</a:t>
                      </a:r>
                    </a:p>
                  </a:txBody>
                  <a:tcPr marL="7770" marR="7770" marT="777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1" algn="l" fontAlgn="b"/>
                      <a:endParaRPr lang="el-GR" sz="1800" b="0" i="0" u="none" strike="noStrike" kern="1200" dirty="0">
                        <a:solidFill>
                          <a:schemeClr val="bg1"/>
                        </a:solidFill>
                        <a:effectLst/>
                        <a:latin typeface="CeraGR-Black" panose="00000A00000000000000" pitchFamily="2" charset="-95"/>
                        <a:ea typeface="+mn-ea"/>
                        <a:cs typeface="+mn-cs"/>
                      </a:endParaRPr>
                    </a:p>
                  </a:txBody>
                  <a:tcPr marL="7770" marR="7770" marT="777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457200" marR="0" lvl="1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l-GR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eraGR-Black" panose="00000A00000000000000" pitchFamily="2" charset="-95"/>
                        <a:ea typeface="+mn-ea"/>
                        <a:cs typeface="+mn-cs"/>
                      </a:endParaRPr>
                    </a:p>
                  </a:txBody>
                  <a:tcPr marL="7770" marR="7770" marT="777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9037634"/>
                  </a:ext>
                </a:extLst>
              </a:tr>
              <a:tr h="460139"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ΚΑΤΗΓΟΡΙΑ ΦΟΡΕΑ</a:t>
                      </a:r>
                    </a:p>
                  </a:txBody>
                  <a:tcPr marL="7770" marR="7770" marT="777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sz="1000" b="0" i="0" u="none" strike="noStrike" kern="1200" dirty="0">
                        <a:solidFill>
                          <a:schemeClr val="bg1"/>
                        </a:solidFill>
                        <a:effectLst/>
                        <a:latin typeface="CeraGR-Black" panose="00000A00000000000000" pitchFamily="2" charset="-95"/>
                        <a:ea typeface="+mn-ea"/>
                        <a:cs typeface="+mn-cs"/>
                      </a:endParaRPr>
                    </a:p>
                    <a:p>
                      <a:pPr marL="457200" marR="0" lvl="1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2020</a:t>
                      </a:r>
                    </a:p>
                    <a:p>
                      <a:pPr marL="457200" lvl="1" algn="ctr" defTabSz="914400" rtl="0" eaLnBrk="1" fontAlgn="b" latinLnBrk="0" hangingPunct="1"/>
                      <a:endParaRPr lang="el-GR" sz="1000" b="0" i="0" u="none" strike="noStrike" kern="1200" dirty="0">
                        <a:solidFill>
                          <a:schemeClr val="bg1"/>
                        </a:solidFill>
                        <a:effectLst/>
                        <a:latin typeface="CeraGR-Black" panose="00000A00000000000000" pitchFamily="2" charset="-95"/>
                        <a:ea typeface="+mn-ea"/>
                        <a:cs typeface="+mn-cs"/>
                      </a:endParaRPr>
                    </a:p>
                  </a:txBody>
                  <a:tcPr marL="7770" marR="7770" marT="777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ctr" defTabSz="914400" rtl="0" eaLnBrk="1" fontAlgn="b" latinLnBrk="0" hangingPunct="1"/>
                      <a:r>
                        <a:rPr lang="el-GR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2021</a:t>
                      </a:r>
                    </a:p>
                  </a:txBody>
                  <a:tcPr marL="7770" marR="7770" marT="777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ctr" defTabSz="914400" rtl="0" eaLnBrk="1" fontAlgn="b" latinLnBrk="0" hangingPunct="1"/>
                      <a:r>
                        <a:rPr lang="el-GR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2022</a:t>
                      </a:r>
                    </a:p>
                  </a:txBody>
                  <a:tcPr marL="7770" marR="7770" marT="777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ctr" defTabSz="914400" rtl="0" eaLnBrk="1" fontAlgn="b" latinLnBrk="0" hangingPunct="1"/>
                      <a:r>
                        <a:rPr lang="el-GR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ΣΥΝΟΛΟ</a:t>
                      </a:r>
                    </a:p>
                  </a:txBody>
                  <a:tcPr marL="7770" marR="7770" marT="777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7472">
                <a:tc>
                  <a:txBody>
                    <a:bodyPr/>
                    <a:lstStyle/>
                    <a:p>
                      <a:pPr marL="0" lvl="0" algn="l" defTabSz="914400" rtl="0" eaLnBrk="1" fontAlgn="b" latinLnBrk="0" hangingPunct="1"/>
                      <a:r>
                        <a:rPr lang="el-GR" sz="10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ΥΠΟΥΡΓΕΙΟ ΠΑΙΔΕΙΑΣ ΚΑΙ ΘΡΗΣΚΕΥΜΑΤΩΝ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750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1.881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l" rtl="0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/>
                        </a:rPr>
                        <a:t>9.284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1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11.915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2299">
                <a:tc>
                  <a:txBody>
                    <a:bodyPr/>
                    <a:lstStyle/>
                    <a:p>
                      <a:pPr marL="0" lvl="0" algn="l" defTabSz="914400" rtl="0" eaLnBrk="1" fontAlgn="b" latinLnBrk="0" hangingPunct="1"/>
                      <a:r>
                        <a:rPr lang="el-GR" sz="10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ΥΠΟΥΡΓΕΙΟ ΥΓΕΙΑΣ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400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2.625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l" rtl="0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/>
                        </a:rPr>
                        <a:t>4.712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1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7.737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4104">
                <a:tc>
                  <a:txBody>
                    <a:bodyPr/>
                    <a:lstStyle/>
                    <a:p>
                      <a:pPr marL="0" lvl="0" algn="l" defTabSz="914400" rtl="0" eaLnBrk="1" fontAlgn="b" latinLnBrk="0" hangingPunct="1"/>
                      <a:r>
                        <a:rPr lang="el-GR" sz="10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ΥΠΟΥΡΓΕΙΟ ΕΘΝΙΚΗΣ ΑΜΥΝΑΣ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878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3.079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l" rtl="0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/>
                        </a:rPr>
                        <a:t>3.249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1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7.106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3481">
                <a:tc>
                  <a:txBody>
                    <a:bodyPr/>
                    <a:lstStyle/>
                    <a:p>
                      <a:pPr marL="0" lvl="0" algn="l" defTabSz="914400" rtl="0" eaLnBrk="1" fontAlgn="b" latinLnBrk="0" hangingPunct="1"/>
                      <a:r>
                        <a:rPr lang="el-GR" sz="10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ΥΠΟΥΡΓΕΙΟ ΠΡΟΣΤΑΣΙΑΣ ΤΟΥ ΠΟΛΙΤΗ 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800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1.500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l" rtl="0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/>
                        </a:rPr>
                        <a:t>1.144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1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3.444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4104">
                <a:tc>
                  <a:txBody>
                    <a:bodyPr/>
                    <a:lstStyle/>
                    <a:p>
                      <a:pPr marL="0" lvl="0" algn="l" defTabSz="914400" rtl="0" eaLnBrk="1" fontAlgn="b" latinLnBrk="0" hangingPunct="1"/>
                      <a:r>
                        <a:rPr lang="el-GR" sz="10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ΟΤΑ Α' ΒΑΘΜΟΥ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583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528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l" rtl="0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/>
                        </a:rPr>
                        <a:t>7</a:t>
                      </a:r>
                      <a:r>
                        <a:rPr lang="en-US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/>
                        </a:rPr>
                        <a:t>90</a:t>
                      </a:r>
                      <a:endParaRPr lang="el-GR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/>
                      </a:endParaRP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1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1.90</a:t>
                      </a:r>
                      <a:r>
                        <a:rPr lang="en-US" sz="1100" b="1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</a:t>
                      </a:r>
                      <a:endParaRPr lang="el-GR" sz="1100" b="1" i="0" u="none" strike="noStrike" kern="1200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4104">
                <a:tc>
                  <a:txBody>
                    <a:bodyPr/>
                    <a:lstStyle/>
                    <a:p>
                      <a:pPr marL="0" lvl="0" algn="l" defTabSz="914400" rtl="0" eaLnBrk="1" fontAlgn="b" latinLnBrk="0" hangingPunct="1"/>
                      <a:r>
                        <a:rPr lang="el-GR" sz="10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ΥΠΟΥΡΓΕΙΟ ΚΛΙΜΑΤΙΚΗΣ ΚΡΙΣΗΣ ΚΑΙ ΠΟΛΙΤΙΚΗΣ ΠΡΟΣΤΑΣΙΑΣ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133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895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l" rtl="0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/>
                        </a:rPr>
                        <a:t>706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1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1.734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2182">
                <a:tc>
                  <a:txBody>
                    <a:bodyPr/>
                    <a:lstStyle/>
                    <a:p>
                      <a:pPr marL="0" lvl="0" algn="l" defTabSz="914400" rtl="0" eaLnBrk="1" fontAlgn="b" latinLnBrk="0" hangingPunct="1"/>
                      <a:r>
                        <a:rPr lang="el-GR" sz="10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ΥΠΟΥΡΓΕΙΟ ΔΙΚΑΙΟΣΥΝΗΣ 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423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396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l" rtl="0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/>
                        </a:rPr>
                        <a:t>490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1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1.309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4104">
                <a:tc>
                  <a:txBody>
                    <a:bodyPr/>
                    <a:lstStyle/>
                    <a:p>
                      <a:pPr marL="0" lvl="0" algn="l" defTabSz="914400" rtl="0" eaLnBrk="1" fontAlgn="b" latinLnBrk="0" hangingPunct="1"/>
                      <a:r>
                        <a:rPr lang="el-GR" sz="10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ΛΟΙΠΕΣ ΑΝΕΞΑΡΤΗΤΕΣ ΑΡΧΕΣ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765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329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l" rtl="0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/>
                        </a:rPr>
                        <a:t>119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1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1.213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8111">
                <a:tc>
                  <a:txBody>
                    <a:bodyPr/>
                    <a:lstStyle/>
                    <a:p>
                      <a:pPr marL="0" lvl="0" algn="l" defTabSz="914400" rtl="0" eaLnBrk="1" fontAlgn="b" latinLnBrk="0" hangingPunct="1"/>
                      <a:r>
                        <a:rPr lang="el-GR" sz="10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ΥΠΟΥΡΓΕΙΟ ΥΠΟΔΟΜΩΝ ΚΑΙ ΜΕΤΑΦΟΡΩΝ 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endParaRPr lang="el-GR" sz="1100" b="0" i="0" u="none" strike="noStrike" kern="1200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l" rtl="0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/>
                        </a:rPr>
                        <a:t>1.173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1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1.180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58140">
                <a:tc>
                  <a:txBody>
                    <a:bodyPr/>
                    <a:lstStyle/>
                    <a:p>
                      <a:pPr marL="0" lvl="0" algn="l" defTabSz="914400" rtl="0" eaLnBrk="1" fontAlgn="b" latinLnBrk="0" hangingPunct="1"/>
                      <a:r>
                        <a:rPr lang="el-GR" sz="10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ΥΠΟΥΡΓΕΙΟ ΝΑΥΤΙΛΙΑΣ &amp; ΝΗΣΙΩΤΙΚΗΣ ΠΟΛΙΤΙΚΗΣ 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162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3</a:t>
                      </a:r>
                      <a:r>
                        <a:rPr lang="en-US" sz="11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6</a:t>
                      </a:r>
                      <a:r>
                        <a:rPr lang="el-GR" sz="11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l" rtl="0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/>
                        </a:rPr>
                        <a:t>302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1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8</a:t>
                      </a:r>
                      <a:r>
                        <a:rPr lang="en-US" sz="1100" b="1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</a:t>
                      </a:r>
                      <a:r>
                        <a:rPr lang="el-GR" sz="1100" b="1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46418">
                <a:tc>
                  <a:txBody>
                    <a:bodyPr/>
                    <a:lstStyle/>
                    <a:p>
                      <a:pPr marL="0" lvl="0" algn="l" defTabSz="914400" rtl="0" eaLnBrk="1" fontAlgn="b" latinLnBrk="0" hangingPunct="1"/>
                      <a:r>
                        <a:rPr lang="el-GR" sz="10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ΥΠΟΥΡΓΕΙΟ ΕΡΓΑΣΙΑΣ &amp; ΚΟΙΝΩΝΙΚΩΝ ΥΠΟΘΕΣΕΩΝ 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167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206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l" rtl="0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/>
                        </a:rPr>
                        <a:t>450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1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823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0816">
                <a:tc>
                  <a:txBody>
                    <a:bodyPr/>
                    <a:lstStyle/>
                    <a:p>
                      <a:pPr marL="0" lvl="0" algn="l" defTabSz="914400" rtl="0" eaLnBrk="1" fontAlgn="b" latinLnBrk="0" hangingPunct="1"/>
                      <a:r>
                        <a:rPr lang="el-GR" sz="10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ΟΤΑ Β' ΒΑΘΜΟΥ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263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220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l" rtl="0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/>
                        </a:rPr>
                        <a:t>320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1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803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algn="l" defTabSz="914400" rtl="0" eaLnBrk="1" fontAlgn="b" latinLnBrk="0" hangingPunct="1"/>
                      <a:r>
                        <a:rPr lang="el-GR" sz="10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ΥΠΟΥΡΓΕΙΟ ΕΣΩΤΕΡΙΚΩΝ 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107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171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l" rtl="0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/>
                        </a:rPr>
                        <a:t>149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1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427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94722">
                <a:tc>
                  <a:txBody>
                    <a:bodyPr/>
                    <a:lstStyle/>
                    <a:p>
                      <a:pPr marL="0" lvl="0" algn="l" defTabSz="914400" rtl="0" eaLnBrk="1" fontAlgn="b" latinLnBrk="0" hangingPunct="1"/>
                      <a:r>
                        <a:rPr lang="el-GR" sz="10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ΥΠΟΥΡΓΕΙΟ ΨΗΦΙΑΚΗΣ ΔΙΑΚΥΒΕΡΝΗΣΗΣ 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79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l" rtl="0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/>
                        </a:rPr>
                        <a:t>280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1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374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37334">
                <a:tc>
                  <a:txBody>
                    <a:bodyPr/>
                    <a:lstStyle/>
                    <a:p>
                      <a:pPr marL="0" lvl="0" algn="l" defTabSz="914400" rtl="0" eaLnBrk="1" fontAlgn="b" latinLnBrk="0" hangingPunct="1"/>
                      <a:r>
                        <a:rPr lang="el-GR" sz="10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ΥΠΟΥΡΓΕΙΟ ΟΙΚΟΝΟΜΙΚΩΝ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146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56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l" rtl="0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/>
                        </a:rPr>
                        <a:t>103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1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305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19995">
                <a:tc>
                  <a:txBody>
                    <a:bodyPr/>
                    <a:lstStyle/>
                    <a:p>
                      <a:pPr marL="0" lvl="0" algn="l" defTabSz="914400" rtl="0" eaLnBrk="1" fontAlgn="b" latinLnBrk="0" hangingPunct="1"/>
                      <a:r>
                        <a:rPr lang="el-GR" sz="10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ΥΠΟΥΡΓΕΙΟ ΠΟΛΙΤΙΣΜΟΥ ΚΑΙ ΑΘΛΗΤΙΣΜΟΥ 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126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l" rtl="0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/>
                        </a:rPr>
                        <a:t>120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1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276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49144">
                <a:tc>
                  <a:txBody>
                    <a:bodyPr/>
                    <a:lstStyle/>
                    <a:p>
                      <a:pPr marL="0" lvl="0" algn="l" defTabSz="914400" rtl="0" eaLnBrk="1" fontAlgn="b" latinLnBrk="0" hangingPunct="1"/>
                      <a:r>
                        <a:rPr lang="el-GR" sz="10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ΥΠΟΥΡΓΕΙΟ ΠΕΡΙΒΑΛΛΟΝΤΟΣ ΚΑΙ ΕΝΕΡΓΕΙΑΣ 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75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96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l" rtl="0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/>
                        </a:rPr>
                        <a:t>70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1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241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02449">
                <a:tc>
                  <a:txBody>
                    <a:bodyPr/>
                    <a:lstStyle/>
                    <a:p>
                      <a:pPr marL="0" lvl="0" algn="l" defTabSz="914400" rtl="0" eaLnBrk="1" fontAlgn="b" latinLnBrk="0" hangingPunct="1"/>
                      <a:r>
                        <a:rPr lang="el-GR" sz="10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ΥΠΟΥΡΓΕΙΟ ΕΞΩΤΕΡΙΚΩΝ 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61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61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l" rtl="0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/>
                        </a:rPr>
                        <a:t>64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1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186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97472">
                <a:tc>
                  <a:txBody>
                    <a:bodyPr/>
                    <a:lstStyle/>
                    <a:p>
                      <a:pPr marL="0" lvl="0" algn="l" defTabSz="914400" rtl="0" eaLnBrk="1" fontAlgn="b" latinLnBrk="0" hangingPunct="1"/>
                      <a:r>
                        <a:rPr lang="el-GR" sz="10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ΥΠΟΥΡΓΕΙΟ ΑΓΡΟΤΙΚΗΣ ΑΝΑΠΤΥΞΗΣ ΚΑΙ ΤΡΟΦΙΜΩΝ 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50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l" rtl="0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/>
                        </a:rPr>
                        <a:t>110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1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165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97472">
                <a:tc>
                  <a:txBody>
                    <a:bodyPr/>
                    <a:lstStyle/>
                    <a:p>
                      <a:pPr marL="0" lvl="0" algn="l" defTabSz="914400" rtl="0" eaLnBrk="1" fontAlgn="b" latinLnBrk="0" hangingPunct="1"/>
                      <a:r>
                        <a:rPr lang="el-GR" sz="10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ΥΠΟΥΡΓΕΙΟ ΑΝΑΠΤΥΞΗΣ ΚΑΙ ΕΠΕΝΔΥΣΕΩΝ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31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24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l" rtl="0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/>
                        </a:rPr>
                        <a:t>107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1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162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54104">
                <a:tc>
                  <a:txBody>
                    <a:bodyPr/>
                    <a:lstStyle/>
                    <a:p>
                      <a:pPr marL="0" lvl="0" algn="l" defTabSz="914400" rtl="0" eaLnBrk="1" fontAlgn="b" latinLnBrk="0" hangingPunct="1"/>
                      <a:r>
                        <a:rPr lang="el-GR" sz="10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ΥΠΟΥΡΓΕΙΟ ΜΕΤΑΝΑΣΤΕΥΣΗΣ &amp; ΑΣΥΛΟΥ 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76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35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l" rtl="0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/>
                        </a:rPr>
                        <a:t>41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1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152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algn="l" defTabSz="914400" rtl="0" eaLnBrk="1" fontAlgn="b" latinLnBrk="0" hangingPunct="1"/>
                      <a:r>
                        <a:rPr lang="el-GR" sz="10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ΥΠΟΥΡΓΕΙΟ ΤΟΥΡΙΣΜΟΥ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l" rtl="0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/>
                        </a:rPr>
                        <a:t>26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1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57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54104">
                <a:tc>
                  <a:txBody>
                    <a:bodyPr/>
                    <a:lstStyle/>
                    <a:p>
                      <a:pPr marL="0" lvl="0" algn="l" defTabSz="914400" rtl="0" eaLnBrk="1" fontAlgn="b" latinLnBrk="0" hangingPunct="1"/>
                      <a:r>
                        <a:rPr lang="el-GR" sz="10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ΠΡΟΕΔΡΙΑ ΤΗΣ ΚΥΒΕΡΝΗΣΗΣ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23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0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24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l" rtl="0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/>
                        </a:rPr>
                        <a:t>9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b="1" i="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56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232392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</a:rPr>
                        <a:t>ΣΥΝΟΛΟ</a:t>
                      </a:r>
                    </a:p>
                  </a:txBody>
                  <a:tcPr marL="7770" marR="7770" marT="7770" marB="0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fontAlgn="b"/>
                      <a:r>
                        <a:rPr lang="el-G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</a:rPr>
                        <a:t>6.075</a:t>
                      </a:r>
                    </a:p>
                  </a:txBody>
                  <a:tcPr marL="7770" marR="7770" marT="7770" marB="0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fontAlgn="b"/>
                      <a:r>
                        <a:rPr lang="el-G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</a:rPr>
                        <a:t>12.600</a:t>
                      </a:r>
                    </a:p>
                  </a:txBody>
                  <a:tcPr marL="7770" marR="7770" marT="7770" marB="0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</a:rPr>
                        <a:t>2</a:t>
                      </a:r>
                      <a:r>
                        <a:rPr lang="el-G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</a:rPr>
                        <a:t>3.818</a:t>
                      </a:r>
                    </a:p>
                  </a:txBody>
                  <a:tcPr marL="7770" marR="7770" marT="7770" marB="0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fontAlgn="b"/>
                      <a:r>
                        <a:rPr lang="el-G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</a:rPr>
                        <a:t>42.393</a:t>
                      </a:r>
                    </a:p>
                  </a:txBody>
                  <a:tcPr marL="7770" marR="7770" marT="7770" marB="0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</a:tbl>
          </a:graphicData>
        </a:graphic>
      </p:graphicFrame>
      <p:sp>
        <p:nvSpPr>
          <p:cNvPr id="6" name="Shape 119">
            <a:extLst>
              <a:ext uri="{FF2B5EF4-FFF2-40B4-BE49-F238E27FC236}">
                <a16:creationId xmlns:a16="http://schemas.microsoft.com/office/drawing/2014/main" id="{79782398-A110-A241-8920-D08BB2124E99}"/>
              </a:ext>
            </a:extLst>
          </p:cNvPr>
          <p:cNvSpPr/>
          <p:nvPr/>
        </p:nvSpPr>
        <p:spPr>
          <a:xfrm>
            <a:off x="-14648" y="6158703"/>
            <a:ext cx="12221297" cy="699297"/>
          </a:xfrm>
          <a:prstGeom prst="rect">
            <a:avLst/>
          </a:prstGeom>
          <a:solidFill>
            <a:srgbClr val="084C8D"/>
          </a:solidFill>
          <a:ln w="12700">
            <a:solidFill>
              <a:srgbClr val="6F9DD0"/>
            </a:solidFill>
            <a:miter/>
          </a:ln>
        </p:spPr>
        <p:txBody>
          <a:bodyPr lIns="45719" rIns="45719" anchor="ctr"/>
          <a:lstStyle/>
          <a:p>
            <a:endParaRPr dirty="0"/>
          </a:p>
        </p:txBody>
      </p:sp>
      <p:pic>
        <p:nvPicPr>
          <p:cNvPr id="7" name="image1.png">
            <a:extLst>
              <a:ext uri="{FF2B5EF4-FFF2-40B4-BE49-F238E27FC236}">
                <a16:creationId xmlns:a16="http://schemas.microsoft.com/office/drawing/2014/main" id="{9F82F460-6E69-46C9-A6FA-E89B5235C2C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55319" r="38483" b="25472"/>
          <a:stretch>
            <a:fillRect/>
          </a:stretch>
        </p:blipFill>
        <p:spPr>
          <a:xfrm>
            <a:off x="176137" y="6234802"/>
            <a:ext cx="3351068" cy="588568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463620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DB868-3F35-684A-85CB-C6013B4185DA}" type="slidenum">
              <a:rPr lang="en-US" smtClean="0"/>
              <a:t>13</a:t>
            </a:fld>
            <a:endParaRPr lang="en-US"/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BD3D4259-D0FD-4FD9-B29A-CAF76E6CB5D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58683549"/>
              </p:ext>
            </p:extLst>
          </p:nvPr>
        </p:nvGraphicFramePr>
        <p:xfrm>
          <a:off x="-1" y="0"/>
          <a:ext cx="12192001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749618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8DB868-3F35-684A-85CB-C6013B4185D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BD3D4259-D0FD-4FD9-B29A-CAF76E6CB5D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32701461"/>
              </p:ext>
            </p:extLst>
          </p:nvPr>
        </p:nvGraphicFramePr>
        <p:xfrm>
          <a:off x="-1" y="0"/>
          <a:ext cx="12192001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570623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84C8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" name="image1.png"/>
          <p:cNvPicPr>
            <a:picLocks noChangeAspect="1"/>
          </p:cNvPicPr>
          <p:nvPr/>
        </p:nvPicPr>
        <p:blipFill>
          <a:blip r:embed="rId2"/>
          <a:srcRect t="55319" r="38483" b="25472"/>
          <a:stretch>
            <a:fillRect/>
          </a:stretch>
        </p:blipFill>
        <p:spPr>
          <a:xfrm>
            <a:off x="8646369" y="6020837"/>
            <a:ext cx="3351068" cy="588568"/>
          </a:xfrm>
          <a:prstGeom prst="rect">
            <a:avLst/>
          </a:prstGeom>
          <a:ln w="12700">
            <a:miter lim="400000"/>
          </a:ln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9F03475-304D-4E4A-898F-E6065F640B90}"/>
              </a:ext>
            </a:extLst>
          </p:cNvPr>
          <p:cNvCxnSpPr>
            <a:cxnSpLocks/>
          </p:cNvCxnSpPr>
          <p:nvPr/>
        </p:nvCxnSpPr>
        <p:spPr>
          <a:xfrm>
            <a:off x="104775" y="696555"/>
            <a:ext cx="12506325" cy="0"/>
          </a:xfrm>
          <a:prstGeom prst="line">
            <a:avLst/>
          </a:prstGeom>
          <a:noFill/>
          <a:ln w="6350" cap="flat">
            <a:solidFill>
              <a:srgbClr val="87A4CB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8" name="Shape 157">
            <a:extLst>
              <a:ext uri="{FF2B5EF4-FFF2-40B4-BE49-F238E27FC236}">
                <a16:creationId xmlns:a16="http://schemas.microsoft.com/office/drawing/2014/main" id="{216B3194-8605-4526-A304-9AAE0B2F0EF6}"/>
              </a:ext>
            </a:extLst>
          </p:cNvPr>
          <p:cNvSpPr/>
          <p:nvPr/>
        </p:nvSpPr>
        <p:spPr>
          <a:xfrm>
            <a:off x="515937" y="277292"/>
            <a:ext cx="11690711" cy="4247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9" rIns="45719">
            <a:spAutoFit/>
          </a:bodyPr>
          <a:lstStyle/>
          <a:p>
            <a:pPr>
              <a:lnSpc>
                <a:spcPct val="80000"/>
              </a:lnSpc>
              <a:defRPr sz="6100">
                <a:solidFill>
                  <a:srgbClr val="87A4CB"/>
                </a:solidFill>
                <a:latin typeface="CeraGR-Black"/>
                <a:ea typeface="CeraGR-Black"/>
                <a:cs typeface="CeraGR-Black"/>
                <a:sym typeface="CeraGR-Black"/>
              </a:defRPr>
            </a:pPr>
            <a:r>
              <a:rPr lang="el-GR" sz="2700" dirty="0">
                <a:solidFill>
                  <a:srgbClr val="FFFFFF"/>
                </a:solidFill>
                <a:latin typeface="CeraGR-Black"/>
                <a:ea typeface="CeraGR-Black"/>
                <a:cs typeface="CeraGR-Black"/>
                <a:sym typeface="CeraGR-Black"/>
              </a:rPr>
              <a:t>3</a:t>
            </a:r>
            <a:r>
              <a:rPr lang="en-US" sz="2700" dirty="0">
                <a:solidFill>
                  <a:srgbClr val="FFFFFF"/>
                </a:solidFill>
                <a:latin typeface="CeraGR-Black"/>
                <a:ea typeface="CeraGR-Black"/>
                <a:cs typeface="CeraGR-Black"/>
                <a:sym typeface="CeraGR-Black"/>
              </a:rPr>
              <a:t>.</a:t>
            </a:r>
            <a:r>
              <a:rPr lang="el-GR" sz="2700" dirty="0">
                <a:solidFill>
                  <a:srgbClr val="FFFFFF"/>
                </a:solidFill>
                <a:latin typeface="CeraGR-Black"/>
                <a:ea typeface="CeraGR-Black"/>
                <a:cs typeface="CeraGR-Black"/>
                <a:sym typeface="CeraGR-Black"/>
              </a:rPr>
              <a:t> ΕΓΚΡΙΘΕΙΣΕΣ ΠΡΟΣΛΗΨΕΙΣ ΕΤΩΝ 2020 - 2022</a:t>
            </a:r>
            <a:endParaRPr sz="2400" dirty="0">
              <a:solidFill>
                <a:srgbClr val="FFFFFF"/>
              </a:solidFill>
              <a:latin typeface="CeraGR-LightItalic" panose="00000400000000000000" pitchFamily="2" charset="-95"/>
              <a:ea typeface="CeraGR-Black"/>
              <a:cs typeface="CeraGR-Black"/>
              <a:sym typeface="CeraGR-Black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B1E80E8-0497-40B4-A716-028182F28187}"/>
              </a:ext>
            </a:extLst>
          </p:cNvPr>
          <p:cNvSpPr txBox="1"/>
          <p:nvPr/>
        </p:nvSpPr>
        <p:spPr>
          <a:xfrm>
            <a:off x="-361950" y="1992476"/>
            <a:ext cx="478629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r">
              <a:buFont typeface="Wingdings" panose="05000000000000000000" pitchFamily="2" charset="2"/>
              <a:buChar char="ü"/>
            </a:pPr>
            <a:r>
              <a:rPr lang="el-GR" sz="2800" dirty="0">
                <a:solidFill>
                  <a:srgbClr val="FFFFFF"/>
                </a:solidFill>
                <a:latin typeface="CeraGR-Black" panose="00000A00000000000000" pitchFamily="2" charset="-95"/>
              </a:rPr>
              <a:t>ΕΓΚΡΙΘΕΙΣΕΣ </a:t>
            </a:r>
          </a:p>
          <a:p>
            <a:pPr algn="r"/>
            <a:r>
              <a:rPr lang="el-GR" sz="2800" dirty="0">
                <a:solidFill>
                  <a:srgbClr val="FFFFFF"/>
                </a:solidFill>
                <a:latin typeface="CeraGR-Black" panose="00000A00000000000000" pitchFamily="2" charset="-95"/>
              </a:rPr>
              <a:t>ΠΡΟΣΛΗΨΕΙΣ</a:t>
            </a:r>
            <a:endParaRPr lang="en-US" sz="2800" dirty="0">
              <a:solidFill>
                <a:srgbClr val="FFFFFF"/>
              </a:solidFill>
              <a:latin typeface="CeraGR-Black" panose="00000A00000000000000" pitchFamily="2" charset="-95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1ED018F-1E17-4E6D-9AB6-CE11DF3C2AEC}"/>
              </a:ext>
            </a:extLst>
          </p:cNvPr>
          <p:cNvSpPr txBox="1"/>
          <p:nvPr/>
        </p:nvSpPr>
        <p:spPr>
          <a:xfrm>
            <a:off x="4503422" y="2762752"/>
            <a:ext cx="7096699" cy="2246769"/>
          </a:xfrm>
          <a:prstGeom prst="rect">
            <a:avLst/>
          </a:prstGeom>
          <a:noFill/>
          <a:ln>
            <a:solidFill>
              <a:srgbClr val="87A4CB"/>
            </a:solidFill>
            <a:prstDash val="dash"/>
          </a:ln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l-GR" sz="2000" b="1" dirty="0">
                <a:solidFill>
                  <a:srgbClr val="FFFFFF"/>
                </a:solidFill>
                <a:latin typeface="CeraGR-Bold" panose="00000800000000000000" pitchFamily="2" charset="-95"/>
              </a:rPr>
              <a:t>Τακτικού προσωπικού που εμπίπτει στον κανόνα 1:1</a:t>
            </a:r>
          </a:p>
          <a:p>
            <a:pPr marL="914400" lvl="1" indent="-457200">
              <a:buFont typeface="+mj-lt"/>
              <a:buAutoNum type="arabicPeriod"/>
            </a:pPr>
            <a:endParaRPr lang="el-GR" sz="2000" b="1" dirty="0">
              <a:solidFill>
                <a:srgbClr val="FFFFFF"/>
              </a:solidFill>
              <a:latin typeface="CeraGR-Bold" panose="00000800000000000000" pitchFamily="2" charset="-95"/>
            </a:endParaRPr>
          </a:p>
          <a:p>
            <a:pPr marL="457200" indent="-457200">
              <a:buFont typeface="+mj-lt"/>
              <a:buAutoNum type="arabicPeriod"/>
            </a:pPr>
            <a:r>
              <a:rPr lang="el-GR" sz="2000" b="1" u="sng" dirty="0">
                <a:solidFill>
                  <a:srgbClr val="FFFFFF"/>
                </a:solidFill>
                <a:latin typeface="CeraGR-Bold" panose="00000800000000000000" pitchFamily="2" charset="-95"/>
              </a:rPr>
              <a:t>Τακτικού προσωπικού που δεν εμπίπτει στον κανόνα 1:1</a:t>
            </a:r>
          </a:p>
          <a:p>
            <a:pPr marL="914400" lvl="1" indent="-457200">
              <a:buFont typeface="+mj-lt"/>
              <a:buAutoNum type="arabicPeriod"/>
            </a:pPr>
            <a:endParaRPr lang="el-GR" sz="2000" b="1" dirty="0">
              <a:solidFill>
                <a:srgbClr val="FFFFFF"/>
              </a:solidFill>
              <a:latin typeface="CeraGR-Bold" panose="00000800000000000000" pitchFamily="2" charset="-95"/>
            </a:endParaRPr>
          </a:p>
          <a:p>
            <a:pPr marL="457200" indent="-457200">
              <a:buFont typeface="+mj-lt"/>
              <a:buAutoNum type="arabicPeriod"/>
            </a:pPr>
            <a:r>
              <a:rPr lang="el-GR" sz="2000" b="1" dirty="0">
                <a:solidFill>
                  <a:srgbClr val="FFFFFF"/>
                </a:solidFill>
                <a:latin typeface="CeraGR-Bold" panose="00000800000000000000" pitchFamily="2" charset="-95"/>
              </a:rPr>
              <a:t>Δικηγόρων με έμμισθη εντολή (εκτός 1:1)</a:t>
            </a:r>
            <a:r>
              <a:rPr lang="en-US" sz="2000" b="1" dirty="0">
                <a:solidFill>
                  <a:srgbClr val="FFFFFF"/>
                </a:solidFill>
                <a:latin typeface="CeraGR-Bold" panose="00000800000000000000" pitchFamily="2" charset="-95"/>
              </a:rPr>
              <a:t> </a:t>
            </a:r>
            <a:endParaRPr lang="el-GR" sz="2000" b="1" dirty="0">
              <a:solidFill>
                <a:srgbClr val="FFFFFF"/>
              </a:solidFill>
              <a:latin typeface="CeraGR-Bold" panose="00000800000000000000" pitchFamily="2" charset="-95"/>
            </a:endParaRPr>
          </a:p>
        </p:txBody>
      </p:sp>
    </p:spTree>
    <p:extLst>
      <p:ext uri="{BB962C8B-B14F-4D97-AF65-F5344CB8AC3E}">
        <p14:creationId xmlns:p14="http://schemas.microsoft.com/office/powerpoint/2010/main" val="1662697323"/>
      </p:ext>
    </p:extLst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119">
            <a:extLst>
              <a:ext uri="{FF2B5EF4-FFF2-40B4-BE49-F238E27FC236}">
                <a16:creationId xmlns:a16="http://schemas.microsoft.com/office/drawing/2014/main" id="{79782398-A110-A241-8920-D08BB2124E99}"/>
              </a:ext>
            </a:extLst>
          </p:cNvPr>
          <p:cNvSpPr/>
          <p:nvPr/>
        </p:nvSpPr>
        <p:spPr>
          <a:xfrm>
            <a:off x="-14648" y="6158703"/>
            <a:ext cx="12221297" cy="699297"/>
          </a:xfrm>
          <a:prstGeom prst="rect">
            <a:avLst/>
          </a:prstGeom>
          <a:solidFill>
            <a:srgbClr val="084C8D"/>
          </a:solidFill>
          <a:ln w="12700">
            <a:solidFill>
              <a:srgbClr val="6F9DD0"/>
            </a:solidFill>
            <a:miter/>
          </a:ln>
        </p:spPr>
        <p:txBody>
          <a:bodyPr lIns="45719" rIns="45719" anchor="ctr"/>
          <a:lstStyle/>
          <a:p>
            <a:endParaRPr dirty="0"/>
          </a:p>
        </p:txBody>
      </p:sp>
      <p:sp>
        <p:nvSpPr>
          <p:cNvPr id="22" name="Shape 122">
            <a:extLst>
              <a:ext uri="{FF2B5EF4-FFF2-40B4-BE49-F238E27FC236}">
                <a16:creationId xmlns:a16="http://schemas.microsoft.com/office/drawing/2014/main" id="{D31E7D96-C69E-1647-AED1-68B5055A0AA3}"/>
              </a:ext>
            </a:extLst>
          </p:cNvPr>
          <p:cNvSpPr/>
          <p:nvPr/>
        </p:nvSpPr>
        <p:spPr>
          <a:xfrm>
            <a:off x="6611" y="6158703"/>
            <a:ext cx="12178779" cy="12701"/>
          </a:xfrm>
          <a:prstGeom prst="rect">
            <a:avLst/>
          </a:prstGeom>
          <a:solidFill>
            <a:srgbClr val="86A3CD"/>
          </a:solidFill>
          <a:ln w="12700">
            <a:solidFill>
              <a:srgbClr val="86A3CD"/>
            </a:solidFill>
            <a:miter/>
          </a:ln>
        </p:spPr>
        <p:txBody>
          <a:bodyPr lIns="45719" rIns="45719" anchor="ctr"/>
          <a:lstStyle/>
          <a:p>
            <a:endParaRPr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52ADB06-B41B-5E4E-A1FE-63EBEE29E33B}"/>
              </a:ext>
            </a:extLst>
          </p:cNvPr>
          <p:cNvCxnSpPr>
            <a:cxnSpLocks/>
          </p:cNvCxnSpPr>
          <p:nvPr/>
        </p:nvCxnSpPr>
        <p:spPr>
          <a:xfrm>
            <a:off x="176137" y="696555"/>
            <a:ext cx="11720791" cy="17203"/>
          </a:xfrm>
          <a:prstGeom prst="line">
            <a:avLst/>
          </a:prstGeom>
          <a:noFill/>
          <a:ln w="6350" cap="flat">
            <a:solidFill>
              <a:srgbClr val="376A9F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7" name="Shape 157">
            <a:extLst>
              <a:ext uri="{FF2B5EF4-FFF2-40B4-BE49-F238E27FC236}">
                <a16:creationId xmlns:a16="http://schemas.microsoft.com/office/drawing/2014/main" id="{F7D63E33-30FB-CE42-A59A-19AC10DC2ACB}"/>
              </a:ext>
            </a:extLst>
          </p:cNvPr>
          <p:cNvSpPr/>
          <p:nvPr/>
        </p:nvSpPr>
        <p:spPr>
          <a:xfrm>
            <a:off x="515937" y="277292"/>
            <a:ext cx="11690711" cy="4352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pPr>
              <a:lnSpc>
                <a:spcPct val="80000"/>
              </a:lnSpc>
              <a:defRPr sz="6100">
                <a:solidFill>
                  <a:srgbClr val="87A4CB"/>
                </a:solidFill>
                <a:latin typeface="CeraGR-Black"/>
                <a:ea typeface="CeraGR-Black"/>
                <a:cs typeface="CeraGR-Black"/>
                <a:sym typeface="CeraGR-Black"/>
              </a:defRPr>
            </a:pPr>
            <a:r>
              <a:rPr lang="el-GR" sz="2700" dirty="0">
                <a:solidFill>
                  <a:srgbClr val="144F89"/>
                </a:solidFill>
              </a:rPr>
              <a:t>3.2 ΕΓΚΡΙΘΕΙΣΕΣ </a:t>
            </a:r>
            <a:r>
              <a:rPr lang="el-GR" sz="2700" dirty="0">
                <a:solidFill>
                  <a:srgbClr val="144F89"/>
                </a:solidFill>
                <a:latin typeface="CeraGR-Black"/>
                <a:ea typeface="CeraGR-Black"/>
                <a:cs typeface="CeraGR-Black"/>
              </a:rPr>
              <a:t>ΠΡΟΣΛΗΨΕΙΣ ΕΤΩΝ 2020 </a:t>
            </a:r>
            <a:r>
              <a:rPr lang="el-GR" sz="2700" dirty="0">
                <a:solidFill>
                  <a:srgbClr val="144F89"/>
                </a:solidFill>
              </a:rPr>
              <a:t>- 2022    </a:t>
            </a:r>
            <a:endParaRPr sz="2400" dirty="0">
              <a:solidFill>
                <a:srgbClr val="144F89"/>
              </a:solidFill>
              <a:latin typeface="CeraGR-LightItalic" panose="00000400000000000000" pitchFamily="2" charset="-95"/>
            </a:endParaRPr>
          </a:p>
        </p:txBody>
      </p:sp>
      <p:sp>
        <p:nvSpPr>
          <p:cNvPr id="3" name="Shape 120">
            <a:extLst>
              <a:ext uri="{FF2B5EF4-FFF2-40B4-BE49-F238E27FC236}">
                <a16:creationId xmlns:a16="http://schemas.microsoft.com/office/drawing/2014/main" id="{23BB1D0F-BBF0-4CE4-81C6-717D2E743909}"/>
              </a:ext>
            </a:extLst>
          </p:cNvPr>
          <p:cNvSpPr/>
          <p:nvPr/>
        </p:nvSpPr>
        <p:spPr>
          <a:xfrm>
            <a:off x="7723414" y="9959"/>
            <a:ext cx="4309701" cy="6906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094" y="21600"/>
                </a:moveTo>
                <a:lnTo>
                  <a:pt x="0" y="21197"/>
                </a:lnTo>
                <a:lnTo>
                  <a:pt x="1841" y="491"/>
                </a:lnTo>
                <a:lnTo>
                  <a:pt x="21600" y="0"/>
                </a:lnTo>
                <a:lnTo>
                  <a:pt x="20094" y="21600"/>
                </a:lnTo>
                <a:close/>
              </a:path>
            </a:pathLst>
          </a:custGeom>
          <a:solidFill>
            <a:srgbClr val="87A4CB">
              <a:alpha val="38000"/>
            </a:srgbClr>
          </a:solidFill>
          <a:ln w="12700">
            <a:miter lim="400000"/>
          </a:ln>
        </p:spPr>
        <p:txBody>
          <a:bodyPr lIns="45719" rIns="45719"/>
          <a:lstStyle/>
          <a:p>
            <a:endParaRPr dirty="0"/>
          </a:p>
        </p:txBody>
      </p:sp>
      <p:graphicFrame>
        <p:nvGraphicFramePr>
          <p:cNvPr id="4" name="Πίνακας 4">
            <a:extLst>
              <a:ext uri="{FF2B5EF4-FFF2-40B4-BE49-F238E27FC236}">
                <a16:creationId xmlns:a16="http://schemas.microsoft.com/office/drawing/2014/main" id="{3A38BB30-8738-4778-881E-912F243EA5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4083107"/>
              </p:ext>
            </p:extLst>
          </p:nvPr>
        </p:nvGraphicFramePr>
        <p:xfrm>
          <a:off x="828025" y="888980"/>
          <a:ext cx="10689077" cy="4022837"/>
        </p:xfrm>
        <a:graphic>
          <a:graphicData uri="http://schemas.openxmlformats.org/drawingml/2006/table">
            <a:tbl>
              <a:tblPr/>
              <a:tblGrid>
                <a:gridCol w="29499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21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91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91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8871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7296">
                <a:tc>
                  <a:txBody>
                    <a:bodyPr/>
                    <a:lstStyle/>
                    <a:p>
                      <a:pPr lvl="1" algn="l" fontAlgn="b"/>
                      <a:endParaRPr lang="el-GR" sz="1100" b="0" i="0" u="none" strike="noStrike" kern="1200" dirty="0">
                        <a:solidFill>
                          <a:schemeClr val="bg1"/>
                        </a:solidFill>
                        <a:effectLst/>
                        <a:latin typeface="CeraGR-Black" panose="00000A00000000000000" pitchFamily="2" charset="-95"/>
                        <a:ea typeface="+mn-ea"/>
                        <a:cs typeface="+mn-cs"/>
                      </a:endParaRPr>
                    </a:p>
                  </a:txBody>
                  <a:tcPr marL="7770" marR="7770" marT="777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457200" marR="0" lvl="1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ΑΡΙΘΜΟΣ ΘΕΣΕΩΝ</a:t>
                      </a:r>
                      <a:endParaRPr lang="el-GR" sz="1100" b="0" i="0" u="none" strike="noStrike" dirty="0">
                        <a:solidFill>
                          <a:schemeClr val="bg1"/>
                        </a:solidFill>
                        <a:effectLst/>
                        <a:latin typeface="CeraGR-LightItalic" panose="00000400000000000000" pitchFamily="2" charset="-95"/>
                      </a:endParaRPr>
                    </a:p>
                  </a:txBody>
                  <a:tcPr marL="7770" marR="7770" marT="777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457200" marR="0" lvl="1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sz="1200" b="0" i="0" u="none" strike="noStrike" dirty="0">
                        <a:solidFill>
                          <a:schemeClr val="bg1"/>
                        </a:solidFill>
                        <a:effectLst/>
                        <a:latin typeface="CeraGR-LightItalic" panose="00000400000000000000" pitchFamily="2" charset="-95"/>
                      </a:endParaRPr>
                    </a:p>
                  </a:txBody>
                  <a:tcPr marL="7770" marR="7770" marT="777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sz="1100" b="0" i="0" u="none" strike="noStrike" dirty="0">
                        <a:solidFill>
                          <a:schemeClr val="bg1"/>
                        </a:solidFill>
                        <a:effectLst/>
                        <a:latin typeface="CeraGR-LightItalic" panose="00000400000000000000" pitchFamily="2" charset="-95"/>
                      </a:endParaRPr>
                    </a:p>
                  </a:txBody>
                  <a:tcPr marL="7770" marR="7770" marT="777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sz="1100" b="0" i="0" u="none" strike="noStrike" dirty="0">
                        <a:solidFill>
                          <a:schemeClr val="bg1"/>
                        </a:solidFill>
                        <a:effectLst/>
                        <a:latin typeface="CeraGR-LightItalic" panose="00000400000000000000" pitchFamily="2" charset="-95"/>
                      </a:endParaRPr>
                    </a:p>
                  </a:txBody>
                  <a:tcPr marL="7770" marR="7770" marT="777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8424017"/>
                  </a:ext>
                </a:extLst>
              </a:tr>
              <a:tr h="645056">
                <a:tc>
                  <a:txBody>
                    <a:bodyPr/>
                    <a:lstStyle/>
                    <a:p>
                      <a:pPr lvl="1" algn="l" fontAlgn="b"/>
                      <a:endParaRPr lang="el-GR" sz="1100" b="0" i="0" u="none" strike="noStrike" kern="1200" dirty="0">
                        <a:solidFill>
                          <a:schemeClr val="bg1"/>
                        </a:solidFill>
                        <a:effectLst/>
                        <a:latin typeface="CeraGR-Black" panose="00000A00000000000000" pitchFamily="2" charset="-95"/>
                        <a:ea typeface="+mn-ea"/>
                        <a:cs typeface="+mn-cs"/>
                      </a:endParaRPr>
                    </a:p>
                  </a:txBody>
                  <a:tcPr marL="7770" marR="7770" marT="7770" marB="0" anchor="ctr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eraGR-LightItalic" panose="00000400000000000000" pitchFamily="2" charset="-95"/>
                        </a:rPr>
                        <a:t>2020</a:t>
                      </a:r>
                    </a:p>
                  </a:txBody>
                  <a:tcPr marL="7770" marR="7770" marT="777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eraGR-LightItalic" panose="00000400000000000000" pitchFamily="2" charset="-95"/>
                        </a:rPr>
                        <a:t>2021</a:t>
                      </a:r>
                    </a:p>
                  </a:txBody>
                  <a:tcPr marL="7770" marR="7770" marT="777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eraGR-LightItalic" panose="00000400000000000000" pitchFamily="2" charset="-95"/>
                        </a:rPr>
                        <a:t>2022</a:t>
                      </a:r>
                    </a:p>
                  </a:txBody>
                  <a:tcPr marL="7770" marR="7770" marT="777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457200" marR="0" lvl="1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eraGR-LightItalic" panose="00000400000000000000" pitchFamily="2" charset="-95"/>
                        </a:rPr>
                        <a:t>ΣΥΝΟΛΟ</a:t>
                      </a:r>
                    </a:p>
                  </a:txBody>
                  <a:tcPr marL="7770" marR="7770" marT="777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5056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ΚΑΤΗΓΟΡΙΑ ΦΟΡΕΑ</a:t>
                      </a:r>
                    </a:p>
                  </a:txBody>
                  <a:tcPr marL="7770" marR="7770" marT="7770" marB="0" anchor="ctr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</a:rPr>
                        <a:t>ΕΓΚΡΙΤΙΚΗ ΑΠΟΦΑΣΗ</a:t>
                      </a:r>
                    </a:p>
                    <a:p>
                      <a:pPr marL="0" lvl="1" algn="l" defTabSz="914400" rtl="0" eaLnBrk="1" fontAlgn="b" latinLnBrk="0" hangingPunct="1"/>
                      <a:r>
                        <a:rPr lang="el-GR" sz="11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(ΔΙΠΑΑΔ/Φ.ΕΓΚΡ./104/13657/16-07-2020) ΚΑΙ ΛΟΙΠΕΣ ΕΓΚΡΙΤΙΚΕΣ</a:t>
                      </a:r>
                    </a:p>
                    <a:p>
                      <a:pPr marL="457200" marR="0" lvl="1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sz="1100" b="0" i="0" u="none" strike="noStrike" dirty="0">
                        <a:solidFill>
                          <a:schemeClr val="bg1"/>
                        </a:solidFill>
                        <a:effectLst/>
                        <a:latin typeface="CeraGR-LightItalic" panose="00000400000000000000" pitchFamily="2" charset="-95"/>
                      </a:endParaRPr>
                    </a:p>
                  </a:txBody>
                  <a:tcPr marL="7770" marR="7770" marT="777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1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ΕΓΚΡΙΤΙΚΗ ΑΠΟΦΑΣΗ</a:t>
                      </a:r>
                    </a:p>
                    <a:p>
                      <a:pPr marL="0" marR="0" lvl="1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1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(ΠΥΣ 42/30.9.2020) ΚΑΙ ΛΟΙΠΕΣ</a:t>
                      </a:r>
                      <a:r>
                        <a:rPr lang="el-GR" sz="1100" b="0" i="0" u="none" strike="noStrike" kern="1200" baseline="0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 ΕΓΚΡΙΤΙΚΕΣ</a:t>
                      </a:r>
                      <a:endParaRPr lang="el-GR" sz="1100" b="0" i="0" u="none" strike="noStrike" kern="1200" dirty="0">
                        <a:solidFill>
                          <a:schemeClr val="bg1"/>
                        </a:solidFill>
                        <a:effectLst/>
                        <a:latin typeface="CeraGR-Black" panose="00000A00000000000000" pitchFamily="2" charset="-95"/>
                        <a:ea typeface="+mn-ea"/>
                        <a:cs typeface="+mn-cs"/>
                      </a:endParaRPr>
                    </a:p>
                  </a:txBody>
                  <a:tcPr marL="7770" marR="7770" marT="777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1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ΕΓΚΡΙΤΙΚΗ ΑΠΟΦΑΣΗ</a:t>
                      </a:r>
                    </a:p>
                    <a:p>
                      <a:pPr marL="0" marR="0" lvl="1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1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(ΠΥΣ 50/4.11.2021) ΚΑΙ ΛΟΙΠΕΣ</a:t>
                      </a:r>
                      <a:r>
                        <a:rPr lang="el-GR" sz="1100" b="0" i="0" u="none" strike="noStrike" kern="1200" baseline="0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 ΕΓΚΡΙΤΙΚΕΣ</a:t>
                      </a:r>
                      <a:endParaRPr lang="el-GR" sz="1100" b="0" i="0" u="none" strike="noStrike" kern="1200" dirty="0">
                        <a:solidFill>
                          <a:schemeClr val="bg1"/>
                        </a:solidFill>
                        <a:effectLst/>
                        <a:latin typeface="CeraGR-Black" panose="00000A00000000000000" pitchFamily="2" charset="-95"/>
                        <a:ea typeface="+mn-ea"/>
                        <a:cs typeface="+mn-cs"/>
                      </a:endParaRPr>
                    </a:p>
                  </a:txBody>
                  <a:tcPr marL="7770" marR="7770" marT="777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457200" marR="0" lvl="1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sz="900" b="0" i="0" u="none" strike="noStrike" dirty="0">
                        <a:solidFill>
                          <a:schemeClr val="bg1"/>
                        </a:solidFill>
                        <a:effectLst/>
                        <a:latin typeface="CeraGR-LightItalic" panose="00000400000000000000" pitchFamily="2" charset="-95"/>
                      </a:endParaRPr>
                    </a:p>
                  </a:txBody>
                  <a:tcPr marL="7770" marR="7770" marT="777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1566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4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ΑΝΑΠΤΥΞΗΣ ΚΑΙ ΕΠΕΝΔΥΣΕΩΝ</a:t>
                      </a:r>
                    </a:p>
                  </a:txBody>
                  <a:tcPr marL="7770" marR="7770" marT="7770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4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37</a:t>
                      </a:r>
                    </a:p>
                  </a:txBody>
                  <a:tcPr marL="7770" marR="7770" marT="7770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4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98</a:t>
                      </a:r>
                    </a:p>
                  </a:txBody>
                  <a:tcPr marL="7770" marR="7770" marT="7770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4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32</a:t>
                      </a:r>
                    </a:p>
                  </a:txBody>
                  <a:tcPr marL="7770" marR="7770" marT="7770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4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167</a:t>
                      </a:r>
                    </a:p>
                  </a:txBody>
                  <a:tcPr marL="7770" marR="7770" marT="7770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71566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4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ΥΠΟΥΓΕΙΟ</a:t>
                      </a:r>
                      <a:r>
                        <a:rPr lang="el-GR" sz="1400" b="0" i="0" u="none" strike="noStrike" baseline="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 ΔΙΚΑΙΟΣΥΝΗΣ</a:t>
                      </a:r>
                      <a:endParaRPr lang="el-GR" sz="14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7770" marR="7770" marT="7770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endParaRPr lang="el-GR" sz="14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7770" marR="7770" marT="7770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4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6</a:t>
                      </a:r>
                    </a:p>
                  </a:txBody>
                  <a:tcPr marL="7770" marR="7770" marT="7770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endParaRPr lang="el-GR" sz="14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7770" marR="7770" marT="7770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4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6</a:t>
                      </a:r>
                    </a:p>
                  </a:txBody>
                  <a:tcPr marL="7770" marR="7770" marT="7770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1566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4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ΜΕΤΑΝΑΣΤΕΥΣΗΣ ΚΑΙ ΑΣΥΛΟΥ </a:t>
                      </a:r>
                    </a:p>
                  </a:txBody>
                  <a:tcPr marL="7770" marR="7770" marT="7770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4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179</a:t>
                      </a:r>
                    </a:p>
                  </a:txBody>
                  <a:tcPr marL="7770" marR="7770" marT="7770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4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219</a:t>
                      </a:r>
                    </a:p>
                  </a:txBody>
                  <a:tcPr marL="7770" marR="7770" marT="7770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4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109</a:t>
                      </a:r>
                    </a:p>
                  </a:txBody>
                  <a:tcPr marL="7770" marR="7770" marT="7770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4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507</a:t>
                      </a:r>
                    </a:p>
                  </a:txBody>
                  <a:tcPr marL="7770" marR="7770" marT="7770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71566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4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ΑΝΕΞΑΡΤΗΤΕΣ ΑΡΧΕΣ</a:t>
                      </a:r>
                    </a:p>
                  </a:txBody>
                  <a:tcPr marL="7770" marR="7770" marT="7770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endParaRPr lang="el-GR" sz="14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7770" marR="7770" marT="7770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endParaRPr lang="el-GR" sz="14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7770" marR="7770" marT="7770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endParaRPr lang="el-GR" sz="14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7770" marR="7770" marT="7770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endParaRPr lang="el-GR" sz="14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7770" marR="7770" marT="7770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4812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4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ΟΙΚΟΝΟΜΙΚΩΝ</a:t>
                      </a:r>
                    </a:p>
                  </a:txBody>
                  <a:tcPr marL="7770" marR="7770" marT="7770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endParaRPr lang="el-GR" sz="14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7770" marR="7770" marT="7770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4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3</a:t>
                      </a:r>
                    </a:p>
                  </a:txBody>
                  <a:tcPr marL="7770" marR="7770" marT="7770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endParaRPr lang="el-GR" sz="14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7770" marR="7770" marT="7770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4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3</a:t>
                      </a:r>
                    </a:p>
                  </a:txBody>
                  <a:tcPr marL="7770" marR="7770" marT="7770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8655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4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ΠΡΟΣΤΑΣΙΑΣ ΤΟΥ ΠΟΛΙΤΗ</a:t>
                      </a:r>
                    </a:p>
                  </a:txBody>
                  <a:tcPr marL="7770" marR="7770" marT="7770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4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400</a:t>
                      </a:r>
                    </a:p>
                  </a:txBody>
                  <a:tcPr marL="7770" marR="7770" marT="7770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endParaRPr lang="el-GR" sz="14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7770" marR="7770" marT="7770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endParaRPr lang="el-GR" sz="14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7770" marR="7770" marT="7770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4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400</a:t>
                      </a:r>
                    </a:p>
                  </a:txBody>
                  <a:tcPr marL="7770" marR="7770" marT="7770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44922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</a:rPr>
                        <a:t>ΣΥΝΟΛΟ</a:t>
                      </a:r>
                    </a:p>
                  </a:txBody>
                  <a:tcPr marL="7770" marR="7770" marT="7770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</a:rPr>
                        <a:t>616</a:t>
                      </a:r>
                    </a:p>
                  </a:txBody>
                  <a:tcPr marL="7770" marR="7770" marT="7770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</a:rPr>
                        <a:t>326</a:t>
                      </a:r>
                    </a:p>
                  </a:txBody>
                  <a:tcPr marL="7770" marR="7770" marT="7770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</a:rPr>
                        <a:t>141</a:t>
                      </a:r>
                    </a:p>
                  </a:txBody>
                  <a:tcPr marL="7770" marR="7770" marT="7770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</a:rPr>
                        <a:t>1.083</a:t>
                      </a:r>
                    </a:p>
                  </a:txBody>
                  <a:tcPr marL="7770" marR="7770" marT="7770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</a:tbl>
          </a:graphicData>
        </a:graphic>
      </p:graphicFrame>
      <p:pic>
        <p:nvPicPr>
          <p:cNvPr id="2" name="image1.png">
            <a:extLst>
              <a:ext uri="{FF2B5EF4-FFF2-40B4-BE49-F238E27FC236}">
                <a16:creationId xmlns:a16="http://schemas.microsoft.com/office/drawing/2014/main" id="{3012DEE4-5281-4296-AB1B-8B3AEC9A530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55319" r="38483" b="25472"/>
          <a:stretch>
            <a:fillRect/>
          </a:stretch>
        </p:blipFill>
        <p:spPr>
          <a:xfrm>
            <a:off x="176137" y="6234802"/>
            <a:ext cx="3351068" cy="588568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6" name="Πίνακας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5864632"/>
              </p:ext>
            </p:extLst>
          </p:nvPr>
        </p:nvGraphicFramePr>
        <p:xfrm>
          <a:off x="828024" y="5116060"/>
          <a:ext cx="10689077" cy="815490"/>
        </p:xfrm>
        <a:graphic>
          <a:graphicData uri="http://schemas.openxmlformats.org/drawingml/2006/table">
            <a:tbl>
              <a:tblPr/>
              <a:tblGrid>
                <a:gridCol w="29346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69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9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283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71566">
                <a:tc>
                  <a:txBody>
                    <a:bodyPr/>
                    <a:lstStyle/>
                    <a:p>
                      <a:pPr lvl="1" algn="l" fontAlgn="b"/>
                      <a:endParaRPr lang="el-GR" sz="14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  <a:p>
                      <a:pPr lvl="1" algn="l" fontAlgn="b"/>
                      <a:r>
                        <a:rPr lang="el-GR" sz="14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</a:t>
                      </a:r>
                      <a:r>
                        <a:rPr lang="el-GR" sz="1400" b="0" i="0" u="none" strike="noStrike" baseline="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 ΥΠΟΔΟΜΩΝ ΚΑΙ ΜΕΤΑΦΟΡΩΝ (ΟΣΥ - ΣΤΑΣΥ)</a:t>
                      </a:r>
                      <a:endParaRPr lang="el-GR" sz="14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7770" marR="7770" marT="7770" marB="0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endParaRPr lang="el-GR" sz="14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7770" marR="7770" marT="7770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sz="14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  <a:p>
                      <a:pPr marL="457200" marR="0" lvl="1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655</a:t>
                      </a:r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(στο 1:1 από το έτος 2022) </a:t>
                      </a:r>
                    </a:p>
                    <a:p>
                      <a:pPr lvl="1" algn="l" fontAlgn="b"/>
                      <a:endParaRPr lang="el-GR" sz="14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7770" marR="7770" marT="7770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endParaRPr lang="el-GR" sz="14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7770" marR="7770" marT="7770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2A3B2879-962F-4F0E-AF29-A80DC00402FC}"/>
              </a:ext>
            </a:extLst>
          </p:cNvPr>
          <p:cNvSpPr txBox="1"/>
          <p:nvPr/>
        </p:nvSpPr>
        <p:spPr>
          <a:xfrm>
            <a:off x="9491014" y="151946"/>
            <a:ext cx="2700986" cy="64633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0" i="0" u="none" strike="noStrike" kern="1200" cap="none" spc="0" normalizeH="0" baseline="0" noProof="0" dirty="0">
                <a:ln>
                  <a:noFill/>
                </a:ln>
                <a:solidFill>
                  <a:srgbClr val="144F89"/>
                </a:solidFill>
                <a:effectLst/>
                <a:uLnTx/>
                <a:uFillTx/>
                <a:latin typeface="CeraGR-LightItalic" panose="00000400000000000000" pitchFamily="2" charset="-95"/>
                <a:cs typeface="Helvetica"/>
              </a:rPr>
              <a:t>τακτικό προσωπικό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144F89"/>
              </a:solidFill>
              <a:effectLst/>
              <a:uLnTx/>
              <a:uFillTx/>
              <a:latin typeface="CeraGR-LightItalic" panose="00000400000000000000" pitchFamily="2" charset="-95"/>
              <a:cs typeface="Helvetica"/>
            </a:endParaRPr>
          </a:p>
          <a:p>
            <a:pPr>
              <a:defRPr/>
            </a:pPr>
            <a:r>
              <a:rPr lang="en-US" dirty="0">
                <a:solidFill>
                  <a:srgbClr val="144F89"/>
                </a:solidFill>
                <a:latin typeface="CeraGR-LightItalic" panose="00000400000000000000" pitchFamily="2" charset="-95"/>
                <a:cs typeface="Helvetica"/>
              </a:rPr>
              <a:t>(</a:t>
            </a:r>
            <a:r>
              <a:rPr lang="el-GR" dirty="0">
                <a:solidFill>
                  <a:srgbClr val="144F89"/>
                </a:solidFill>
                <a:latin typeface="CeraGR-LightItalic" panose="00000400000000000000" pitchFamily="2" charset="-95"/>
                <a:cs typeface="Helvetica"/>
              </a:rPr>
              <a:t>εκτός </a:t>
            </a:r>
            <a:r>
              <a:rPr lang="en-US" dirty="0">
                <a:solidFill>
                  <a:srgbClr val="144F89"/>
                </a:solidFill>
                <a:latin typeface="CeraGR-LightItalic" panose="00000400000000000000" pitchFamily="2" charset="-95"/>
                <a:cs typeface="Helvetica"/>
              </a:rPr>
              <a:t>1:1)</a:t>
            </a:r>
          </a:p>
        </p:txBody>
      </p:sp>
    </p:spTree>
    <p:extLst>
      <p:ext uri="{BB962C8B-B14F-4D97-AF65-F5344CB8AC3E}">
        <p14:creationId xmlns:p14="http://schemas.microsoft.com/office/powerpoint/2010/main" val="3895144991"/>
      </p:ext>
    </p:extLst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84C8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" name="image1.png"/>
          <p:cNvPicPr>
            <a:picLocks noChangeAspect="1"/>
          </p:cNvPicPr>
          <p:nvPr/>
        </p:nvPicPr>
        <p:blipFill>
          <a:blip r:embed="rId2"/>
          <a:srcRect t="55319" r="38483" b="25472"/>
          <a:stretch>
            <a:fillRect/>
          </a:stretch>
        </p:blipFill>
        <p:spPr>
          <a:xfrm>
            <a:off x="8646369" y="6020837"/>
            <a:ext cx="3351068" cy="588568"/>
          </a:xfrm>
          <a:prstGeom prst="rect">
            <a:avLst/>
          </a:prstGeom>
          <a:ln w="12700">
            <a:miter lim="400000"/>
          </a:ln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9F03475-304D-4E4A-898F-E6065F640B90}"/>
              </a:ext>
            </a:extLst>
          </p:cNvPr>
          <p:cNvCxnSpPr>
            <a:cxnSpLocks/>
          </p:cNvCxnSpPr>
          <p:nvPr/>
        </p:nvCxnSpPr>
        <p:spPr>
          <a:xfrm>
            <a:off x="-361950" y="696555"/>
            <a:ext cx="12973050" cy="0"/>
          </a:xfrm>
          <a:prstGeom prst="line">
            <a:avLst/>
          </a:prstGeom>
          <a:noFill/>
          <a:ln w="6350" cap="flat">
            <a:solidFill>
              <a:srgbClr val="87A4CB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8" name="Shape 157">
            <a:extLst>
              <a:ext uri="{FF2B5EF4-FFF2-40B4-BE49-F238E27FC236}">
                <a16:creationId xmlns:a16="http://schemas.microsoft.com/office/drawing/2014/main" id="{216B3194-8605-4526-A304-9AAE0B2F0EF6}"/>
              </a:ext>
            </a:extLst>
          </p:cNvPr>
          <p:cNvSpPr/>
          <p:nvPr/>
        </p:nvSpPr>
        <p:spPr>
          <a:xfrm>
            <a:off x="515937" y="277292"/>
            <a:ext cx="11690711" cy="4247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9" rIns="45719">
            <a:spAutoFit/>
          </a:bodyPr>
          <a:lstStyle/>
          <a:p>
            <a:pPr>
              <a:lnSpc>
                <a:spcPct val="80000"/>
              </a:lnSpc>
              <a:defRPr sz="6100">
                <a:solidFill>
                  <a:srgbClr val="87A4CB"/>
                </a:solidFill>
                <a:latin typeface="CeraGR-Black"/>
                <a:ea typeface="CeraGR-Black"/>
                <a:cs typeface="CeraGR-Black"/>
                <a:sym typeface="CeraGR-Black"/>
              </a:defRPr>
            </a:pPr>
            <a:r>
              <a:rPr lang="el-GR" sz="2700" dirty="0">
                <a:solidFill>
                  <a:srgbClr val="FFFFFF"/>
                </a:solidFill>
                <a:latin typeface="CeraGR-Black"/>
                <a:ea typeface="CeraGR-Black"/>
                <a:cs typeface="CeraGR-Black"/>
                <a:sym typeface="CeraGR-Black"/>
              </a:rPr>
              <a:t>3</a:t>
            </a:r>
            <a:r>
              <a:rPr lang="en-US" sz="2700" dirty="0">
                <a:solidFill>
                  <a:srgbClr val="FFFFFF"/>
                </a:solidFill>
                <a:latin typeface="CeraGR-Black"/>
                <a:ea typeface="CeraGR-Black"/>
                <a:cs typeface="CeraGR-Black"/>
                <a:sym typeface="CeraGR-Black"/>
              </a:rPr>
              <a:t>.</a:t>
            </a:r>
            <a:r>
              <a:rPr lang="el-GR" sz="2700" dirty="0">
                <a:solidFill>
                  <a:srgbClr val="FFFFFF"/>
                </a:solidFill>
                <a:latin typeface="CeraGR-Black"/>
                <a:ea typeface="CeraGR-Black"/>
                <a:cs typeface="CeraGR-Black"/>
                <a:sym typeface="CeraGR-Black"/>
              </a:rPr>
              <a:t> ΕΓΚΡΙΘΕΙΣΕΣ ΠΡΟΣΛΗΨΕΙΣ ΕΤΩΝ 2020 - 2022</a:t>
            </a:r>
            <a:endParaRPr sz="2400" dirty="0">
              <a:solidFill>
                <a:srgbClr val="FFFFFF"/>
              </a:solidFill>
              <a:latin typeface="CeraGR-LightItalic" panose="00000400000000000000" pitchFamily="2" charset="-95"/>
              <a:ea typeface="CeraGR-Black"/>
              <a:cs typeface="CeraGR-Black"/>
              <a:sym typeface="CeraGR-Black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B1E80E8-0497-40B4-A716-028182F28187}"/>
              </a:ext>
            </a:extLst>
          </p:cNvPr>
          <p:cNvSpPr txBox="1"/>
          <p:nvPr/>
        </p:nvSpPr>
        <p:spPr>
          <a:xfrm>
            <a:off x="-361950" y="1992476"/>
            <a:ext cx="478629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r">
              <a:buFont typeface="Wingdings" panose="05000000000000000000" pitchFamily="2" charset="2"/>
              <a:buChar char="ü"/>
            </a:pPr>
            <a:r>
              <a:rPr lang="el-GR" sz="2800" dirty="0">
                <a:solidFill>
                  <a:srgbClr val="FFFFFF"/>
                </a:solidFill>
                <a:latin typeface="CeraGR-Black" panose="00000A00000000000000" pitchFamily="2" charset="-95"/>
              </a:rPr>
              <a:t>ΕΓΚΡΙΘΕΙΣΕΣ </a:t>
            </a:r>
          </a:p>
          <a:p>
            <a:pPr algn="r"/>
            <a:r>
              <a:rPr lang="el-GR" sz="2800" dirty="0">
                <a:solidFill>
                  <a:srgbClr val="FFFFFF"/>
                </a:solidFill>
                <a:latin typeface="CeraGR-Black" panose="00000A00000000000000" pitchFamily="2" charset="-95"/>
              </a:rPr>
              <a:t>ΠΡΟΣΛΗΨΕΙΣ</a:t>
            </a:r>
            <a:endParaRPr lang="en-US" sz="2800" dirty="0">
              <a:solidFill>
                <a:srgbClr val="FFFFFF"/>
              </a:solidFill>
              <a:latin typeface="CeraGR-Black" panose="00000A00000000000000" pitchFamily="2" charset="-95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1ED018F-1E17-4E6D-9AB6-CE11DF3C2AEC}"/>
              </a:ext>
            </a:extLst>
          </p:cNvPr>
          <p:cNvSpPr txBox="1"/>
          <p:nvPr/>
        </p:nvSpPr>
        <p:spPr>
          <a:xfrm>
            <a:off x="4503422" y="2762752"/>
            <a:ext cx="7096699" cy="2246769"/>
          </a:xfrm>
          <a:prstGeom prst="rect">
            <a:avLst/>
          </a:prstGeom>
          <a:noFill/>
          <a:ln>
            <a:solidFill>
              <a:srgbClr val="87A4CB"/>
            </a:solidFill>
            <a:prstDash val="dash"/>
          </a:ln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l-GR" sz="2000" b="1" dirty="0">
                <a:solidFill>
                  <a:srgbClr val="FFFFFF"/>
                </a:solidFill>
                <a:latin typeface="CeraGR-Bold" panose="00000800000000000000" pitchFamily="2" charset="-95"/>
              </a:rPr>
              <a:t>Τακτικού προσωπικού που εμπίπτει στον κανόνα 1:1</a:t>
            </a:r>
          </a:p>
          <a:p>
            <a:pPr marL="914400" lvl="1" indent="-457200">
              <a:buFont typeface="+mj-lt"/>
              <a:buAutoNum type="arabicPeriod"/>
            </a:pPr>
            <a:endParaRPr lang="el-GR" sz="2000" b="1" dirty="0">
              <a:solidFill>
                <a:srgbClr val="FFFFFF"/>
              </a:solidFill>
              <a:latin typeface="CeraGR-Bold" panose="00000800000000000000" pitchFamily="2" charset="-95"/>
            </a:endParaRPr>
          </a:p>
          <a:p>
            <a:pPr marL="457200" indent="-457200">
              <a:buFont typeface="+mj-lt"/>
              <a:buAutoNum type="arabicPeriod"/>
            </a:pPr>
            <a:r>
              <a:rPr lang="el-GR" sz="2000" b="1" dirty="0">
                <a:solidFill>
                  <a:srgbClr val="FFFFFF"/>
                </a:solidFill>
                <a:latin typeface="CeraGR-Bold" panose="00000800000000000000" pitchFamily="2" charset="-95"/>
              </a:rPr>
              <a:t>Τακτικού προσωπικού που δεν εμπίπτει στον κανόνα 1:1</a:t>
            </a:r>
          </a:p>
          <a:p>
            <a:pPr marL="914400" lvl="1" indent="-457200">
              <a:buFont typeface="+mj-lt"/>
              <a:buAutoNum type="arabicPeriod"/>
            </a:pPr>
            <a:endParaRPr lang="el-GR" sz="2000" b="1" dirty="0">
              <a:solidFill>
                <a:srgbClr val="FFFFFF"/>
              </a:solidFill>
              <a:latin typeface="CeraGR-Bold" panose="00000800000000000000" pitchFamily="2" charset="-95"/>
            </a:endParaRPr>
          </a:p>
          <a:p>
            <a:pPr marL="457200" indent="-457200">
              <a:buFont typeface="+mj-lt"/>
              <a:buAutoNum type="arabicPeriod"/>
            </a:pPr>
            <a:r>
              <a:rPr lang="el-GR" sz="2000" b="1" u="sng" dirty="0">
                <a:solidFill>
                  <a:srgbClr val="FFFFFF"/>
                </a:solidFill>
                <a:latin typeface="CeraGR-Bold" panose="00000800000000000000" pitchFamily="2" charset="-95"/>
              </a:rPr>
              <a:t>Δικηγόρων με έμμισθη εντολή (εκτός 1:1)</a:t>
            </a:r>
            <a:r>
              <a:rPr lang="en-US" sz="2000" b="1" u="sng" dirty="0">
                <a:solidFill>
                  <a:srgbClr val="FFFFFF"/>
                </a:solidFill>
                <a:latin typeface="CeraGR-Bold" panose="00000800000000000000" pitchFamily="2" charset="-95"/>
              </a:rPr>
              <a:t> </a:t>
            </a:r>
            <a:endParaRPr lang="el-GR" sz="2000" b="1" u="sng" dirty="0">
              <a:solidFill>
                <a:srgbClr val="FFFFFF"/>
              </a:solidFill>
              <a:latin typeface="CeraGR-Bold" panose="00000800000000000000" pitchFamily="2" charset="-95"/>
            </a:endParaRPr>
          </a:p>
        </p:txBody>
      </p:sp>
    </p:spTree>
    <p:extLst>
      <p:ext uri="{BB962C8B-B14F-4D97-AF65-F5344CB8AC3E}">
        <p14:creationId xmlns:p14="http://schemas.microsoft.com/office/powerpoint/2010/main" val="3451809685"/>
      </p:ext>
    </p:extLst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119">
            <a:extLst>
              <a:ext uri="{FF2B5EF4-FFF2-40B4-BE49-F238E27FC236}">
                <a16:creationId xmlns:a16="http://schemas.microsoft.com/office/drawing/2014/main" id="{79782398-A110-A241-8920-D08BB2124E99}"/>
              </a:ext>
            </a:extLst>
          </p:cNvPr>
          <p:cNvSpPr/>
          <p:nvPr/>
        </p:nvSpPr>
        <p:spPr>
          <a:xfrm>
            <a:off x="-14648" y="6158703"/>
            <a:ext cx="12221297" cy="699297"/>
          </a:xfrm>
          <a:prstGeom prst="rect">
            <a:avLst/>
          </a:prstGeom>
          <a:solidFill>
            <a:srgbClr val="084C8D"/>
          </a:solidFill>
          <a:ln w="12700">
            <a:solidFill>
              <a:srgbClr val="6F9DD0"/>
            </a:solidFill>
            <a:miter/>
          </a:ln>
        </p:spPr>
        <p:txBody>
          <a:bodyPr lIns="45719" rIns="45719" anchor="ctr"/>
          <a:lstStyle/>
          <a:p>
            <a:endParaRPr dirty="0"/>
          </a:p>
        </p:txBody>
      </p:sp>
      <p:sp>
        <p:nvSpPr>
          <p:cNvPr id="22" name="Shape 122">
            <a:extLst>
              <a:ext uri="{FF2B5EF4-FFF2-40B4-BE49-F238E27FC236}">
                <a16:creationId xmlns:a16="http://schemas.microsoft.com/office/drawing/2014/main" id="{D31E7D96-C69E-1647-AED1-68B5055A0AA3}"/>
              </a:ext>
            </a:extLst>
          </p:cNvPr>
          <p:cNvSpPr/>
          <p:nvPr/>
        </p:nvSpPr>
        <p:spPr>
          <a:xfrm>
            <a:off x="6611" y="6158703"/>
            <a:ext cx="12178779" cy="12701"/>
          </a:xfrm>
          <a:prstGeom prst="rect">
            <a:avLst/>
          </a:prstGeom>
          <a:solidFill>
            <a:srgbClr val="86A3CD"/>
          </a:solidFill>
          <a:ln w="12700">
            <a:solidFill>
              <a:srgbClr val="86A3CD"/>
            </a:solidFill>
            <a:miter/>
          </a:ln>
        </p:spPr>
        <p:txBody>
          <a:bodyPr lIns="45719" rIns="45719" anchor="ctr"/>
          <a:lstStyle/>
          <a:p>
            <a:endParaRPr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52ADB06-B41B-5E4E-A1FE-63EBEE29E33B}"/>
              </a:ext>
            </a:extLst>
          </p:cNvPr>
          <p:cNvCxnSpPr>
            <a:cxnSpLocks/>
          </p:cNvCxnSpPr>
          <p:nvPr/>
        </p:nvCxnSpPr>
        <p:spPr>
          <a:xfrm>
            <a:off x="-361950" y="696555"/>
            <a:ext cx="12973050" cy="0"/>
          </a:xfrm>
          <a:prstGeom prst="line">
            <a:avLst/>
          </a:prstGeom>
          <a:noFill/>
          <a:ln w="6350" cap="flat">
            <a:solidFill>
              <a:srgbClr val="376A9F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7" name="Shape 157">
            <a:extLst>
              <a:ext uri="{FF2B5EF4-FFF2-40B4-BE49-F238E27FC236}">
                <a16:creationId xmlns:a16="http://schemas.microsoft.com/office/drawing/2014/main" id="{F7D63E33-30FB-CE42-A59A-19AC10DC2ACB}"/>
              </a:ext>
            </a:extLst>
          </p:cNvPr>
          <p:cNvSpPr/>
          <p:nvPr/>
        </p:nvSpPr>
        <p:spPr>
          <a:xfrm>
            <a:off x="515937" y="277292"/>
            <a:ext cx="11690711" cy="4364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9" rIns="45719">
            <a:spAutoFit/>
          </a:bodyPr>
          <a:lstStyle/>
          <a:p>
            <a:pPr>
              <a:lnSpc>
                <a:spcPct val="80000"/>
              </a:lnSpc>
              <a:defRPr sz="6100">
                <a:solidFill>
                  <a:srgbClr val="87A4CB"/>
                </a:solidFill>
                <a:latin typeface="CeraGR-Black"/>
                <a:ea typeface="CeraGR-Black"/>
                <a:cs typeface="CeraGR-Black"/>
                <a:sym typeface="CeraGR-Black"/>
              </a:defRPr>
            </a:pPr>
            <a:r>
              <a:rPr lang="el-GR" sz="2700" dirty="0">
                <a:solidFill>
                  <a:srgbClr val="144F89"/>
                </a:solidFill>
              </a:rPr>
              <a:t>3.3 ΕΓΚΡΙΘΕΙΣΕΣ ΠΡΟΣΛΗΨΕΙΣ </a:t>
            </a:r>
            <a:r>
              <a:rPr lang="el-GR" sz="2700" dirty="0">
                <a:solidFill>
                  <a:srgbClr val="144F89"/>
                </a:solidFill>
                <a:latin typeface="CeraGR-Black"/>
                <a:ea typeface="CeraGR-Black"/>
                <a:cs typeface="CeraGR-Black"/>
              </a:rPr>
              <a:t>ΕΤΩΝ</a:t>
            </a:r>
            <a:r>
              <a:rPr lang="el-GR" sz="2700" dirty="0">
                <a:solidFill>
                  <a:srgbClr val="144F89"/>
                </a:solidFill>
              </a:rPr>
              <a:t> 2020 - 2022 </a:t>
            </a:r>
            <a:endParaRPr sz="2400" dirty="0">
              <a:solidFill>
                <a:srgbClr val="144F89"/>
              </a:solidFill>
              <a:latin typeface="CeraGR-LightItalic" panose="00000400000000000000" pitchFamily="2" charset="-95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DEA722F-589A-46BE-A741-33DD93AFE4EA}"/>
              </a:ext>
            </a:extLst>
          </p:cNvPr>
          <p:cNvSpPr txBox="1"/>
          <p:nvPr/>
        </p:nvSpPr>
        <p:spPr>
          <a:xfrm>
            <a:off x="8291267" y="40265"/>
            <a:ext cx="35372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l-GR" dirty="0">
                <a:solidFill>
                  <a:srgbClr val="084C8D"/>
                </a:solidFill>
                <a:latin typeface="CeraGR-LightItalic" panose="00000400000000000000" pitchFamily="2" charset="-95"/>
              </a:rPr>
              <a:t>Δικηγόρων με έμμισθη εντολή (εκτός 1:1)</a:t>
            </a:r>
          </a:p>
        </p:txBody>
      </p:sp>
      <p:sp>
        <p:nvSpPr>
          <p:cNvPr id="3" name="Shape 120">
            <a:extLst>
              <a:ext uri="{FF2B5EF4-FFF2-40B4-BE49-F238E27FC236}">
                <a16:creationId xmlns:a16="http://schemas.microsoft.com/office/drawing/2014/main" id="{23BB1D0F-BBF0-4CE4-81C6-717D2E743909}"/>
              </a:ext>
            </a:extLst>
          </p:cNvPr>
          <p:cNvSpPr/>
          <p:nvPr/>
        </p:nvSpPr>
        <p:spPr>
          <a:xfrm>
            <a:off x="7723414" y="-65832"/>
            <a:ext cx="4483234" cy="78250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094" y="21600"/>
                </a:moveTo>
                <a:lnTo>
                  <a:pt x="0" y="21197"/>
                </a:lnTo>
                <a:lnTo>
                  <a:pt x="1841" y="491"/>
                </a:lnTo>
                <a:lnTo>
                  <a:pt x="21600" y="0"/>
                </a:lnTo>
                <a:lnTo>
                  <a:pt x="20094" y="21600"/>
                </a:lnTo>
                <a:close/>
              </a:path>
            </a:pathLst>
          </a:custGeom>
          <a:solidFill>
            <a:srgbClr val="87A4CB">
              <a:alpha val="38000"/>
            </a:srgbClr>
          </a:solidFill>
          <a:ln w="12700">
            <a:miter lim="400000"/>
          </a:ln>
        </p:spPr>
        <p:txBody>
          <a:bodyPr lIns="45719" rIns="45719"/>
          <a:lstStyle/>
          <a:p>
            <a:endParaRPr dirty="0"/>
          </a:p>
        </p:txBody>
      </p:sp>
      <p:pic>
        <p:nvPicPr>
          <p:cNvPr id="2" name="image1.png">
            <a:extLst>
              <a:ext uri="{FF2B5EF4-FFF2-40B4-BE49-F238E27FC236}">
                <a16:creationId xmlns:a16="http://schemas.microsoft.com/office/drawing/2014/main" id="{F8505AB0-A9B5-4E5D-A64C-42DF0E1295A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55319" r="38483" b="25472"/>
          <a:stretch>
            <a:fillRect/>
          </a:stretch>
        </p:blipFill>
        <p:spPr>
          <a:xfrm>
            <a:off x="176137" y="6234802"/>
            <a:ext cx="3351068" cy="588568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10" name="Table 2">
            <a:extLst>
              <a:ext uri="{FF2B5EF4-FFF2-40B4-BE49-F238E27FC236}">
                <a16:creationId xmlns:a16="http://schemas.microsoft.com/office/drawing/2014/main" id="{79F9CAD0-939F-4025-85ED-38AEBD1F18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2196196"/>
              </p:ext>
            </p:extLst>
          </p:nvPr>
        </p:nvGraphicFramePr>
        <p:xfrm>
          <a:off x="515937" y="746568"/>
          <a:ext cx="11312614" cy="54917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80013">
                  <a:extLst>
                    <a:ext uri="{9D8B030D-6E8A-4147-A177-3AD203B41FA5}">
                      <a16:colId xmlns:a16="http://schemas.microsoft.com/office/drawing/2014/main" val="2386979625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3975">
                  <a:extLst>
                    <a:ext uri="{9D8B030D-6E8A-4147-A177-3AD203B41FA5}">
                      <a16:colId xmlns:a16="http://schemas.microsoft.com/office/drawing/2014/main" val="4234292008"/>
                    </a:ext>
                  </a:extLst>
                </a:gridCol>
                <a:gridCol w="14287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462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29757">
                <a:tc>
                  <a:txBody>
                    <a:bodyPr/>
                    <a:lstStyle/>
                    <a:p>
                      <a:pPr lvl="1" algn="l" fontAlgn="b"/>
                      <a:endParaRPr lang="el-GR" sz="1400" b="1" i="0" u="none" strike="noStrike" dirty="0">
                        <a:solidFill>
                          <a:schemeClr val="bg1"/>
                        </a:solidFill>
                        <a:effectLst/>
                        <a:latin typeface="CeraGR-Black" panose="00000A00000000000000" pitchFamily="2" charset="-95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 gridSpan="4">
                  <a:txBody>
                    <a:bodyPr/>
                    <a:lstStyle/>
                    <a:p>
                      <a:pPr lvl="1" algn="ctr" fontAlgn="b"/>
                      <a:r>
                        <a:rPr lang="el-GR" sz="1050" u="none" strike="noStrike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</a:rPr>
                        <a:t>ΑΡΙΘΜΟΣ ΘΕΣΕΩΝ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1" algn="l" fontAlgn="b"/>
                      <a:endParaRPr lang="el-GR" sz="1800" b="1" i="0" u="none" strike="noStrike" dirty="0">
                        <a:solidFill>
                          <a:schemeClr val="bg1"/>
                        </a:solidFill>
                        <a:effectLst/>
                        <a:latin typeface="CeraGR-Black" panose="00000A00000000000000" pitchFamily="2" charset="-95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1" algn="ctr" fontAlgn="b"/>
                      <a:endParaRPr lang="el-GR" sz="1200" u="none" strike="noStrike" dirty="0">
                        <a:solidFill>
                          <a:schemeClr val="bg1"/>
                        </a:solidFill>
                        <a:effectLst/>
                        <a:latin typeface="CeraGR-Black" panose="00000A00000000000000" pitchFamily="2" charset="-95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1" algn="ctr" fontAlgn="b"/>
                      <a:endParaRPr lang="el-GR" sz="1200" u="none" strike="noStrike" dirty="0">
                        <a:solidFill>
                          <a:schemeClr val="bg1"/>
                        </a:solidFill>
                        <a:effectLst/>
                        <a:latin typeface="CeraGR-Black" panose="00000A00000000000000" pitchFamily="2" charset="-95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5103">
                <a:tc>
                  <a:txBody>
                    <a:bodyPr/>
                    <a:lstStyle/>
                    <a:p>
                      <a:pPr lvl="1" algn="l" fontAlgn="b"/>
                      <a:endParaRPr lang="el-GR" sz="1100" b="1" i="0" u="none" strike="noStrike" dirty="0">
                        <a:solidFill>
                          <a:schemeClr val="bg1"/>
                        </a:solidFill>
                        <a:effectLst/>
                        <a:latin typeface="CeraGR-Black" panose="00000A00000000000000" pitchFamily="2" charset="-95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ctr" defTabSz="914400" rtl="0" eaLnBrk="1" fontAlgn="b" latinLnBrk="0" hangingPunct="1"/>
                      <a:r>
                        <a:rPr lang="en-US" sz="1100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2020</a:t>
                      </a:r>
                      <a:endParaRPr lang="el-GR" sz="1100" u="none" strike="noStrike" kern="1200" dirty="0">
                        <a:solidFill>
                          <a:schemeClr val="bg1"/>
                        </a:solidFill>
                        <a:effectLst/>
                        <a:latin typeface="CeraGR-Black" panose="00000A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ctr" defTabSz="914400" rtl="0" eaLnBrk="1" fontAlgn="b" latinLnBrk="0" hangingPunct="1"/>
                      <a:r>
                        <a:rPr lang="en-US" sz="1100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2021</a:t>
                      </a:r>
                      <a:endParaRPr lang="el-GR" sz="1100" u="none" strike="noStrike" kern="1200" dirty="0">
                        <a:solidFill>
                          <a:schemeClr val="bg1"/>
                        </a:solidFill>
                        <a:effectLst/>
                        <a:latin typeface="CeraGR-Black" panose="00000A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ctr" defTabSz="914400" rtl="0" eaLnBrk="1" fontAlgn="b" latinLnBrk="0" hangingPunct="1"/>
                      <a:r>
                        <a:rPr lang="en-US" sz="1100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2022</a:t>
                      </a:r>
                      <a:endParaRPr lang="el-GR" sz="1100" u="none" strike="noStrike" kern="1200" dirty="0">
                        <a:solidFill>
                          <a:schemeClr val="bg1"/>
                        </a:solidFill>
                        <a:effectLst/>
                        <a:latin typeface="CeraGR-Black" panose="00000A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ctr" defTabSz="914400" rtl="0" eaLnBrk="1" fontAlgn="b" latinLnBrk="0" hangingPunct="1"/>
                      <a:endParaRPr lang="el-GR" sz="1100" u="none" strike="noStrike" kern="1200" dirty="0">
                        <a:solidFill>
                          <a:schemeClr val="bg1"/>
                        </a:solidFill>
                        <a:effectLst/>
                        <a:latin typeface="CeraGR-Black" panose="00000A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7308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ΚΑΤΗΓΟΡΙΑ Φ</a:t>
                      </a:r>
                      <a:r>
                        <a:rPr lang="el-GR" sz="1100" u="none" strike="noStrike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</a:rPr>
                        <a:t>ΟΡΕΑ</a:t>
                      </a:r>
                      <a:endParaRPr lang="el-GR" sz="1100" b="1" i="0" u="none" strike="noStrike" dirty="0">
                        <a:solidFill>
                          <a:schemeClr val="bg1"/>
                        </a:solidFill>
                        <a:effectLst/>
                        <a:latin typeface="CeraGR-Black" panose="00000A00000000000000" pitchFamily="2" charset="-95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ΕΓΚΡΙΤΙΚΗ ΑΠΟΦΑΣΗ</a:t>
                      </a:r>
                    </a:p>
                    <a:p>
                      <a:pPr marL="457200" lvl="1" algn="ctr" defTabSz="914400" rtl="0" eaLnBrk="1" fontAlgn="b" latinLnBrk="0" hangingPunct="1"/>
                      <a:r>
                        <a:rPr lang="el-GR" sz="1100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(ΔΙΠΑΑΔ/Φ.ΕΓΚΡ./104/13657/16-07-2020) ΚΑΙ ΛΟΙΠΕΣ ΕΓΚΡΙΤΙΚΕΣ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fontAlgn="b"/>
                      <a:endParaRPr lang="en-US" sz="1100" u="none" strike="noStrike" dirty="0">
                        <a:solidFill>
                          <a:schemeClr val="bg1"/>
                        </a:solidFill>
                        <a:effectLst/>
                        <a:latin typeface="CeraGR-Black" panose="00000A00000000000000" pitchFamily="2" charset="-95"/>
                      </a:endParaRPr>
                    </a:p>
                    <a:p>
                      <a:pPr lvl="1" algn="ctr" fontAlgn="b"/>
                      <a:r>
                        <a:rPr lang="el-GR" sz="1100" u="none" strike="noStrike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</a:rPr>
                        <a:t>ΕΓΚΡΙΤΙΚΗ ΑΠΟΦΑΣΗ</a:t>
                      </a:r>
                    </a:p>
                    <a:p>
                      <a:pPr lvl="1" algn="ctr" fontAlgn="b"/>
                      <a:r>
                        <a:rPr lang="el-GR" sz="1100" u="none" strike="noStrike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</a:rPr>
                        <a:t>(ΠΥΣ 42/30.9.2020)</a:t>
                      </a:r>
                    </a:p>
                    <a:p>
                      <a:pPr lvl="1" algn="l" fontAlgn="b"/>
                      <a:r>
                        <a:rPr lang="el-GR" sz="1100" u="none" strike="noStrike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</a:rPr>
                        <a:t> </a:t>
                      </a:r>
                      <a:endParaRPr lang="el-GR" sz="1100" b="1" i="0" u="none" strike="noStrike" dirty="0">
                        <a:solidFill>
                          <a:schemeClr val="bg1"/>
                        </a:solidFill>
                        <a:effectLst/>
                        <a:latin typeface="CeraGR-Black" panose="00000A00000000000000" pitchFamily="2" charset="-95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ctr" defTabSz="914400" rtl="0" eaLnBrk="1" fontAlgn="b" latinLnBrk="0" hangingPunct="1"/>
                      <a:endParaRPr lang="en-US" sz="1100" u="none" strike="noStrike" kern="1200" dirty="0">
                        <a:solidFill>
                          <a:schemeClr val="bg1"/>
                        </a:solidFill>
                        <a:effectLst/>
                        <a:latin typeface="CeraGR-Black" panose="00000A00000000000000" pitchFamily="2" charset="-95"/>
                        <a:ea typeface="+mn-ea"/>
                        <a:cs typeface="+mn-cs"/>
                      </a:endParaRPr>
                    </a:p>
                    <a:p>
                      <a:pPr marL="457200" lvl="1" algn="ctr" defTabSz="914400" rtl="0" eaLnBrk="1" fontAlgn="b" latinLnBrk="0" hangingPunct="1"/>
                      <a:r>
                        <a:rPr lang="el-GR" sz="1100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ΕΓΚΡΙΤΙΚΗ ΑΠΟΦΑΣΗ</a:t>
                      </a:r>
                    </a:p>
                    <a:p>
                      <a:pPr marL="457200" lvl="1" algn="ctr" defTabSz="914400" rtl="0" eaLnBrk="1" fontAlgn="b" latinLnBrk="0" hangingPunct="1"/>
                      <a:r>
                        <a:rPr lang="el-GR" sz="1100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(ΠΥΣ 50/4.11.202</a:t>
                      </a:r>
                      <a:r>
                        <a:rPr lang="en-US" sz="1100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1</a:t>
                      </a:r>
                      <a:r>
                        <a:rPr lang="el-GR" sz="1100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)</a:t>
                      </a:r>
                      <a:r>
                        <a:rPr lang="en-US" sz="1100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100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ΚΑΙ</a:t>
                      </a:r>
                      <a:r>
                        <a:rPr lang="el-GR" sz="1100" u="none" strike="noStrike" kern="1200" baseline="0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 ΛΟΙΠΕΣ ΕΓΚΡΙΤΙΚΕΣ</a:t>
                      </a:r>
                      <a:endParaRPr lang="el-GR" sz="1100" u="none" strike="noStrike" kern="1200" dirty="0">
                        <a:solidFill>
                          <a:schemeClr val="bg1"/>
                        </a:solidFill>
                        <a:effectLst/>
                        <a:latin typeface="CeraGR-Black" panose="00000A00000000000000" pitchFamily="2" charset="-95"/>
                        <a:ea typeface="+mn-ea"/>
                        <a:cs typeface="+mn-cs"/>
                      </a:endParaRPr>
                    </a:p>
                    <a:p>
                      <a:pPr lvl="1" algn="l" fontAlgn="b"/>
                      <a:endParaRPr lang="el-GR" sz="1100" b="1" i="0" u="none" strike="noStrike" dirty="0">
                        <a:solidFill>
                          <a:schemeClr val="bg1"/>
                        </a:solidFill>
                        <a:effectLst/>
                        <a:latin typeface="CeraGR-Black" panose="00000A00000000000000" pitchFamily="2" charset="-95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ctr" defTabSz="914400" rtl="0" eaLnBrk="1" fontAlgn="b" latinLnBrk="0" hangingPunct="1"/>
                      <a:r>
                        <a:rPr lang="el-GR" sz="1100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ΣΥΝΟΛΟ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4417830"/>
                  </a:ext>
                </a:extLst>
              </a:tr>
              <a:tr h="201456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ΟΤΑ Α' ΒΑΘΜΟΥ</a:t>
                      </a:r>
                      <a:endParaRPr lang="el-GR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71</a:t>
                      </a:r>
                      <a:endParaRPr lang="en-US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110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32</a:t>
                      </a:r>
                      <a:endParaRPr lang="en-US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28</a:t>
                      </a:r>
                      <a:endParaRPr lang="en-US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131</a:t>
                      </a:r>
                      <a:endParaRPr lang="en-US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4929955"/>
                  </a:ext>
                </a:extLst>
              </a:tr>
              <a:tr h="201456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ΟΤΑ Β' ΒΑΘΜΟΥ</a:t>
                      </a:r>
                      <a:endParaRPr lang="el-GR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20</a:t>
                      </a:r>
                      <a:endParaRPr lang="en-US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110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2</a:t>
                      </a:r>
                      <a:endParaRPr lang="en-US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4</a:t>
                      </a:r>
                      <a:endParaRPr lang="en-US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26</a:t>
                      </a:r>
                      <a:endParaRPr lang="en-US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8010187"/>
                  </a:ext>
                </a:extLst>
              </a:tr>
              <a:tr h="201456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ΕΣΩΤΕΡΙΚΩΝ </a:t>
                      </a:r>
                      <a:endParaRPr lang="el-GR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45</a:t>
                      </a:r>
                      <a:endParaRPr lang="en-US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110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2</a:t>
                      </a:r>
                      <a:endParaRPr lang="en-US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48</a:t>
                      </a:r>
                      <a:endParaRPr lang="en-US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3185525"/>
                  </a:ext>
                </a:extLst>
              </a:tr>
              <a:tr h="201456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ΟΙΚΟΝΟΜΙΚΩΝ</a:t>
                      </a:r>
                      <a:endParaRPr lang="el-GR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9</a:t>
                      </a:r>
                      <a:endParaRPr lang="en-US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110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3</a:t>
                      </a:r>
                      <a:endParaRPr lang="en-US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13</a:t>
                      </a:r>
                      <a:endParaRPr lang="en-US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8994265"/>
                  </a:ext>
                </a:extLst>
              </a:tr>
              <a:tr h="201456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ΥΓΕΙΑΣ</a:t>
                      </a:r>
                      <a:endParaRPr lang="el-GR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6</a:t>
                      </a:r>
                      <a:endParaRPr lang="en-US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110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14</a:t>
                      </a:r>
                      <a:endParaRPr lang="en-US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12</a:t>
                      </a:r>
                      <a:endParaRPr lang="en-US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32</a:t>
                      </a:r>
                      <a:endParaRPr lang="en-US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4905580"/>
                  </a:ext>
                </a:extLst>
              </a:tr>
              <a:tr h="269507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ΕΡΓΑΣΙΑΣ ΚΑΙ ΚΟΙΝΩΝΙΚΩΝ ΥΠΟΘΕΣΕΩΝ </a:t>
                      </a:r>
                      <a:endParaRPr lang="el-GR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2</a:t>
                      </a:r>
                      <a:endParaRPr lang="en-US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110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4</a:t>
                      </a:r>
                      <a:endParaRPr lang="en-US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0763813"/>
                  </a:ext>
                </a:extLst>
              </a:tr>
              <a:tr h="241976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ΠΕΡΙΒΑΛΛΟΝΤΟΣ ΚΑΙ ΕΝΕΡΓΕΙΑΣ</a:t>
                      </a:r>
                      <a:endParaRPr lang="el-GR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2</a:t>
                      </a:r>
                      <a:endParaRPr lang="en-US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110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4</a:t>
                      </a:r>
                      <a:endParaRPr lang="en-US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7</a:t>
                      </a:r>
                      <a:endParaRPr lang="en-US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43899"/>
                  </a:ext>
                </a:extLst>
              </a:tr>
              <a:tr h="167928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ΑΓΡΟΤΙΚΗΣ ΑΝΑΠΤΥΞΗΣ ΚΑΙ ΤΡΟΦΙΜΩΝ </a:t>
                      </a:r>
                      <a:endParaRPr lang="el-GR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110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2</a:t>
                      </a:r>
                      <a:endParaRPr lang="en-US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2</a:t>
                      </a:r>
                      <a:endParaRPr lang="en-US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5</a:t>
                      </a:r>
                      <a:endParaRPr lang="en-US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5302985"/>
                  </a:ext>
                </a:extLst>
              </a:tr>
              <a:tr h="223556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ΠΑΙΔΕΙΑΣ ΚΑΙ ΘΡΗΣΚΕΥΜΑΤΩΝ</a:t>
                      </a:r>
                      <a:endParaRPr lang="el-GR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endParaRPr lang="en-US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110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4</a:t>
                      </a:r>
                      <a:endParaRPr lang="en-US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5</a:t>
                      </a:r>
                      <a:endParaRPr lang="en-US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266653"/>
                  </a:ext>
                </a:extLst>
              </a:tr>
              <a:tr h="201456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ΨΗΦΙΑΚΗΣ ΔΙΑΚΥΒΕΡΝΗΣΗΣ</a:t>
                      </a:r>
                      <a:endParaRPr lang="el-GR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endParaRPr lang="en-US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110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3</a:t>
                      </a:r>
                      <a:endParaRPr lang="en-US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4</a:t>
                      </a:r>
                      <a:endParaRPr lang="en-US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5769269"/>
                  </a:ext>
                </a:extLst>
              </a:tr>
              <a:tr h="201456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ΑΠΟΚΕΝΤΡΩΜΕΝΕΣ</a:t>
                      </a:r>
                      <a:r>
                        <a:rPr lang="el-GR" sz="1100" b="0" i="0" u="none" strike="noStrike" baseline="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 ΔΙΟΙΚΗΣΕΙΣ</a:t>
                      </a:r>
                      <a:endParaRPr lang="el-GR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2</a:t>
                      </a:r>
                      <a:endParaRPr lang="en-US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endParaRPr lang="en-US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endParaRPr lang="en-US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2</a:t>
                      </a:r>
                      <a:endParaRPr lang="en-US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01456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ΑΝΕΞΑΡΤΗΤΕΣ ΑΡΧΕΣ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2</a:t>
                      </a:r>
                      <a:endParaRPr lang="en-US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endParaRPr lang="en-US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endParaRPr lang="en-US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2</a:t>
                      </a:r>
                      <a:endParaRPr lang="en-US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01456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ΑΝΑΠΤΥΞΗΣ ΚΑΙ ΕΠΕΝΔΥΣΕΩΝ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endParaRPr lang="en-US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endParaRPr lang="en-US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01456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ΠΟΛΙΤΙΣΜΟΥ</a:t>
                      </a:r>
                      <a:r>
                        <a:rPr lang="el-GR" sz="1100" b="0" i="0" u="none" strike="noStrike" baseline="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 ΚΑΙ ΑΘΛΗΤΙΣΜΟΥ</a:t>
                      </a:r>
                      <a:endParaRPr lang="el-GR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endParaRPr lang="en-US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endParaRPr lang="en-US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3</a:t>
                      </a:r>
                      <a:endParaRPr lang="en-US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3</a:t>
                      </a:r>
                      <a:endParaRPr lang="en-US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01456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</a:t>
                      </a:r>
                      <a:r>
                        <a:rPr lang="el-GR" sz="1100" b="0" i="0" u="none" strike="noStrike" baseline="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 ΥΠΟΔΟΜΩΝ ΚΑΙ ΜΕΤΑΦΟΡΩΝ</a:t>
                      </a:r>
                      <a:endParaRPr lang="el-GR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endParaRPr lang="en-US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endParaRPr lang="en-US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01456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ΤΟΥΡΙΣΜΟΥ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endParaRPr lang="en-US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endParaRPr lang="en-US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56555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400" u="none" strike="noStrike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</a:rPr>
                        <a:t>ΣΥΝΟΛΟ</a:t>
                      </a:r>
                      <a:endParaRPr lang="el-GR" sz="1400" b="1" i="0" u="none" strike="noStrike" dirty="0">
                        <a:solidFill>
                          <a:schemeClr val="bg1"/>
                        </a:solidFill>
                        <a:effectLst/>
                        <a:latin typeface="CeraGR-Black" panose="00000A00000000000000" pitchFamily="2" charset="-95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</a:rPr>
                        <a:t>160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eraGR-Black" panose="00000A00000000000000" pitchFamily="2" charset="-95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</a:rPr>
                        <a:t>6</a:t>
                      </a:r>
                      <a:r>
                        <a:rPr lang="el-GR" sz="1400" b="1" u="none" strike="noStrike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</a:rPr>
                        <a:t>1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eraGR-Black" panose="00000A00000000000000" pitchFamily="2" charset="-95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</a:rPr>
                        <a:t>64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eraGR-Black" panose="00000A00000000000000" pitchFamily="2" charset="-95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</a:rPr>
                        <a:t>285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5133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359771"/>
      </p:ext>
    </p:extLst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84C8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" name="image1.png"/>
          <p:cNvPicPr>
            <a:picLocks noChangeAspect="1"/>
          </p:cNvPicPr>
          <p:nvPr/>
        </p:nvPicPr>
        <p:blipFill>
          <a:blip r:embed="rId2"/>
          <a:srcRect t="55319" r="38483" b="25472"/>
          <a:stretch>
            <a:fillRect/>
          </a:stretch>
        </p:blipFill>
        <p:spPr>
          <a:xfrm>
            <a:off x="8646369" y="6020837"/>
            <a:ext cx="3351068" cy="588568"/>
          </a:xfrm>
          <a:prstGeom prst="rect">
            <a:avLst/>
          </a:prstGeom>
          <a:ln w="12700">
            <a:miter lim="400000"/>
          </a:ln>
        </p:spPr>
      </p:pic>
      <p:sp>
        <p:nvSpPr>
          <p:cNvPr id="156" name="Shape 156"/>
          <p:cNvSpPr/>
          <p:nvPr/>
        </p:nvSpPr>
        <p:spPr>
          <a:xfrm>
            <a:off x="1260113" y="1214270"/>
            <a:ext cx="2049598" cy="40318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25600">
                <a:solidFill>
                  <a:srgbClr val="87A4CB"/>
                </a:solidFill>
                <a:latin typeface="CeraGR-Black"/>
                <a:ea typeface="CeraGR-Black"/>
                <a:cs typeface="CeraGR-Black"/>
                <a:sym typeface="CeraGR-Black"/>
              </a:defRPr>
            </a:lvl1pPr>
          </a:lstStyle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5600" b="0" i="0" u="none" strike="noStrike" kern="0" cap="none" spc="0" normalizeH="0" baseline="0" noProof="0" dirty="0">
                <a:ln>
                  <a:noFill/>
                </a:ln>
                <a:solidFill>
                  <a:srgbClr val="87A4CB"/>
                </a:solidFill>
                <a:effectLst/>
                <a:uLnTx/>
                <a:uFillTx/>
                <a:latin typeface="CeraGR-Black"/>
                <a:sym typeface="CeraGR-Black"/>
              </a:rPr>
              <a:t>4</a:t>
            </a:r>
            <a:endParaRPr kumimoji="0" sz="25600" b="0" i="0" u="none" strike="noStrike" kern="0" cap="none" spc="0" normalizeH="0" baseline="0" noProof="0" dirty="0">
              <a:ln>
                <a:noFill/>
              </a:ln>
              <a:solidFill>
                <a:srgbClr val="87A4CB"/>
              </a:solidFill>
              <a:effectLst/>
              <a:uLnTx/>
              <a:uFillTx/>
              <a:latin typeface="CeraGR-Black"/>
              <a:sym typeface="CeraGR-Black"/>
            </a:endParaRPr>
          </a:p>
        </p:txBody>
      </p:sp>
      <p:sp>
        <p:nvSpPr>
          <p:cNvPr id="2" name="Shape 149">
            <a:extLst>
              <a:ext uri="{FF2B5EF4-FFF2-40B4-BE49-F238E27FC236}">
                <a16:creationId xmlns:a16="http://schemas.microsoft.com/office/drawing/2014/main" id="{5D8F2D2C-B8B3-44CF-936C-9EAE892908CE}"/>
              </a:ext>
            </a:extLst>
          </p:cNvPr>
          <p:cNvSpPr/>
          <p:nvPr/>
        </p:nvSpPr>
        <p:spPr>
          <a:xfrm>
            <a:off x="3394771" y="1775963"/>
            <a:ext cx="9696197" cy="290848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9" tIns="45719" rIns="45719" bIns="45719" numCol="1" anchor="t">
            <a:spAutoFit/>
          </a:bodyPr>
          <a:lstStyle>
            <a:lvl1pPr>
              <a:defRPr sz="2200">
                <a:solidFill>
                  <a:srgbClr val="0F4E8B"/>
                </a:solidFill>
                <a:latin typeface="CeraGR-Bold"/>
                <a:ea typeface="CeraGR-Bold"/>
                <a:cs typeface="CeraGR-Bold"/>
                <a:sym typeface="CeraGR-Bold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6100" b="0" i="0" u="none" strike="noStrike" kern="0" cap="none" spc="0" normalizeH="0" baseline="0" noProof="0" dirty="0">
                <a:ln>
                  <a:noFill/>
                </a:ln>
                <a:solidFill>
                  <a:srgbClr val="87A4CB"/>
                </a:solidFill>
                <a:effectLst/>
                <a:uLnTx/>
                <a:uFillTx/>
                <a:latin typeface="CeraGR-Black"/>
                <a:sym typeface="CeraGR-Bold"/>
              </a:rPr>
              <a:t>ΠΡΟΓΡΑΜΜΑΤΙΣΜΟΣ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6100" b="0" i="0" u="none" strike="noStrike" kern="0" cap="none" spc="0" normalizeH="0" baseline="0" noProof="0" dirty="0">
                <a:ln>
                  <a:noFill/>
                </a:ln>
                <a:solidFill>
                  <a:srgbClr val="87A4CB"/>
                </a:solidFill>
                <a:effectLst/>
                <a:uLnTx/>
                <a:uFillTx/>
                <a:latin typeface="CeraGR-Black"/>
                <a:sym typeface="CeraGR-Bold"/>
              </a:rPr>
              <a:t>ΠΡΟΣΛΗΨΕΩΝ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6100" b="0" i="0" u="none" strike="noStrike" kern="0" cap="none" spc="0" normalizeH="0" baseline="0" noProof="0" dirty="0">
                <a:ln>
                  <a:noFill/>
                </a:ln>
                <a:solidFill>
                  <a:srgbClr val="87A4CB"/>
                </a:solidFill>
                <a:effectLst/>
                <a:uLnTx/>
                <a:uFillTx/>
                <a:latin typeface="CeraGR-Black"/>
                <a:sym typeface="CeraGR-Bold"/>
              </a:rPr>
              <a:t>ΕΤΟΥΣ 2023 </a:t>
            </a:r>
            <a:endParaRPr kumimoji="0" sz="6100" b="0" i="0" u="none" strike="noStrike" kern="0" cap="none" spc="0" normalizeH="0" baseline="0" noProof="0" dirty="0">
              <a:ln>
                <a:noFill/>
              </a:ln>
              <a:solidFill>
                <a:srgbClr val="87A4CB"/>
              </a:solidFill>
              <a:effectLst/>
              <a:uLnTx/>
              <a:uFillTx/>
              <a:latin typeface="CeraGR-Black"/>
              <a:sym typeface="CeraGR-Bold"/>
            </a:endParaRPr>
          </a:p>
        </p:txBody>
      </p:sp>
    </p:spTree>
    <p:extLst>
      <p:ext uri="{BB962C8B-B14F-4D97-AF65-F5344CB8AC3E}">
        <p14:creationId xmlns:p14="http://schemas.microsoft.com/office/powerpoint/2010/main" val="1194654841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" name="Group 143"/>
          <p:cNvGrpSpPr/>
          <p:nvPr/>
        </p:nvGrpSpPr>
        <p:grpSpPr>
          <a:xfrm>
            <a:off x="2359522" y="1444170"/>
            <a:ext cx="8630859" cy="861772"/>
            <a:chOff x="4618" y="-64490"/>
            <a:chExt cx="8630858" cy="861771"/>
          </a:xfrm>
        </p:grpSpPr>
        <p:sp>
          <p:nvSpPr>
            <p:cNvPr id="140" name="Shape 140"/>
            <p:cNvSpPr/>
            <p:nvPr/>
          </p:nvSpPr>
          <p:spPr>
            <a:xfrm>
              <a:off x="4618" y="-64490"/>
              <a:ext cx="358429" cy="86177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 algn="ctr">
                <a:defRPr sz="5000">
                  <a:solidFill>
                    <a:srgbClr val="0F4E8B"/>
                  </a:solidFill>
                  <a:latin typeface="CeraGR-Black"/>
                  <a:ea typeface="CeraGR-Black"/>
                  <a:cs typeface="CeraGR-Black"/>
                  <a:sym typeface="CeraGR-Black"/>
                </a:defRPr>
              </a:lvl1pPr>
            </a:lstStyle>
            <a:p>
              <a:r>
                <a:rPr dirty="0"/>
                <a:t>1</a:t>
              </a:r>
            </a:p>
          </p:txBody>
        </p:sp>
        <p:sp>
          <p:nvSpPr>
            <p:cNvPr id="141" name="Shape 141"/>
            <p:cNvSpPr/>
            <p:nvPr/>
          </p:nvSpPr>
          <p:spPr>
            <a:xfrm>
              <a:off x="504252" y="255875"/>
              <a:ext cx="8131224" cy="43088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>
                <a:defRPr sz="2200">
                  <a:solidFill>
                    <a:srgbClr val="0F4E8B"/>
                  </a:solidFill>
                  <a:latin typeface="CeraGR-Bold"/>
                  <a:ea typeface="CeraGR-Bold"/>
                  <a:cs typeface="CeraGR-Bold"/>
                  <a:sym typeface="CeraGR-Bold"/>
                </a:defRPr>
              </a:lvl1pPr>
            </a:lstStyle>
            <a:p>
              <a:r>
                <a:rPr lang="el-GR" dirty="0"/>
                <a:t>ΣΥΝΟΛΟ ΤΑΚΤΙΚΟΥ ΠΡΟΣΩΠΙΚΟΥ</a:t>
              </a:r>
              <a:endParaRPr lang="el-GR" dirty="0">
                <a:latin typeface="CeraGR-LightItalic" panose="00000400000000000000" pitchFamily="2" charset="-95"/>
              </a:endParaRPr>
            </a:p>
          </p:txBody>
        </p:sp>
        <p:sp>
          <p:nvSpPr>
            <p:cNvPr id="142" name="Shape 142"/>
            <p:cNvSpPr/>
            <p:nvPr/>
          </p:nvSpPr>
          <p:spPr>
            <a:xfrm>
              <a:off x="337139" y="330200"/>
              <a:ext cx="8131224" cy="36933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>
                <a:defRPr>
                  <a:solidFill>
                    <a:srgbClr val="6D9CD2"/>
                  </a:solidFill>
                  <a:latin typeface="CeraGR-Bold"/>
                  <a:ea typeface="CeraGR-Bold"/>
                  <a:cs typeface="CeraGR-Bold"/>
                  <a:sym typeface="CeraGR-Bold"/>
                </a:defRPr>
              </a:lvl1pPr>
            </a:lstStyle>
            <a:p>
              <a:endParaRPr dirty="0"/>
            </a:p>
          </p:txBody>
        </p:sp>
      </p:grpSp>
      <p:grpSp>
        <p:nvGrpSpPr>
          <p:cNvPr id="147" name="Group 147"/>
          <p:cNvGrpSpPr/>
          <p:nvPr/>
        </p:nvGrpSpPr>
        <p:grpSpPr>
          <a:xfrm>
            <a:off x="2324455" y="2305942"/>
            <a:ext cx="8665924" cy="861772"/>
            <a:chOff x="-114897" y="-41985"/>
            <a:chExt cx="8665923" cy="861771"/>
          </a:xfrm>
        </p:grpSpPr>
        <p:sp>
          <p:nvSpPr>
            <p:cNvPr id="144" name="Shape 144"/>
            <p:cNvSpPr/>
            <p:nvPr/>
          </p:nvSpPr>
          <p:spPr>
            <a:xfrm>
              <a:off x="-114897" y="-41985"/>
              <a:ext cx="477052" cy="86177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 algn="ctr">
                <a:defRPr sz="5000">
                  <a:solidFill>
                    <a:srgbClr val="0F4E8B"/>
                  </a:solidFill>
                  <a:latin typeface="CeraGR-Black"/>
                  <a:ea typeface="CeraGR-Black"/>
                  <a:cs typeface="CeraGR-Black"/>
                  <a:sym typeface="CeraGR-Black"/>
                </a:defRPr>
              </a:lvl1pPr>
            </a:lstStyle>
            <a:p>
              <a:r>
                <a:rPr dirty="0"/>
                <a:t>2</a:t>
              </a:r>
            </a:p>
          </p:txBody>
        </p:sp>
        <p:sp>
          <p:nvSpPr>
            <p:cNvPr id="145" name="Shape 145"/>
            <p:cNvSpPr/>
            <p:nvPr/>
          </p:nvSpPr>
          <p:spPr>
            <a:xfrm>
              <a:off x="419802" y="288576"/>
              <a:ext cx="8131224" cy="43088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>
                <a:defRPr sz="2200">
                  <a:solidFill>
                    <a:srgbClr val="0F4E8B"/>
                  </a:solidFill>
                  <a:latin typeface="CeraGR-Bold"/>
                  <a:ea typeface="CeraGR-Bold"/>
                  <a:cs typeface="CeraGR-Bold"/>
                  <a:sym typeface="CeraGR-Bold"/>
                </a:defRPr>
              </a:lvl1pPr>
            </a:lstStyle>
            <a:p>
              <a:r>
                <a:rPr lang="el-GR" dirty="0"/>
                <a:t>ΑΠΟΧΩΡΗΣΕΙΣ ΚΑΙ ΠΡΟΣΛΗΨΕΙΣ 20</a:t>
              </a:r>
              <a:r>
                <a:rPr lang="en-US" dirty="0"/>
                <a:t>20</a:t>
              </a:r>
              <a:r>
                <a:rPr lang="el-GR" dirty="0"/>
                <a:t> </a:t>
              </a:r>
              <a:r>
                <a:rPr lang="en-US" dirty="0"/>
                <a:t>– 2022 </a:t>
              </a:r>
              <a:r>
                <a:rPr lang="el-GR" dirty="0"/>
                <a:t> </a:t>
              </a:r>
              <a:endParaRPr dirty="0"/>
            </a:p>
          </p:txBody>
        </p:sp>
      </p:grpSp>
      <p:grpSp>
        <p:nvGrpSpPr>
          <p:cNvPr id="151" name="Group 151"/>
          <p:cNvGrpSpPr/>
          <p:nvPr/>
        </p:nvGrpSpPr>
        <p:grpSpPr>
          <a:xfrm>
            <a:off x="2323863" y="3217257"/>
            <a:ext cx="10231488" cy="861772"/>
            <a:chOff x="-115198" y="7558"/>
            <a:chExt cx="10231486" cy="861771"/>
          </a:xfrm>
        </p:grpSpPr>
        <p:sp>
          <p:nvSpPr>
            <p:cNvPr id="148" name="Shape 148"/>
            <p:cNvSpPr/>
            <p:nvPr/>
          </p:nvSpPr>
          <p:spPr>
            <a:xfrm>
              <a:off x="-115198" y="7558"/>
              <a:ext cx="449800" cy="86177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 algn="ctr">
                <a:defRPr sz="5000">
                  <a:solidFill>
                    <a:srgbClr val="0F4E8B"/>
                  </a:solidFill>
                  <a:latin typeface="CeraGR-Black"/>
                  <a:ea typeface="CeraGR-Black"/>
                  <a:cs typeface="CeraGR-Black"/>
                  <a:sym typeface="CeraGR-Black"/>
                </a:defRPr>
              </a:lvl1pPr>
            </a:lstStyle>
            <a:p>
              <a:r>
                <a:rPr dirty="0"/>
                <a:t>3</a:t>
              </a:r>
            </a:p>
          </p:txBody>
        </p:sp>
        <p:sp>
          <p:nvSpPr>
            <p:cNvPr id="149" name="Shape 149"/>
            <p:cNvSpPr/>
            <p:nvPr/>
          </p:nvSpPr>
          <p:spPr>
            <a:xfrm>
              <a:off x="420093" y="295088"/>
              <a:ext cx="9696195" cy="43088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>
                <a:defRPr sz="2200">
                  <a:solidFill>
                    <a:srgbClr val="0F4E8B"/>
                  </a:solidFill>
                  <a:latin typeface="CeraGR-Bold"/>
                  <a:ea typeface="CeraGR-Bold"/>
                  <a:cs typeface="CeraGR-Bold"/>
                  <a:sym typeface="CeraGR-Bold"/>
                </a:defRPr>
              </a:lvl1pPr>
            </a:lstStyle>
            <a:p>
              <a:r>
                <a:rPr lang="el-GR" dirty="0"/>
                <a:t>ΕΓΚΡΙΘΕΙΣΕΣ ΠΡΟΣΛΗΨΕΙΣ ΕΤΟΥΣ 2020 </a:t>
              </a:r>
              <a:r>
                <a:rPr lang="en-US" dirty="0"/>
                <a:t>– 2022 </a:t>
              </a:r>
              <a:r>
                <a:rPr lang="el-GR" dirty="0"/>
                <a:t> </a:t>
              </a:r>
              <a:endParaRPr dirty="0"/>
            </a:p>
          </p:txBody>
        </p:sp>
        <p:sp>
          <p:nvSpPr>
            <p:cNvPr id="150" name="Shape 150"/>
            <p:cNvSpPr/>
            <p:nvPr/>
          </p:nvSpPr>
          <p:spPr>
            <a:xfrm>
              <a:off x="420094" y="345240"/>
              <a:ext cx="8131224" cy="36933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>
                <a:defRPr>
                  <a:solidFill>
                    <a:srgbClr val="6D9CD2"/>
                  </a:solidFill>
                  <a:latin typeface="CeraGR-Bold"/>
                  <a:ea typeface="CeraGR-Bold"/>
                  <a:cs typeface="CeraGR-Bold"/>
                  <a:sym typeface="CeraGR-Bold"/>
                </a:defRPr>
              </a:lvl1pPr>
            </a:lstStyle>
            <a:p>
              <a:endParaRPr dirty="0"/>
            </a:p>
          </p:txBody>
        </p:sp>
      </p:grpSp>
      <p:sp>
        <p:nvSpPr>
          <p:cNvPr id="20" name="Shape 119">
            <a:extLst>
              <a:ext uri="{FF2B5EF4-FFF2-40B4-BE49-F238E27FC236}">
                <a16:creationId xmlns:a16="http://schemas.microsoft.com/office/drawing/2014/main" id="{79782398-A110-A241-8920-D08BB2124E99}"/>
              </a:ext>
            </a:extLst>
          </p:cNvPr>
          <p:cNvSpPr/>
          <p:nvPr/>
        </p:nvSpPr>
        <p:spPr>
          <a:xfrm>
            <a:off x="-14648" y="6158703"/>
            <a:ext cx="12221297" cy="892646"/>
          </a:xfrm>
          <a:prstGeom prst="rect">
            <a:avLst/>
          </a:prstGeom>
          <a:solidFill>
            <a:srgbClr val="084C8D"/>
          </a:solidFill>
          <a:ln w="12700">
            <a:solidFill>
              <a:srgbClr val="86A3CD"/>
            </a:solidFill>
            <a:miter/>
          </a:ln>
        </p:spPr>
        <p:txBody>
          <a:bodyPr lIns="45719" rIns="45719" anchor="ctr"/>
          <a:lstStyle/>
          <a:p>
            <a:endParaRPr dirty="0"/>
          </a:p>
        </p:txBody>
      </p:sp>
      <p:sp>
        <p:nvSpPr>
          <p:cNvPr id="22" name="Shape 122">
            <a:extLst>
              <a:ext uri="{FF2B5EF4-FFF2-40B4-BE49-F238E27FC236}">
                <a16:creationId xmlns:a16="http://schemas.microsoft.com/office/drawing/2014/main" id="{D31E7D96-C69E-1647-AED1-68B5055A0AA3}"/>
              </a:ext>
            </a:extLst>
          </p:cNvPr>
          <p:cNvSpPr/>
          <p:nvPr/>
        </p:nvSpPr>
        <p:spPr>
          <a:xfrm>
            <a:off x="6611" y="6158703"/>
            <a:ext cx="12178779" cy="12701"/>
          </a:xfrm>
          <a:prstGeom prst="rect">
            <a:avLst/>
          </a:prstGeom>
          <a:solidFill>
            <a:srgbClr val="86A3CD"/>
          </a:solidFill>
          <a:ln w="12700">
            <a:solidFill>
              <a:srgbClr val="86A3CD"/>
            </a:solidFill>
            <a:miter/>
          </a:ln>
        </p:spPr>
        <p:txBody>
          <a:bodyPr lIns="45719" rIns="45719" anchor="ctr"/>
          <a:lstStyle/>
          <a:p>
            <a:endParaRPr/>
          </a:p>
        </p:txBody>
      </p:sp>
      <p:grpSp>
        <p:nvGrpSpPr>
          <p:cNvPr id="19" name="Group 151">
            <a:extLst>
              <a:ext uri="{FF2B5EF4-FFF2-40B4-BE49-F238E27FC236}">
                <a16:creationId xmlns:a16="http://schemas.microsoft.com/office/drawing/2014/main" id="{9F31EFA3-146E-4ECB-B4A0-FE3D93CADDA4}"/>
              </a:ext>
            </a:extLst>
          </p:cNvPr>
          <p:cNvGrpSpPr/>
          <p:nvPr/>
        </p:nvGrpSpPr>
        <p:grpSpPr>
          <a:xfrm>
            <a:off x="2299224" y="4105067"/>
            <a:ext cx="10256128" cy="861772"/>
            <a:chOff x="-139837" y="-64490"/>
            <a:chExt cx="10256126" cy="861771"/>
          </a:xfrm>
        </p:grpSpPr>
        <p:sp>
          <p:nvSpPr>
            <p:cNvPr id="24" name="Shape 148">
              <a:extLst>
                <a:ext uri="{FF2B5EF4-FFF2-40B4-BE49-F238E27FC236}">
                  <a16:creationId xmlns:a16="http://schemas.microsoft.com/office/drawing/2014/main" id="{B6519BB0-251A-46F0-8825-238073F8B4DC}"/>
                </a:ext>
              </a:extLst>
            </p:cNvPr>
            <p:cNvSpPr/>
            <p:nvPr/>
          </p:nvSpPr>
          <p:spPr>
            <a:xfrm>
              <a:off x="-139837" y="-64490"/>
              <a:ext cx="473847" cy="86177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 algn="ctr">
                <a:defRPr sz="5000">
                  <a:solidFill>
                    <a:srgbClr val="0F4E8B"/>
                  </a:solidFill>
                  <a:latin typeface="CeraGR-Black"/>
                  <a:ea typeface="CeraGR-Black"/>
                  <a:cs typeface="CeraGR-Black"/>
                  <a:sym typeface="CeraGR-Black"/>
                </a:defRPr>
              </a:lvl1pPr>
            </a:lstStyle>
            <a:p>
              <a:r>
                <a:rPr lang="el-GR" dirty="0"/>
                <a:t>4</a:t>
              </a:r>
              <a:endParaRPr dirty="0"/>
            </a:p>
          </p:txBody>
        </p:sp>
        <p:sp>
          <p:nvSpPr>
            <p:cNvPr id="25" name="Shape 149">
              <a:extLst>
                <a:ext uri="{FF2B5EF4-FFF2-40B4-BE49-F238E27FC236}">
                  <a16:creationId xmlns:a16="http://schemas.microsoft.com/office/drawing/2014/main" id="{6A7B5F9D-C152-4ABC-9285-DB2AB90DB53A}"/>
                </a:ext>
              </a:extLst>
            </p:cNvPr>
            <p:cNvSpPr/>
            <p:nvPr/>
          </p:nvSpPr>
          <p:spPr>
            <a:xfrm>
              <a:off x="420094" y="288007"/>
              <a:ext cx="9696195" cy="43088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>
                <a:defRPr sz="2200">
                  <a:solidFill>
                    <a:srgbClr val="0F4E8B"/>
                  </a:solidFill>
                  <a:latin typeface="CeraGR-Bold"/>
                  <a:ea typeface="CeraGR-Bold"/>
                  <a:cs typeface="CeraGR-Bold"/>
                  <a:sym typeface="CeraGR-Bold"/>
                </a:defRPr>
              </a:lvl1pPr>
            </a:lstStyle>
            <a:p>
              <a:r>
                <a:rPr lang="el-GR" dirty="0"/>
                <a:t>ΠΡΟΓΡΑΜΜΑΤΙΣΜΟΣ ΠΡΟΣΛΗΨΕΩΝ ΕΤΟΥΣ 202</a:t>
              </a:r>
              <a:r>
                <a:rPr lang="en-US" dirty="0"/>
                <a:t>3</a:t>
              </a:r>
              <a:r>
                <a:rPr lang="el-GR" dirty="0"/>
                <a:t>  </a:t>
              </a:r>
              <a:endParaRPr dirty="0"/>
            </a:p>
          </p:txBody>
        </p:sp>
        <p:sp>
          <p:nvSpPr>
            <p:cNvPr id="26" name="Shape 150">
              <a:extLst>
                <a:ext uri="{FF2B5EF4-FFF2-40B4-BE49-F238E27FC236}">
                  <a16:creationId xmlns:a16="http://schemas.microsoft.com/office/drawing/2014/main" id="{46D41838-5AD6-4260-8BCB-B289E0B5923C}"/>
                </a:ext>
              </a:extLst>
            </p:cNvPr>
            <p:cNvSpPr/>
            <p:nvPr/>
          </p:nvSpPr>
          <p:spPr>
            <a:xfrm>
              <a:off x="420094" y="345240"/>
              <a:ext cx="8131224" cy="36933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>
                <a:defRPr>
                  <a:solidFill>
                    <a:srgbClr val="6D9CD2"/>
                  </a:solidFill>
                  <a:latin typeface="CeraGR-Bold"/>
                  <a:ea typeface="CeraGR-Bold"/>
                  <a:cs typeface="CeraGR-Bold"/>
                  <a:sym typeface="CeraGR-Bold"/>
                </a:defRPr>
              </a:lvl1pPr>
            </a:lstStyle>
            <a:p>
              <a:endParaRPr dirty="0"/>
            </a:p>
          </p:txBody>
        </p:sp>
      </p:grpSp>
      <p:pic>
        <p:nvPicPr>
          <p:cNvPr id="2" name="image1.png">
            <a:extLst>
              <a:ext uri="{FF2B5EF4-FFF2-40B4-BE49-F238E27FC236}">
                <a16:creationId xmlns:a16="http://schemas.microsoft.com/office/drawing/2014/main" id="{90F499A2-F7A7-4894-8EB3-99D0E18A1A7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55319" r="38483" b="25472"/>
          <a:stretch>
            <a:fillRect/>
          </a:stretch>
        </p:blipFill>
        <p:spPr>
          <a:xfrm>
            <a:off x="8667635" y="6244120"/>
            <a:ext cx="3351068" cy="588568"/>
          </a:xfrm>
          <a:prstGeom prst="rect">
            <a:avLst/>
          </a:prstGeom>
          <a:ln w="12700">
            <a:miter lim="400000"/>
          </a:ln>
        </p:spPr>
      </p:pic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DD25183B-B851-44C7-A44A-4113B688E9A4}"/>
              </a:ext>
            </a:extLst>
          </p:cNvPr>
          <p:cNvCxnSpPr>
            <a:cxnSpLocks/>
          </p:cNvCxnSpPr>
          <p:nvPr/>
        </p:nvCxnSpPr>
        <p:spPr>
          <a:xfrm>
            <a:off x="123825" y="1016802"/>
            <a:ext cx="11894878" cy="0"/>
          </a:xfrm>
          <a:prstGeom prst="line">
            <a:avLst/>
          </a:prstGeom>
          <a:noFill/>
          <a:ln w="6350" cap="flat">
            <a:solidFill>
              <a:srgbClr val="376A9F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3" name="Shape 157">
            <a:extLst>
              <a:ext uri="{FF2B5EF4-FFF2-40B4-BE49-F238E27FC236}">
                <a16:creationId xmlns:a16="http://schemas.microsoft.com/office/drawing/2014/main" id="{21EA76EC-2598-42D6-B024-10F384BAB40C}"/>
              </a:ext>
            </a:extLst>
          </p:cNvPr>
          <p:cNvSpPr/>
          <p:nvPr/>
        </p:nvSpPr>
        <p:spPr>
          <a:xfrm>
            <a:off x="237515" y="484599"/>
            <a:ext cx="11716970" cy="6996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9" rIns="45719">
            <a:spAutoFit/>
          </a:bodyPr>
          <a:lstStyle/>
          <a:p>
            <a:pPr>
              <a:lnSpc>
                <a:spcPct val="80000"/>
              </a:lnSpc>
              <a:defRPr sz="6100">
                <a:solidFill>
                  <a:srgbClr val="87A4CB"/>
                </a:solidFill>
                <a:latin typeface="CeraGR-Black"/>
                <a:ea typeface="CeraGR-Black"/>
                <a:cs typeface="CeraGR-Black"/>
                <a:sym typeface="CeraGR-Black"/>
              </a:defRPr>
            </a:pPr>
            <a:r>
              <a:rPr lang="el-GR" sz="4800" dirty="0">
                <a:solidFill>
                  <a:srgbClr val="144F89"/>
                </a:solidFill>
              </a:rPr>
              <a:t>ΠΕΡΙΕΧΟΜΕΝΑ ΠΑΡΟΥΣΙΑΣΗΣ</a:t>
            </a:r>
            <a:endParaRPr sz="4800" dirty="0">
              <a:solidFill>
                <a:srgbClr val="144F89"/>
              </a:solidFill>
              <a:latin typeface="CeraGR-LightItalic" panose="00000400000000000000" pitchFamily="2" charset="-95"/>
            </a:endParaRPr>
          </a:p>
        </p:txBody>
      </p:sp>
    </p:spTree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119">
            <a:extLst>
              <a:ext uri="{FF2B5EF4-FFF2-40B4-BE49-F238E27FC236}">
                <a16:creationId xmlns:a16="http://schemas.microsoft.com/office/drawing/2014/main" id="{79782398-A110-A241-8920-D08BB2124E99}"/>
              </a:ext>
            </a:extLst>
          </p:cNvPr>
          <p:cNvSpPr/>
          <p:nvPr/>
        </p:nvSpPr>
        <p:spPr>
          <a:xfrm>
            <a:off x="-14648" y="6158703"/>
            <a:ext cx="12221297" cy="699297"/>
          </a:xfrm>
          <a:prstGeom prst="rect">
            <a:avLst/>
          </a:prstGeom>
          <a:solidFill>
            <a:srgbClr val="084C8D"/>
          </a:solidFill>
          <a:ln w="12700">
            <a:solidFill>
              <a:srgbClr val="6F9DD0"/>
            </a:solidFill>
            <a:miter/>
          </a:ln>
        </p:spPr>
        <p:txBody>
          <a:bodyPr lIns="45719" rIns="45719" anchor="ctr"/>
          <a:lstStyle/>
          <a:p>
            <a:endParaRPr dirty="0"/>
          </a:p>
        </p:txBody>
      </p:sp>
      <p:sp>
        <p:nvSpPr>
          <p:cNvPr id="22" name="Shape 122">
            <a:extLst>
              <a:ext uri="{FF2B5EF4-FFF2-40B4-BE49-F238E27FC236}">
                <a16:creationId xmlns:a16="http://schemas.microsoft.com/office/drawing/2014/main" id="{D31E7D96-C69E-1647-AED1-68B5055A0AA3}"/>
              </a:ext>
            </a:extLst>
          </p:cNvPr>
          <p:cNvSpPr/>
          <p:nvPr/>
        </p:nvSpPr>
        <p:spPr>
          <a:xfrm>
            <a:off x="6611" y="6158703"/>
            <a:ext cx="12178779" cy="12701"/>
          </a:xfrm>
          <a:prstGeom prst="rect">
            <a:avLst/>
          </a:prstGeom>
          <a:solidFill>
            <a:srgbClr val="86A3CD"/>
          </a:solidFill>
          <a:ln w="12700">
            <a:solidFill>
              <a:srgbClr val="86A3CD"/>
            </a:solidFill>
            <a:miter/>
          </a:ln>
        </p:spPr>
        <p:txBody>
          <a:bodyPr lIns="45719" rIns="45719" anchor="ctr"/>
          <a:lstStyle/>
          <a:p>
            <a:endParaRPr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52ADB06-B41B-5E4E-A1FE-63EBEE29E33B}"/>
              </a:ext>
            </a:extLst>
          </p:cNvPr>
          <p:cNvCxnSpPr>
            <a:cxnSpLocks/>
          </p:cNvCxnSpPr>
          <p:nvPr/>
        </p:nvCxnSpPr>
        <p:spPr>
          <a:xfrm>
            <a:off x="176137" y="612843"/>
            <a:ext cx="11866706" cy="106838"/>
          </a:xfrm>
          <a:prstGeom prst="line">
            <a:avLst/>
          </a:prstGeom>
          <a:noFill/>
          <a:ln w="6350" cap="flat">
            <a:solidFill>
              <a:srgbClr val="376A9F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7" name="Shape 157">
            <a:extLst>
              <a:ext uri="{FF2B5EF4-FFF2-40B4-BE49-F238E27FC236}">
                <a16:creationId xmlns:a16="http://schemas.microsoft.com/office/drawing/2014/main" id="{F7D63E33-30FB-CE42-A59A-19AC10DC2ACB}"/>
              </a:ext>
            </a:extLst>
          </p:cNvPr>
          <p:cNvSpPr/>
          <p:nvPr/>
        </p:nvSpPr>
        <p:spPr>
          <a:xfrm>
            <a:off x="515937" y="277292"/>
            <a:ext cx="11690711" cy="4247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pPr>
              <a:lnSpc>
                <a:spcPct val="80000"/>
              </a:lnSpc>
              <a:defRPr sz="6100">
                <a:solidFill>
                  <a:srgbClr val="87A4CB"/>
                </a:solidFill>
                <a:latin typeface="CeraGR-Black"/>
                <a:ea typeface="CeraGR-Black"/>
                <a:cs typeface="CeraGR-Black"/>
                <a:sym typeface="CeraGR-Black"/>
              </a:defRPr>
            </a:pPr>
            <a:r>
              <a:rPr lang="en-US" sz="2700" dirty="0">
                <a:solidFill>
                  <a:srgbClr val="144F89"/>
                </a:solidFill>
              </a:rPr>
              <a:t>4.</a:t>
            </a:r>
            <a:r>
              <a:rPr lang="el-GR" sz="2700" dirty="0">
                <a:solidFill>
                  <a:srgbClr val="144F89"/>
                </a:solidFill>
              </a:rPr>
              <a:t>0.</a:t>
            </a:r>
            <a:r>
              <a:rPr lang="en-US" sz="2700" dirty="0">
                <a:solidFill>
                  <a:srgbClr val="144F89"/>
                </a:solidFill>
              </a:rPr>
              <a:t>1 </a:t>
            </a:r>
            <a:r>
              <a:rPr lang="el-GR" sz="2700" dirty="0">
                <a:solidFill>
                  <a:srgbClr val="144F89"/>
                </a:solidFill>
              </a:rPr>
              <a:t>ΔΙΑΔΙΚΑΣΙΑ</a:t>
            </a:r>
            <a:endParaRPr sz="2400" dirty="0">
              <a:solidFill>
                <a:srgbClr val="144F89"/>
              </a:solidFill>
              <a:latin typeface="CeraGR-LightItalic" panose="00000400000000000000" pitchFamily="2" charset="-95"/>
            </a:endParaRPr>
          </a:p>
        </p:txBody>
      </p:sp>
      <p:sp>
        <p:nvSpPr>
          <p:cNvPr id="3" name="Shape 120">
            <a:extLst>
              <a:ext uri="{FF2B5EF4-FFF2-40B4-BE49-F238E27FC236}">
                <a16:creationId xmlns:a16="http://schemas.microsoft.com/office/drawing/2014/main" id="{23BB1D0F-BBF0-4CE4-81C6-717D2E743909}"/>
              </a:ext>
            </a:extLst>
          </p:cNvPr>
          <p:cNvSpPr/>
          <p:nvPr/>
        </p:nvSpPr>
        <p:spPr>
          <a:xfrm>
            <a:off x="9124950" y="0"/>
            <a:ext cx="3060440" cy="7196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094" y="21600"/>
                </a:moveTo>
                <a:lnTo>
                  <a:pt x="0" y="21197"/>
                </a:lnTo>
                <a:lnTo>
                  <a:pt x="1841" y="491"/>
                </a:lnTo>
                <a:lnTo>
                  <a:pt x="21600" y="0"/>
                </a:lnTo>
                <a:lnTo>
                  <a:pt x="20094" y="21600"/>
                </a:lnTo>
                <a:close/>
              </a:path>
            </a:pathLst>
          </a:custGeom>
          <a:solidFill>
            <a:srgbClr val="87A4CB">
              <a:alpha val="38000"/>
            </a:srgbClr>
          </a:solidFill>
          <a:ln w="12700">
            <a:miter lim="400000"/>
          </a:ln>
        </p:spPr>
        <p:txBody>
          <a:bodyPr lIns="45719" rIns="45719"/>
          <a:lstStyle/>
          <a:p>
            <a:endParaRPr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AEBA999-E0AF-468A-9971-C0E6D9D73796}"/>
              </a:ext>
            </a:extLst>
          </p:cNvPr>
          <p:cNvSpPr txBox="1"/>
          <p:nvPr/>
        </p:nvSpPr>
        <p:spPr>
          <a:xfrm>
            <a:off x="9491014" y="151946"/>
            <a:ext cx="2700986" cy="36933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el-GR" sz="1800" dirty="0">
                <a:solidFill>
                  <a:srgbClr val="144F89"/>
                </a:solidFill>
                <a:latin typeface="CeraGR-LightItalic" panose="00000400000000000000" pitchFamily="2" charset="-95"/>
              </a:rPr>
              <a:t>τακτικό προσωπικό (1:1)</a:t>
            </a:r>
            <a:endParaRPr lang="en-US" dirty="0"/>
          </a:p>
        </p:txBody>
      </p:sp>
      <p:pic>
        <p:nvPicPr>
          <p:cNvPr id="2" name="image1.png">
            <a:extLst>
              <a:ext uri="{FF2B5EF4-FFF2-40B4-BE49-F238E27FC236}">
                <a16:creationId xmlns:a16="http://schemas.microsoft.com/office/drawing/2014/main" id="{BC9FD873-6B2A-49C6-8A66-A90248C5622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55319" r="38483" b="25472"/>
          <a:stretch>
            <a:fillRect/>
          </a:stretch>
        </p:blipFill>
        <p:spPr>
          <a:xfrm>
            <a:off x="176137" y="6213536"/>
            <a:ext cx="3351068" cy="588568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4" name="Διάγραμμα 3"/>
          <p:cNvGraphicFramePr/>
          <p:nvPr>
            <p:extLst>
              <p:ext uri="{D42A27DB-BD31-4B8C-83A1-F6EECF244321}">
                <p14:modId xmlns:p14="http://schemas.microsoft.com/office/powerpoint/2010/main" val="710471540"/>
              </p:ext>
            </p:extLst>
          </p:nvPr>
        </p:nvGraphicFramePr>
        <p:xfrm>
          <a:off x="2032000" y="1128635"/>
          <a:ext cx="8046497" cy="36644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658630826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119">
            <a:extLst>
              <a:ext uri="{FF2B5EF4-FFF2-40B4-BE49-F238E27FC236}">
                <a16:creationId xmlns:a16="http://schemas.microsoft.com/office/drawing/2014/main" id="{79782398-A110-A241-8920-D08BB2124E99}"/>
              </a:ext>
            </a:extLst>
          </p:cNvPr>
          <p:cNvSpPr/>
          <p:nvPr/>
        </p:nvSpPr>
        <p:spPr>
          <a:xfrm>
            <a:off x="-14648" y="6158703"/>
            <a:ext cx="12221297" cy="699297"/>
          </a:xfrm>
          <a:prstGeom prst="rect">
            <a:avLst/>
          </a:prstGeom>
          <a:solidFill>
            <a:srgbClr val="084C8D"/>
          </a:solidFill>
          <a:ln w="12700">
            <a:solidFill>
              <a:srgbClr val="6F9DD0"/>
            </a:solidFill>
            <a:miter/>
          </a:ln>
        </p:spPr>
        <p:txBody>
          <a:bodyPr lIns="45719" rIns="45719" anchor="ctr"/>
          <a:lstStyle/>
          <a:p>
            <a:endParaRPr dirty="0"/>
          </a:p>
        </p:txBody>
      </p:sp>
      <p:sp>
        <p:nvSpPr>
          <p:cNvPr id="22" name="Shape 122">
            <a:extLst>
              <a:ext uri="{FF2B5EF4-FFF2-40B4-BE49-F238E27FC236}">
                <a16:creationId xmlns:a16="http://schemas.microsoft.com/office/drawing/2014/main" id="{D31E7D96-C69E-1647-AED1-68B5055A0AA3}"/>
              </a:ext>
            </a:extLst>
          </p:cNvPr>
          <p:cNvSpPr/>
          <p:nvPr/>
        </p:nvSpPr>
        <p:spPr>
          <a:xfrm>
            <a:off x="6611" y="6158703"/>
            <a:ext cx="12178779" cy="12701"/>
          </a:xfrm>
          <a:prstGeom prst="rect">
            <a:avLst/>
          </a:prstGeom>
          <a:solidFill>
            <a:srgbClr val="86A3CD"/>
          </a:solidFill>
          <a:ln w="12700">
            <a:solidFill>
              <a:srgbClr val="86A3CD"/>
            </a:solidFill>
            <a:miter/>
          </a:ln>
        </p:spPr>
        <p:txBody>
          <a:bodyPr lIns="45719" rIns="45719" anchor="ctr"/>
          <a:lstStyle/>
          <a:p>
            <a:endParaRPr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52ADB06-B41B-5E4E-A1FE-63EBEE29E33B}"/>
              </a:ext>
            </a:extLst>
          </p:cNvPr>
          <p:cNvCxnSpPr>
            <a:cxnSpLocks/>
          </p:cNvCxnSpPr>
          <p:nvPr/>
        </p:nvCxnSpPr>
        <p:spPr>
          <a:xfrm>
            <a:off x="176137" y="612843"/>
            <a:ext cx="11866706" cy="106838"/>
          </a:xfrm>
          <a:prstGeom prst="line">
            <a:avLst/>
          </a:prstGeom>
          <a:noFill/>
          <a:ln w="6350" cap="flat">
            <a:solidFill>
              <a:srgbClr val="376A9F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7" name="Shape 157">
            <a:extLst>
              <a:ext uri="{FF2B5EF4-FFF2-40B4-BE49-F238E27FC236}">
                <a16:creationId xmlns:a16="http://schemas.microsoft.com/office/drawing/2014/main" id="{F7D63E33-30FB-CE42-A59A-19AC10DC2ACB}"/>
              </a:ext>
            </a:extLst>
          </p:cNvPr>
          <p:cNvSpPr/>
          <p:nvPr/>
        </p:nvSpPr>
        <p:spPr>
          <a:xfrm>
            <a:off x="515937" y="277292"/>
            <a:ext cx="11690711" cy="4247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pPr>
              <a:lnSpc>
                <a:spcPct val="80000"/>
              </a:lnSpc>
              <a:defRPr sz="6100">
                <a:solidFill>
                  <a:srgbClr val="87A4CB"/>
                </a:solidFill>
                <a:latin typeface="CeraGR-Black"/>
                <a:ea typeface="CeraGR-Black"/>
                <a:cs typeface="CeraGR-Black"/>
                <a:sym typeface="CeraGR-Black"/>
              </a:defRPr>
            </a:pPr>
            <a:r>
              <a:rPr lang="el-GR" sz="2700" dirty="0">
                <a:solidFill>
                  <a:srgbClr val="144F89"/>
                </a:solidFill>
              </a:rPr>
              <a:t>4.0.</a:t>
            </a:r>
            <a:r>
              <a:rPr lang="en-US" sz="2700" dirty="0">
                <a:solidFill>
                  <a:srgbClr val="144F89"/>
                </a:solidFill>
              </a:rPr>
              <a:t>2</a:t>
            </a:r>
            <a:r>
              <a:rPr lang="el-GR" sz="2700" dirty="0">
                <a:solidFill>
                  <a:srgbClr val="144F89"/>
                </a:solidFill>
              </a:rPr>
              <a:t> ΒΑΣΙΚΕΣ ΣΥΝΙΣΤΩΣΕΣ</a:t>
            </a:r>
            <a:endParaRPr sz="2400" dirty="0">
              <a:solidFill>
                <a:srgbClr val="144F89"/>
              </a:solidFill>
              <a:latin typeface="CeraGR-LightItalic" panose="00000400000000000000" pitchFamily="2" charset="-95"/>
            </a:endParaRPr>
          </a:p>
        </p:txBody>
      </p:sp>
      <p:sp>
        <p:nvSpPr>
          <p:cNvPr id="3" name="Shape 120">
            <a:extLst>
              <a:ext uri="{FF2B5EF4-FFF2-40B4-BE49-F238E27FC236}">
                <a16:creationId xmlns:a16="http://schemas.microsoft.com/office/drawing/2014/main" id="{23BB1D0F-BBF0-4CE4-81C6-717D2E743909}"/>
              </a:ext>
            </a:extLst>
          </p:cNvPr>
          <p:cNvSpPr/>
          <p:nvPr/>
        </p:nvSpPr>
        <p:spPr>
          <a:xfrm>
            <a:off x="9124950" y="0"/>
            <a:ext cx="3060440" cy="7196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094" y="21600"/>
                </a:moveTo>
                <a:lnTo>
                  <a:pt x="0" y="21197"/>
                </a:lnTo>
                <a:lnTo>
                  <a:pt x="1841" y="491"/>
                </a:lnTo>
                <a:lnTo>
                  <a:pt x="21600" y="0"/>
                </a:lnTo>
                <a:lnTo>
                  <a:pt x="20094" y="21600"/>
                </a:lnTo>
                <a:close/>
              </a:path>
            </a:pathLst>
          </a:custGeom>
          <a:solidFill>
            <a:srgbClr val="87A4CB">
              <a:alpha val="38000"/>
            </a:srgbClr>
          </a:solidFill>
          <a:ln w="12700">
            <a:miter lim="400000"/>
          </a:ln>
        </p:spPr>
        <p:txBody>
          <a:bodyPr lIns="45719" rIns="45719"/>
          <a:lstStyle/>
          <a:p>
            <a:endParaRPr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AEBA999-E0AF-468A-9971-C0E6D9D73796}"/>
              </a:ext>
            </a:extLst>
          </p:cNvPr>
          <p:cNvSpPr txBox="1"/>
          <p:nvPr/>
        </p:nvSpPr>
        <p:spPr>
          <a:xfrm>
            <a:off x="9491014" y="151946"/>
            <a:ext cx="2700986" cy="36933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el-GR" sz="1800" dirty="0">
                <a:solidFill>
                  <a:srgbClr val="144F89"/>
                </a:solidFill>
                <a:latin typeface="CeraGR-LightItalic" panose="00000400000000000000" pitchFamily="2" charset="-95"/>
              </a:rPr>
              <a:t>τακτικό προσωπικό (1:1)</a:t>
            </a:r>
            <a:endParaRPr lang="en-US" dirty="0"/>
          </a:p>
        </p:txBody>
      </p:sp>
      <p:pic>
        <p:nvPicPr>
          <p:cNvPr id="2" name="image1.png">
            <a:extLst>
              <a:ext uri="{FF2B5EF4-FFF2-40B4-BE49-F238E27FC236}">
                <a16:creationId xmlns:a16="http://schemas.microsoft.com/office/drawing/2014/main" id="{BC9FD873-6B2A-49C6-8A66-A90248C5622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55319" r="38483" b="25472"/>
          <a:stretch>
            <a:fillRect/>
          </a:stretch>
        </p:blipFill>
        <p:spPr>
          <a:xfrm>
            <a:off x="176137" y="6213536"/>
            <a:ext cx="3351068" cy="588568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15" name="Διάγραμμα 14"/>
          <p:cNvGraphicFramePr/>
          <p:nvPr>
            <p:extLst>
              <p:ext uri="{D42A27DB-BD31-4B8C-83A1-F6EECF244321}">
                <p14:modId xmlns:p14="http://schemas.microsoft.com/office/powerpoint/2010/main" val="3713089912"/>
              </p:ext>
            </p:extLst>
          </p:nvPr>
        </p:nvGraphicFramePr>
        <p:xfrm>
          <a:off x="-152475" y="563410"/>
          <a:ext cx="12009253" cy="58811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844223795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119">
            <a:extLst>
              <a:ext uri="{FF2B5EF4-FFF2-40B4-BE49-F238E27FC236}">
                <a16:creationId xmlns:a16="http://schemas.microsoft.com/office/drawing/2014/main" id="{79782398-A110-A241-8920-D08BB2124E99}"/>
              </a:ext>
            </a:extLst>
          </p:cNvPr>
          <p:cNvSpPr/>
          <p:nvPr/>
        </p:nvSpPr>
        <p:spPr>
          <a:xfrm>
            <a:off x="-14648" y="6158703"/>
            <a:ext cx="12221297" cy="699297"/>
          </a:xfrm>
          <a:prstGeom prst="rect">
            <a:avLst/>
          </a:prstGeom>
          <a:solidFill>
            <a:srgbClr val="084C8D"/>
          </a:solidFill>
          <a:ln w="12700">
            <a:solidFill>
              <a:srgbClr val="6F9DD0"/>
            </a:solidFill>
            <a:miter/>
          </a:ln>
        </p:spPr>
        <p:txBody>
          <a:bodyPr lIns="45719" rIns="45719" anchor="ctr"/>
          <a:lstStyle/>
          <a:p>
            <a:endParaRPr dirty="0"/>
          </a:p>
        </p:txBody>
      </p:sp>
      <p:sp>
        <p:nvSpPr>
          <p:cNvPr id="22" name="Shape 122">
            <a:extLst>
              <a:ext uri="{FF2B5EF4-FFF2-40B4-BE49-F238E27FC236}">
                <a16:creationId xmlns:a16="http://schemas.microsoft.com/office/drawing/2014/main" id="{D31E7D96-C69E-1647-AED1-68B5055A0AA3}"/>
              </a:ext>
            </a:extLst>
          </p:cNvPr>
          <p:cNvSpPr/>
          <p:nvPr/>
        </p:nvSpPr>
        <p:spPr>
          <a:xfrm>
            <a:off x="6611" y="6158703"/>
            <a:ext cx="12178779" cy="12701"/>
          </a:xfrm>
          <a:prstGeom prst="rect">
            <a:avLst/>
          </a:prstGeom>
          <a:solidFill>
            <a:srgbClr val="86A3CD"/>
          </a:solidFill>
          <a:ln w="12700">
            <a:solidFill>
              <a:srgbClr val="86A3CD"/>
            </a:solidFill>
            <a:miter/>
          </a:ln>
        </p:spPr>
        <p:txBody>
          <a:bodyPr lIns="45719" rIns="45719" anchor="ctr"/>
          <a:lstStyle/>
          <a:p>
            <a:endParaRPr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52ADB06-B41B-5E4E-A1FE-63EBEE29E33B}"/>
              </a:ext>
            </a:extLst>
          </p:cNvPr>
          <p:cNvCxnSpPr>
            <a:cxnSpLocks/>
          </p:cNvCxnSpPr>
          <p:nvPr/>
        </p:nvCxnSpPr>
        <p:spPr>
          <a:xfrm>
            <a:off x="176137" y="612843"/>
            <a:ext cx="11866706" cy="106838"/>
          </a:xfrm>
          <a:prstGeom prst="line">
            <a:avLst/>
          </a:prstGeom>
          <a:noFill/>
          <a:ln w="6350" cap="flat">
            <a:solidFill>
              <a:srgbClr val="376A9F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7" name="Shape 157">
            <a:extLst>
              <a:ext uri="{FF2B5EF4-FFF2-40B4-BE49-F238E27FC236}">
                <a16:creationId xmlns:a16="http://schemas.microsoft.com/office/drawing/2014/main" id="{F7D63E33-30FB-CE42-A59A-19AC10DC2ACB}"/>
              </a:ext>
            </a:extLst>
          </p:cNvPr>
          <p:cNvSpPr/>
          <p:nvPr/>
        </p:nvSpPr>
        <p:spPr>
          <a:xfrm>
            <a:off x="515937" y="277292"/>
            <a:ext cx="11690711" cy="4247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pPr>
              <a:lnSpc>
                <a:spcPct val="80000"/>
              </a:lnSpc>
              <a:defRPr sz="6100">
                <a:solidFill>
                  <a:srgbClr val="87A4CB"/>
                </a:solidFill>
                <a:latin typeface="CeraGR-Black"/>
                <a:ea typeface="CeraGR-Black"/>
                <a:cs typeface="CeraGR-Black"/>
                <a:sym typeface="CeraGR-Black"/>
              </a:defRPr>
            </a:pPr>
            <a:r>
              <a:rPr lang="el-GR" sz="2700" dirty="0">
                <a:solidFill>
                  <a:srgbClr val="144F89"/>
                </a:solidFill>
              </a:rPr>
              <a:t>4.0.</a:t>
            </a:r>
            <a:r>
              <a:rPr lang="en-US" sz="2700" dirty="0">
                <a:solidFill>
                  <a:srgbClr val="144F89"/>
                </a:solidFill>
              </a:rPr>
              <a:t>3</a:t>
            </a:r>
            <a:r>
              <a:rPr lang="el-GR" sz="2700" dirty="0">
                <a:solidFill>
                  <a:srgbClr val="144F89"/>
                </a:solidFill>
              </a:rPr>
              <a:t> ΚΥΡΙΑ ΚΡΙΤΗΡΙΑ</a:t>
            </a:r>
            <a:endParaRPr sz="2400" dirty="0">
              <a:solidFill>
                <a:srgbClr val="144F89"/>
              </a:solidFill>
              <a:latin typeface="CeraGR-LightItalic" panose="00000400000000000000" pitchFamily="2" charset="-95"/>
            </a:endParaRPr>
          </a:p>
        </p:txBody>
      </p:sp>
      <p:sp>
        <p:nvSpPr>
          <p:cNvPr id="3" name="Shape 120">
            <a:extLst>
              <a:ext uri="{FF2B5EF4-FFF2-40B4-BE49-F238E27FC236}">
                <a16:creationId xmlns:a16="http://schemas.microsoft.com/office/drawing/2014/main" id="{23BB1D0F-BBF0-4CE4-81C6-717D2E743909}"/>
              </a:ext>
            </a:extLst>
          </p:cNvPr>
          <p:cNvSpPr/>
          <p:nvPr/>
        </p:nvSpPr>
        <p:spPr>
          <a:xfrm>
            <a:off x="9124950" y="0"/>
            <a:ext cx="3060440" cy="7196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094" y="21600"/>
                </a:moveTo>
                <a:lnTo>
                  <a:pt x="0" y="21197"/>
                </a:lnTo>
                <a:lnTo>
                  <a:pt x="1841" y="491"/>
                </a:lnTo>
                <a:lnTo>
                  <a:pt x="21600" y="0"/>
                </a:lnTo>
                <a:lnTo>
                  <a:pt x="20094" y="21600"/>
                </a:lnTo>
                <a:close/>
              </a:path>
            </a:pathLst>
          </a:custGeom>
          <a:solidFill>
            <a:srgbClr val="87A4CB">
              <a:alpha val="38000"/>
            </a:srgbClr>
          </a:solidFill>
          <a:ln w="12700">
            <a:miter lim="400000"/>
          </a:ln>
        </p:spPr>
        <p:txBody>
          <a:bodyPr lIns="45719" rIns="45719"/>
          <a:lstStyle/>
          <a:p>
            <a:endParaRPr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AEBA999-E0AF-468A-9971-C0E6D9D73796}"/>
              </a:ext>
            </a:extLst>
          </p:cNvPr>
          <p:cNvSpPr txBox="1"/>
          <p:nvPr/>
        </p:nvSpPr>
        <p:spPr>
          <a:xfrm>
            <a:off x="9491014" y="151946"/>
            <a:ext cx="2700986" cy="36933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el-GR" sz="1800" dirty="0">
                <a:solidFill>
                  <a:srgbClr val="144F89"/>
                </a:solidFill>
                <a:latin typeface="CeraGR-LightItalic" panose="00000400000000000000" pitchFamily="2" charset="-95"/>
              </a:rPr>
              <a:t>τακτικό προσωπικό (1:1)</a:t>
            </a:r>
            <a:endParaRPr lang="en-US" dirty="0"/>
          </a:p>
        </p:txBody>
      </p:sp>
      <p:pic>
        <p:nvPicPr>
          <p:cNvPr id="2" name="image1.png">
            <a:extLst>
              <a:ext uri="{FF2B5EF4-FFF2-40B4-BE49-F238E27FC236}">
                <a16:creationId xmlns:a16="http://schemas.microsoft.com/office/drawing/2014/main" id="{BC9FD873-6B2A-49C6-8A66-A90248C5622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55319" r="38483" b="25472"/>
          <a:stretch>
            <a:fillRect/>
          </a:stretch>
        </p:blipFill>
        <p:spPr>
          <a:xfrm>
            <a:off x="176137" y="6213536"/>
            <a:ext cx="3351068" cy="588568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7" name="Διάγραμμα 6"/>
          <p:cNvGraphicFramePr/>
          <p:nvPr>
            <p:extLst>
              <p:ext uri="{D42A27DB-BD31-4B8C-83A1-F6EECF244321}">
                <p14:modId xmlns:p14="http://schemas.microsoft.com/office/powerpoint/2010/main" val="2723407329"/>
              </p:ext>
            </p:extLst>
          </p:nvPr>
        </p:nvGraphicFramePr>
        <p:xfrm>
          <a:off x="2391744" y="770613"/>
          <a:ext cx="8339896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980904209"/>
      </p:ext>
    </p:extLst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119">
            <a:extLst>
              <a:ext uri="{FF2B5EF4-FFF2-40B4-BE49-F238E27FC236}">
                <a16:creationId xmlns:a16="http://schemas.microsoft.com/office/drawing/2014/main" id="{79782398-A110-A241-8920-D08BB2124E99}"/>
              </a:ext>
            </a:extLst>
          </p:cNvPr>
          <p:cNvSpPr/>
          <p:nvPr/>
        </p:nvSpPr>
        <p:spPr>
          <a:xfrm>
            <a:off x="-14648" y="6158703"/>
            <a:ext cx="12221297" cy="699297"/>
          </a:xfrm>
          <a:prstGeom prst="rect">
            <a:avLst/>
          </a:prstGeom>
          <a:solidFill>
            <a:srgbClr val="084C8D"/>
          </a:solidFill>
          <a:ln w="12700">
            <a:solidFill>
              <a:srgbClr val="6F9DD0"/>
            </a:solidFill>
            <a:miter/>
          </a:ln>
        </p:spPr>
        <p:txBody>
          <a:bodyPr lIns="45719" rIns="45719" anchor="ctr"/>
          <a:lstStyle/>
          <a:p>
            <a:endParaRPr dirty="0"/>
          </a:p>
        </p:txBody>
      </p:sp>
      <p:sp>
        <p:nvSpPr>
          <p:cNvPr id="22" name="Shape 122">
            <a:extLst>
              <a:ext uri="{FF2B5EF4-FFF2-40B4-BE49-F238E27FC236}">
                <a16:creationId xmlns:a16="http://schemas.microsoft.com/office/drawing/2014/main" id="{D31E7D96-C69E-1647-AED1-68B5055A0AA3}"/>
              </a:ext>
            </a:extLst>
          </p:cNvPr>
          <p:cNvSpPr/>
          <p:nvPr/>
        </p:nvSpPr>
        <p:spPr>
          <a:xfrm>
            <a:off x="6611" y="6158703"/>
            <a:ext cx="12178779" cy="12701"/>
          </a:xfrm>
          <a:prstGeom prst="rect">
            <a:avLst/>
          </a:prstGeom>
          <a:solidFill>
            <a:srgbClr val="86A3CD"/>
          </a:solidFill>
          <a:ln w="12700">
            <a:solidFill>
              <a:srgbClr val="86A3CD"/>
            </a:solidFill>
            <a:miter/>
          </a:ln>
        </p:spPr>
        <p:txBody>
          <a:bodyPr lIns="45719" rIns="45719" anchor="ctr"/>
          <a:lstStyle/>
          <a:p>
            <a:endParaRPr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52ADB06-B41B-5E4E-A1FE-63EBEE29E33B}"/>
              </a:ext>
            </a:extLst>
          </p:cNvPr>
          <p:cNvCxnSpPr>
            <a:cxnSpLocks/>
          </p:cNvCxnSpPr>
          <p:nvPr/>
        </p:nvCxnSpPr>
        <p:spPr>
          <a:xfrm>
            <a:off x="176137" y="612843"/>
            <a:ext cx="11866706" cy="106838"/>
          </a:xfrm>
          <a:prstGeom prst="line">
            <a:avLst/>
          </a:prstGeom>
          <a:noFill/>
          <a:ln w="6350" cap="flat">
            <a:solidFill>
              <a:srgbClr val="376A9F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7" name="Shape 157">
            <a:extLst>
              <a:ext uri="{FF2B5EF4-FFF2-40B4-BE49-F238E27FC236}">
                <a16:creationId xmlns:a16="http://schemas.microsoft.com/office/drawing/2014/main" id="{F7D63E33-30FB-CE42-A59A-19AC10DC2ACB}"/>
              </a:ext>
            </a:extLst>
          </p:cNvPr>
          <p:cNvSpPr/>
          <p:nvPr/>
        </p:nvSpPr>
        <p:spPr>
          <a:xfrm>
            <a:off x="515937" y="277292"/>
            <a:ext cx="11690711" cy="4440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pPr>
              <a:lnSpc>
                <a:spcPct val="80000"/>
              </a:lnSpc>
              <a:defRPr sz="6100">
                <a:solidFill>
                  <a:srgbClr val="87A4CB"/>
                </a:solidFill>
                <a:latin typeface="CeraGR-Black"/>
                <a:ea typeface="CeraGR-Black"/>
                <a:cs typeface="CeraGR-Black"/>
                <a:sym typeface="CeraGR-Black"/>
              </a:defRPr>
            </a:pPr>
            <a:r>
              <a:rPr lang="el-GR" sz="2700" dirty="0">
                <a:solidFill>
                  <a:srgbClr val="144F89"/>
                </a:solidFill>
              </a:rPr>
              <a:t>4.0.3 ΠΡΟΓΡΑΜΜΑΤΙΣΜΟΣ ΠΡΟΣΛΗΨΕΩΝ 2023</a:t>
            </a:r>
            <a:endParaRPr sz="2400" dirty="0">
              <a:solidFill>
                <a:srgbClr val="144F89"/>
              </a:solidFill>
              <a:latin typeface="CeraGR-LightItalic" panose="00000400000000000000" pitchFamily="2" charset="-95"/>
            </a:endParaRPr>
          </a:p>
        </p:txBody>
      </p:sp>
      <p:sp>
        <p:nvSpPr>
          <p:cNvPr id="3" name="Shape 120">
            <a:extLst>
              <a:ext uri="{FF2B5EF4-FFF2-40B4-BE49-F238E27FC236}">
                <a16:creationId xmlns:a16="http://schemas.microsoft.com/office/drawing/2014/main" id="{23BB1D0F-BBF0-4CE4-81C6-717D2E743909}"/>
              </a:ext>
            </a:extLst>
          </p:cNvPr>
          <p:cNvSpPr/>
          <p:nvPr/>
        </p:nvSpPr>
        <p:spPr>
          <a:xfrm>
            <a:off x="9124950" y="0"/>
            <a:ext cx="3060440" cy="7196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094" y="21600"/>
                </a:moveTo>
                <a:lnTo>
                  <a:pt x="0" y="21197"/>
                </a:lnTo>
                <a:lnTo>
                  <a:pt x="1841" y="491"/>
                </a:lnTo>
                <a:lnTo>
                  <a:pt x="21600" y="0"/>
                </a:lnTo>
                <a:lnTo>
                  <a:pt x="20094" y="21600"/>
                </a:lnTo>
                <a:close/>
              </a:path>
            </a:pathLst>
          </a:custGeom>
          <a:solidFill>
            <a:srgbClr val="87A4CB">
              <a:alpha val="38000"/>
            </a:srgbClr>
          </a:solidFill>
          <a:ln w="12700">
            <a:miter lim="400000"/>
          </a:ln>
        </p:spPr>
        <p:txBody>
          <a:bodyPr lIns="45719" rIns="45719"/>
          <a:lstStyle/>
          <a:p>
            <a:endParaRPr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AEBA999-E0AF-468A-9971-C0E6D9D73796}"/>
              </a:ext>
            </a:extLst>
          </p:cNvPr>
          <p:cNvSpPr txBox="1"/>
          <p:nvPr/>
        </p:nvSpPr>
        <p:spPr>
          <a:xfrm>
            <a:off x="9491014" y="151946"/>
            <a:ext cx="2700986" cy="36933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el-GR" sz="1800" dirty="0">
                <a:solidFill>
                  <a:srgbClr val="144F89"/>
                </a:solidFill>
                <a:latin typeface="CeraGR-LightItalic" panose="00000400000000000000" pitchFamily="2" charset="-95"/>
              </a:rPr>
              <a:t>τακτικό προσωπικό (1:1)</a:t>
            </a:r>
            <a:endParaRPr lang="en-US" dirty="0"/>
          </a:p>
        </p:txBody>
      </p:sp>
      <p:pic>
        <p:nvPicPr>
          <p:cNvPr id="2" name="image1.png">
            <a:extLst>
              <a:ext uri="{FF2B5EF4-FFF2-40B4-BE49-F238E27FC236}">
                <a16:creationId xmlns:a16="http://schemas.microsoft.com/office/drawing/2014/main" id="{BC9FD873-6B2A-49C6-8A66-A90248C5622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55319" r="38483" b="25472"/>
          <a:stretch>
            <a:fillRect/>
          </a:stretch>
        </p:blipFill>
        <p:spPr>
          <a:xfrm>
            <a:off x="176137" y="6213536"/>
            <a:ext cx="3351068" cy="588568"/>
          </a:xfrm>
          <a:prstGeom prst="rect">
            <a:avLst/>
          </a:prstGeom>
          <a:ln w="12700">
            <a:miter lim="400000"/>
          </a:ln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686D1928-E9FF-44CD-8AB7-8352B4EFF0F5}"/>
              </a:ext>
            </a:extLst>
          </p:cNvPr>
          <p:cNvSpPr txBox="1"/>
          <p:nvPr/>
        </p:nvSpPr>
        <p:spPr>
          <a:xfrm>
            <a:off x="3941379" y="6262079"/>
            <a:ext cx="8101463" cy="62324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lvl="1">
              <a:lnSpc>
                <a:spcPct val="115000"/>
              </a:lnSpc>
              <a:spcAft>
                <a:spcPts val="0"/>
              </a:spcAft>
            </a:pPr>
            <a:r>
              <a:rPr lang="el-GR" sz="1000" dirty="0">
                <a:solidFill>
                  <a:schemeClr val="bg1"/>
                </a:solidFill>
                <a:latin typeface="CeraGR-Light" panose="00000400000000000000" pitchFamily="2" charset="-95"/>
                <a:ea typeface="Calibri"/>
                <a:cs typeface="Times New Roman"/>
              </a:rPr>
              <a:t>* Για το έτος 2021, περιλαμβάνονται πλασματικά και οι αποφοιτήσεις των σχολών (στάθμιση κατά ¾. Για τα έτη 2021 και 2022, οι εισαγωγές στις παραγωγικές σχολές αποτυπώνονται σταθμισμένες κατά ¼)</a:t>
            </a:r>
          </a:p>
          <a:p>
            <a:pPr lvl="1">
              <a:lnSpc>
                <a:spcPct val="115000"/>
              </a:lnSpc>
              <a:spcAft>
                <a:spcPts val="0"/>
              </a:spcAft>
            </a:pPr>
            <a:r>
              <a:rPr lang="en-US" sz="1000" dirty="0">
                <a:solidFill>
                  <a:schemeClr val="bg1"/>
                </a:solidFill>
                <a:latin typeface="CeraGR-Light" panose="00000400000000000000" pitchFamily="2" charset="-95"/>
                <a:ea typeface="Calibri"/>
                <a:cs typeface="Times New Roman"/>
              </a:rPr>
              <a:t>*</a:t>
            </a:r>
            <a:r>
              <a:rPr lang="el-GR" sz="1000" dirty="0">
                <a:solidFill>
                  <a:schemeClr val="bg1"/>
                </a:solidFill>
                <a:latin typeface="CeraGR-Light" panose="00000400000000000000" pitchFamily="2" charset="-95"/>
                <a:ea typeface="Calibri"/>
                <a:cs typeface="Times New Roman"/>
              </a:rPr>
              <a:t>*</a:t>
            </a:r>
            <a:r>
              <a:rPr lang="el-GR" sz="1000" b="0" dirty="0">
                <a:solidFill>
                  <a:schemeClr val="bg1"/>
                </a:solidFill>
                <a:effectLst/>
                <a:latin typeface="CeraGR-Light" panose="00000400000000000000" pitchFamily="2" charset="-95"/>
                <a:ea typeface="Calibri"/>
                <a:cs typeface="Times New Roman"/>
              </a:rPr>
              <a:t>Περιλαμβάνει προηγούμενες</a:t>
            </a:r>
            <a:r>
              <a:rPr lang="el-GR" sz="1000" b="0" baseline="0" dirty="0">
                <a:solidFill>
                  <a:schemeClr val="bg1"/>
                </a:solidFill>
                <a:effectLst/>
                <a:latin typeface="CeraGR-Light" panose="00000400000000000000" pitchFamily="2" charset="-95"/>
                <a:ea typeface="Calibri"/>
                <a:cs typeface="Times New Roman"/>
              </a:rPr>
              <a:t> εγκρίσεις</a:t>
            </a:r>
            <a:r>
              <a:rPr lang="el-GR" sz="1000" dirty="0">
                <a:solidFill>
                  <a:schemeClr val="bg1"/>
                </a:solidFill>
                <a:latin typeface="CeraGR-Light" panose="00000400000000000000" pitchFamily="2" charset="-95"/>
                <a:ea typeface="Calibri"/>
                <a:cs typeface="Times New Roman"/>
              </a:rPr>
              <a:t> προς υλοποίηση καθώς και αποφοιτήσεις σχολών 2022 και 2023</a:t>
            </a:r>
            <a:endParaRPr lang="en-US" sz="1000" b="1" dirty="0">
              <a:solidFill>
                <a:schemeClr val="bg1"/>
              </a:solidFill>
              <a:latin typeface="CeraGR-Black" panose="00000A00000000000000" pitchFamily="2" charset="-95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6137" y="701036"/>
            <a:ext cx="2493491" cy="101566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000" b="1" dirty="0">
                <a:latin typeface="Arial" panose="020B0604020202020204" pitchFamily="34" charset="0"/>
                <a:cs typeface="Arial" panose="020B0604020202020204" pitchFamily="34" charset="0"/>
              </a:rPr>
              <a:t>Αποχωρήσεις 2020 (ΓΛΚ):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sz="2000" b="1" dirty="0">
                <a:latin typeface="Arial" panose="020B0604020202020204" pitchFamily="34" charset="0"/>
                <a:cs typeface="Arial" panose="020B0604020202020204" pitchFamily="34" charset="0"/>
              </a:rPr>
              <a:t>16.181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251244" y="848173"/>
            <a:ext cx="2840209" cy="101566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000" b="1" dirty="0">
                <a:latin typeface="Arial" panose="020B0604020202020204" pitchFamily="34" charset="0"/>
                <a:cs typeface="Arial" panose="020B0604020202020204" pitchFamily="34" charset="0"/>
              </a:rPr>
              <a:t>Αποχωρήσεις 2021 (ΓΛΚ): </a:t>
            </a:r>
            <a:br>
              <a:rPr lang="el-GR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sz="2000" b="1" dirty="0">
                <a:latin typeface="Arial" panose="020B0604020202020204" pitchFamily="34" charset="0"/>
                <a:cs typeface="Arial" panose="020B0604020202020204" pitchFamily="34" charset="0"/>
              </a:rPr>
              <a:t>24.441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276884" y="863108"/>
            <a:ext cx="2577306" cy="70788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457200" indent="-457200" algn="ctr">
              <a:buAutoNum type="arabicPlain" startAt="2020"/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 Carry over </a:t>
            </a:r>
            <a:r>
              <a:rPr lang="el-GR" sz="2000" b="1" dirty="0">
                <a:latin typeface="Arial" panose="020B0604020202020204" pitchFamily="34" charset="0"/>
                <a:cs typeface="Arial" panose="020B0604020202020204" pitchFamily="34" charset="0"/>
              </a:rPr>
              <a:t>(ΓΛΚ):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2000" b="1" dirty="0">
                <a:latin typeface="Arial" panose="020B0604020202020204" pitchFamily="34" charset="0"/>
                <a:cs typeface="Arial" panose="020B0604020202020204" pitchFamily="34" charset="0"/>
              </a:rPr>
              <a:t>9.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401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656437" y="972846"/>
            <a:ext cx="7174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200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717557" y="1000392"/>
            <a:ext cx="7174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200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ight Brace 8"/>
          <p:cNvSpPr/>
          <p:nvPr/>
        </p:nvSpPr>
        <p:spPr>
          <a:xfrm rot="5400000">
            <a:off x="5621214" y="-1739193"/>
            <a:ext cx="646179" cy="829993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928735" y="2976542"/>
            <a:ext cx="6095107" cy="101566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000" b="1" dirty="0">
                <a:latin typeface="Arial" panose="020B0604020202020204" pitchFamily="34" charset="0"/>
                <a:cs typeface="Arial" panose="020B0604020202020204" pitchFamily="34" charset="0"/>
              </a:rPr>
              <a:t>Συνολική Δυνατότητα προσλήψεων για τα έτη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2021-2022</a:t>
            </a:r>
            <a:r>
              <a:rPr lang="el-GR" sz="2000" b="1" dirty="0">
                <a:latin typeface="Arial" panose="020B0604020202020204" pitchFamily="34" charset="0"/>
                <a:cs typeface="Arial" panose="020B0604020202020204" pitchFamily="34" charset="0"/>
              </a:rPr>
              <a:t>-2023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sz="2000" b="1" dirty="0">
                <a:latin typeface="Arial" panose="020B0604020202020204" pitchFamily="34" charset="0"/>
                <a:cs typeface="Arial" panose="020B0604020202020204" pitchFamily="34" charset="0"/>
              </a:rPr>
              <a:t>68.700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006893" y="2411264"/>
            <a:ext cx="7174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1:1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937830" y="4160626"/>
            <a:ext cx="589519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>
              <a:buFontTx/>
              <a:buChar char="-"/>
            </a:pPr>
            <a:r>
              <a:rPr lang="el-GR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9.238</a:t>
            </a:r>
            <a:r>
              <a:rPr lang="en-US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προσλήψεις έτους 2021*</a:t>
            </a:r>
          </a:p>
          <a:p>
            <a:pPr marL="342900" indent="-342900" algn="ctr">
              <a:buFontTx/>
              <a:buChar char="-"/>
            </a:pPr>
            <a:r>
              <a:rPr lang="el-GR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9.908 προσλήψεις έτους 2022 (Ιαν – Αύγ.)</a:t>
            </a:r>
            <a:endParaRPr lang="en-US" sz="1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l-GR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33.602 εγκεκριμένες προσλήψεις**</a:t>
            </a:r>
            <a:endParaRPr lang="en-GB" sz="1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714078" y="4964275"/>
            <a:ext cx="4724410" cy="101566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000" b="1" dirty="0">
                <a:latin typeface="Arial" panose="020B0604020202020204" pitchFamily="34" charset="0"/>
                <a:cs typeface="Arial" panose="020B0604020202020204" pitchFamily="34" charset="0"/>
              </a:rPr>
              <a:t>Δυνατότητα νέων εγκρίσεων προς πρόσληψη έτους 2023 (</a:t>
            </a:r>
            <a:r>
              <a:rPr lang="el-G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σταθ</a:t>
            </a:r>
            <a:r>
              <a:rPr lang="el-GR" sz="2000" b="1" dirty="0">
                <a:latin typeface="Arial" panose="020B0604020202020204" pitchFamily="34" charset="0"/>
                <a:cs typeface="Arial" panose="020B0604020202020204" pitchFamily="34" charset="0"/>
              </a:rPr>
              <a:t>.):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sz="2000" b="1" dirty="0">
                <a:latin typeface="Arial" panose="020B0604020202020204" pitchFamily="34" charset="0"/>
                <a:cs typeface="Arial" panose="020B0604020202020204" pitchFamily="34" charset="0"/>
              </a:rPr>
              <a:t>15.952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491014" y="844568"/>
            <a:ext cx="2551829" cy="101566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Εκτ</a:t>
            </a:r>
            <a:r>
              <a:rPr lang="el-GR" sz="2000" b="1" dirty="0">
                <a:latin typeface="Arial" panose="020B0604020202020204" pitchFamily="34" charset="0"/>
                <a:cs typeface="Arial" panose="020B0604020202020204" pitchFamily="34" charset="0"/>
              </a:rPr>
              <a:t>. αποχωρήσεις 2022 (ΓΛΚ): </a:t>
            </a:r>
            <a:br>
              <a:rPr lang="el-GR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sz="2000" b="1" dirty="0">
                <a:latin typeface="Arial" panose="020B0604020202020204" pitchFamily="34" charset="0"/>
                <a:cs typeface="Arial" panose="020B0604020202020204" pitchFamily="34" charset="0"/>
              </a:rPr>
              <a:t>18.677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904777" y="996787"/>
            <a:ext cx="7174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200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3309883"/>
      </p:ext>
    </p:extLst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119">
            <a:extLst>
              <a:ext uri="{FF2B5EF4-FFF2-40B4-BE49-F238E27FC236}">
                <a16:creationId xmlns:a16="http://schemas.microsoft.com/office/drawing/2014/main" id="{79782398-A110-A241-8920-D08BB2124E99}"/>
              </a:ext>
            </a:extLst>
          </p:cNvPr>
          <p:cNvSpPr/>
          <p:nvPr/>
        </p:nvSpPr>
        <p:spPr>
          <a:xfrm>
            <a:off x="-14648" y="6158703"/>
            <a:ext cx="12221297" cy="699297"/>
          </a:xfrm>
          <a:prstGeom prst="rect">
            <a:avLst/>
          </a:prstGeom>
          <a:solidFill>
            <a:srgbClr val="084C8D"/>
          </a:solidFill>
          <a:ln w="12700">
            <a:solidFill>
              <a:srgbClr val="6F9DD0"/>
            </a:solidFill>
            <a:miter/>
          </a:ln>
        </p:spPr>
        <p:txBody>
          <a:bodyPr lIns="45719" rIns="45719" anchor="ctr"/>
          <a:lstStyle/>
          <a:p>
            <a:endParaRPr dirty="0"/>
          </a:p>
        </p:txBody>
      </p:sp>
      <p:sp>
        <p:nvSpPr>
          <p:cNvPr id="22" name="Shape 122">
            <a:extLst>
              <a:ext uri="{FF2B5EF4-FFF2-40B4-BE49-F238E27FC236}">
                <a16:creationId xmlns:a16="http://schemas.microsoft.com/office/drawing/2014/main" id="{D31E7D96-C69E-1647-AED1-68B5055A0AA3}"/>
              </a:ext>
            </a:extLst>
          </p:cNvPr>
          <p:cNvSpPr/>
          <p:nvPr/>
        </p:nvSpPr>
        <p:spPr>
          <a:xfrm>
            <a:off x="6611" y="6158703"/>
            <a:ext cx="12178779" cy="12701"/>
          </a:xfrm>
          <a:prstGeom prst="rect">
            <a:avLst/>
          </a:prstGeom>
          <a:solidFill>
            <a:srgbClr val="86A3CD"/>
          </a:solidFill>
          <a:ln w="12700">
            <a:solidFill>
              <a:srgbClr val="86A3CD"/>
            </a:solidFill>
            <a:miter/>
          </a:ln>
        </p:spPr>
        <p:txBody>
          <a:bodyPr lIns="45719" rIns="45719" anchor="ctr"/>
          <a:lstStyle/>
          <a:p>
            <a:endParaRPr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52ADB06-B41B-5E4E-A1FE-63EBEE29E33B}"/>
              </a:ext>
            </a:extLst>
          </p:cNvPr>
          <p:cNvCxnSpPr>
            <a:cxnSpLocks/>
          </p:cNvCxnSpPr>
          <p:nvPr/>
        </p:nvCxnSpPr>
        <p:spPr>
          <a:xfrm>
            <a:off x="176137" y="612843"/>
            <a:ext cx="11866706" cy="106838"/>
          </a:xfrm>
          <a:prstGeom prst="line">
            <a:avLst/>
          </a:prstGeom>
          <a:noFill/>
          <a:ln w="6350" cap="flat">
            <a:solidFill>
              <a:srgbClr val="376A9F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7" name="Shape 157">
            <a:extLst>
              <a:ext uri="{FF2B5EF4-FFF2-40B4-BE49-F238E27FC236}">
                <a16:creationId xmlns:a16="http://schemas.microsoft.com/office/drawing/2014/main" id="{F7D63E33-30FB-CE42-A59A-19AC10DC2ACB}"/>
              </a:ext>
            </a:extLst>
          </p:cNvPr>
          <p:cNvSpPr/>
          <p:nvPr/>
        </p:nvSpPr>
        <p:spPr>
          <a:xfrm>
            <a:off x="515937" y="277292"/>
            <a:ext cx="11690711" cy="4440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9" rIns="45719">
            <a:spAutoFit/>
          </a:bodyPr>
          <a:lstStyle/>
          <a:p>
            <a:pPr>
              <a:lnSpc>
                <a:spcPct val="80000"/>
              </a:lnSpc>
              <a:defRPr sz="6100">
                <a:solidFill>
                  <a:srgbClr val="87A4CB"/>
                </a:solidFill>
                <a:latin typeface="CeraGR-Black"/>
                <a:ea typeface="CeraGR-Black"/>
                <a:cs typeface="CeraGR-Black"/>
                <a:sym typeface="CeraGR-Black"/>
              </a:defRPr>
            </a:pPr>
            <a:r>
              <a:rPr lang="el-GR" sz="2700" dirty="0">
                <a:solidFill>
                  <a:srgbClr val="144F89"/>
                </a:solidFill>
              </a:rPr>
              <a:t>4.0.4 ΠΡΟΓΡΑΜΜΑΤΙΣΜΟΣ ΠΡΟΣΛΗΨΕΩΝ 2023</a:t>
            </a:r>
            <a:endParaRPr sz="2400" dirty="0">
              <a:solidFill>
                <a:srgbClr val="144F89"/>
              </a:solidFill>
              <a:latin typeface="CeraGR-LightItalic" panose="00000400000000000000" pitchFamily="2" charset="-95"/>
            </a:endParaRPr>
          </a:p>
        </p:txBody>
      </p:sp>
      <p:sp>
        <p:nvSpPr>
          <p:cNvPr id="3" name="Shape 120">
            <a:extLst>
              <a:ext uri="{FF2B5EF4-FFF2-40B4-BE49-F238E27FC236}">
                <a16:creationId xmlns:a16="http://schemas.microsoft.com/office/drawing/2014/main" id="{23BB1D0F-BBF0-4CE4-81C6-717D2E743909}"/>
              </a:ext>
            </a:extLst>
          </p:cNvPr>
          <p:cNvSpPr/>
          <p:nvPr/>
        </p:nvSpPr>
        <p:spPr>
          <a:xfrm>
            <a:off x="9124950" y="0"/>
            <a:ext cx="3060440" cy="7196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094" y="21600"/>
                </a:moveTo>
                <a:lnTo>
                  <a:pt x="0" y="21197"/>
                </a:lnTo>
                <a:lnTo>
                  <a:pt x="1841" y="491"/>
                </a:lnTo>
                <a:lnTo>
                  <a:pt x="21600" y="0"/>
                </a:lnTo>
                <a:lnTo>
                  <a:pt x="20094" y="21600"/>
                </a:lnTo>
                <a:close/>
              </a:path>
            </a:pathLst>
          </a:custGeom>
          <a:solidFill>
            <a:srgbClr val="87A4CB">
              <a:alpha val="38000"/>
            </a:srgbClr>
          </a:solidFill>
          <a:ln w="12700">
            <a:miter lim="400000"/>
          </a:ln>
        </p:spPr>
        <p:txBody>
          <a:bodyPr lIns="45719" rIns="45719"/>
          <a:lstStyle/>
          <a:p>
            <a:endParaRPr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AEBA999-E0AF-468A-9971-C0E6D9D73796}"/>
              </a:ext>
            </a:extLst>
          </p:cNvPr>
          <p:cNvSpPr txBox="1"/>
          <p:nvPr/>
        </p:nvSpPr>
        <p:spPr>
          <a:xfrm>
            <a:off x="9491014" y="151946"/>
            <a:ext cx="2700986" cy="36933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el-GR" sz="1800" dirty="0">
                <a:solidFill>
                  <a:srgbClr val="144F89"/>
                </a:solidFill>
                <a:latin typeface="CeraGR-LightItalic" panose="00000400000000000000" pitchFamily="2" charset="-95"/>
              </a:rPr>
              <a:t>τακτικό προσωπικό (1:1)</a:t>
            </a:r>
            <a:endParaRPr lang="en-US" dirty="0"/>
          </a:p>
        </p:txBody>
      </p:sp>
      <p:pic>
        <p:nvPicPr>
          <p:cNvPr id="2" name="image1.png">
            <a:extLst>
              <a:ext uri="{FF2B5EF4-FFF2-40B4-BE49-F238E27FC236}">
                <a16:creationId xmlns:a16="http://schemas.microsoft.com/office/drawing/2014/main" id="{BC9FD873-6B2A-49C6-8A66-A90248C5622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55319" r="38483" b="25472"/>
          <a:stretch>
            <a:fillRect/>
          </a:stretch>
        </p:blipFill>
        <p:spPr>
          <a:xfrm>
            <a:off x="176137" y="6213536"/>
            <a:ext cx="3351068" cy="588568"/>
          </a:xfrm>
          <a:prstGeom prst="rect">
            <a:avLst/>
          </a:prstGeom>
          <a:ln w="12700">
            <a:miter lim="400000"/>
          </a:ln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686D1928-E9FF-44CD-8AB7-8352B4EFF0F5}"/>
              </a:ext>
            </a:extLst>
          </p:cNvPr>
          <p:cNvSpPr txBox="1"/>
          <p:nvPr/>
        </p:nvSpPr>
        <p:spPr>
          <a:xfrm>
            <a:off x="3941379" y="6262079"/>
            <a:ext cx="8101463" cy="26930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lvl="1">
              <a:lnSpc>
                <a:spcPct val="115000"/>
              </a:lnSpc>
              <a:spcAft>
                <a:spcPts val="0"/>
              </a:spcAft>
            </a:pPr>
            <a:r>
              <a:rPr lang="el-GR" sz="1000" dirty="0">
                <a:solidFill>
                  <a:schemeClr val="bg1"/>
                </a:solidFill>
                <a:latin typeface="CeraGR-Light" panose="00000400000000000000" pitchFamily="2" charset="-95"/>
                <a:ea typeface="Calibri"/>
                <a:cs typeface="Times New Roman"/>
              </a:rPr>
              <a:t>* Αναπροσαρμογή με στάθμιση εισαγωγών (1/4)και αποφοιτήσεων (3/4) από τις στρατιωτικές σχολές</a:t>
            </a:r>
          </a:p>
        </p:txBody>
      </p:sp>
      <p:sp>
        <p:nvSpPr>
          <p:cNvPr id="32" name="Shape 157">
            <a:extLst>
              <a:ext uri="{FF2B5EF4-FFF2-40B4-BE49-F238E27FC236}">
                <a16:creationId xmlns:a16="http://schemas.microsoft.com/office/drawing/2014/main" id="{9F83A5B1-5CE7-4075-85AE-93F8BABE3C38}"/>
              </a:ext>
            </a:extLst>
          </p:cNvPr>
          <p:cNvSpPr/>
          <p:nvPr/>
        </p:nvSpPr>
        <p:spPr>
          <a:xfrm>
            <a:off x="516032" y="728852"/>
            <a:ext cx="11690711" cy="5078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700" dirty="0">
                <a:solidFill>
                  <a:srgbClr val="144F89"/>
                </a:solidFill>
                <a:latin typeface="CeraGR-Black"/>
                <a:cs typeface="Helvetica"/>
              </a:rPr>
              <a:t>Ανάλυση εκκρεμών εγκεκριμένων προσλήψεων</a:t>
            </a:r>
            <a:endParaRPr kumimoji="0" lang="el-GR" sz="2700" b="0" i="0" u="none" strike="noStrike" kern="1200" cap="none" spc="0" normalizeH="0" baseline="0" noProof="0" dirty="0">
              <a:ln>
                <a:noFill/>
              </a:ln>
              <a:solidFill>
                <a:srgbClr val="144F89"/>
              </a:solidFill>
              <a:effectLst/>
              <a:uLnTx/>
              <a:uFillTx/>
              <a:latin typeface="CeraGR-Black"/>
              <a:cs typeface="Helvetica"/>
            </a:endParaRPr>
          </a:p>
        </p:txBody>
      </p:sp>
      <p:graphicFrame>
        <p:nvGraphicFramePr>
          <p:cNvPr id="4" name="Πίνακας 3"/>
          <p:cNvGraphicFramePr>
            <a:graphicFrameLocks noGrp="1"/>
          </p:cNvGraphicFramePr>
          <p:nvPr/>
        </p:nvGraphicFramePr>
        <p:xfrm>
          <a:off x="176137" y="1192595"/>
          <a:ext cx="11482462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0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3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96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787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1100" dirty="0"/>
                        <a:t>ΕΤΟΣ</a:t>
                      </a:r>
                      <a:r>
                        <a:rPr lang="el-GR" sz="1100" baseline="0" dirty="0"/>
                        <a:t> ΕΓΚΡΙΣΗΣ</a:t>
                      </a:r>
                      <a:endParaRPr lang="el-G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100" dirty="0"/>
                        <a:t>ΑΡΙΘΜΟΣ ΕΓΚΕΚΡΙΜΕΝΩΝ ΠΡΟΣΛΗΨΕΩΝ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100" dirty="0"/>
                        <a:t>ΥΠΟΛΟΙΠΟ ΠΡΟΣ ΥΛΟΠΟΙΗΣΗ</a:t>
                      </a:r>
                    </a:p>
                    <a:p>
                      <a:r>
                        <a:rPr lang="el-GR" sz="1100" dirty="0"/>
                        <a:t>(ΣΤΑΘΜ.)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100" dirty="0"/>
                        <a:t>ΠΕΡΙΓΡΑΦΗ</a:t>
                      </a:r>
                      <a:r>
                        <a:rPr lang="el-GR" sz="1100" baseline="0" dirty="0"/>
                        <a:t> ΕΚΚΡΕΜΟΤΗΤΩΝ</a:t>
                      </a:r>
                      <a:endParaRPr lang="el-G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1200" b="1" dirty="0"/>
                        <a:t>ΠΡΙΝ ΤΟ ΕΤΟΣ 2020 &amp; ΛΟΙΠΕΣ ΔΕΣΜΕΥΣΕΙΣ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200" b="1" dirty="0"/>
                        <a:t>6.595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050" b="1" i="1" dirty="0"/>
                        <a:t>ΤΟ ΜΕΓΑΛΥΤΕΡΟ ΠΟΣΟΣΤΟ ΑΦΟΡΑ</a:t>
                      </a:r>
                      <a:r>
                        <a:rPr lang="el-GR" sz="1050" b="1" i="1" baseline="0" dirty="0"/>
                        <a:t> ΤΗΝ ΟΛΟΚΛΗΡΩΣΗ ΤΩΝ ΠΡΟΣΛΗΨΕΩΝ Ν. 2643/1998, ΚΑΤΑΣΤΗΜΑΤΩΝ ΚΡΑΤΗΣΗΣ, ΥΠΟΥΡΓΕΙΟΥ ΥΓΕΙΑΣ, ΜΕΛΩΝ ΔΕΠ ΟΙ ΟΠΟΙΕΣ ΒΡΙΣΚΟΝΤΑΙ ΣΕ ΕΞΕΛΙΞΗ</a:t>
                      </a:r>
                      <a:endParaRPr lang="el-GR" sz="1050" b="1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1200" b="1" dirty="0"/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200" b="1" dirty="0"/>
                        <a:t>6.075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200" b="1" dirty="0"/>
                        <a:t>3.040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050" b="1" i="1" dirty="0"/>
                        <a:t>ΤΟ ΜΕΓΑΛΥΤΕΡΟ ΠΟΣΟΣΤΟ ΑΦΟΡΑ</a:t>
                      </a:r>
                      <a:r>
                        <a:rPr lang="el-GR" sz="1050" b="1" i="1" baseline="0" dirty="0"/>
                        <a:t> ΣΤΗΝ ΟΛΟΚΛΗΡΩΣΗ ΤΩΝ ΕΚΚΡΕΜΩΝ ΠΡΟΣΛΗΨΕΩΝ ΤΟΥ ΕΤΗΣΙΟΥ ΠΡΟΓΡΑΜΜΑΤΙΣΜΟΥ ΠΡΟΣΛΗΨΕΩΝ ΕΤΟΥΣ 2020</a:t>
                      </a:r>
                      <a:endParaRPr lang="el-GR" sz="1050" b="1" i="1" dirty="0"/>
                    </a:p>
                    <a:p>
                      <a:endParaRPr lang="el-GR" sz="1050" b="1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1200" b="1" dirty="0"/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200" b="1" dirty="0"/>
                        <a:t>12.600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200" b="1" dirty="0"/>
                        <a:t>5.765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050" b="1" i="1" dirty="0"/>
                        <a:t>ΤΟ ΜΕΓΑΛΥΤΕΡΟ ΠΟΣΟΣΤΟ ΑΦΟΡΑ</a:t>
                      </a:r>
                      <a:r>
                        <a:rPr lang="el-GR" sz="1050" b="1" i="1" baseline="0" dirty="0"/>
                        <a:t> ΣΤΗΝ ΟΛΟΚΛΗΡΩΣΗ ΤΩΝ ΕΚΚΡΕΜΩΝ ΠΡΟΣΛΗΨΕΩΝ ΚΑΙ ΔΕΣΜΕΥΣΕΩΝ ΤΟΥ ΕΤΗΣΙΟΥ ΠΡΟΓΡΑΜΜΑΤΙΣΜΟΥ ΠΡΟΣΛΗΨΕΩΝ ΕΤΟΥΣ 2021</a:t>
                      </a:r>
                      <a:endParaRPr lang="el-GR" sz="1050" b="1" i="1" dirty="0"/>
                    </a:p>
                    <a:p>
                      <a:endParaRPr lang="el-GR" sz="1050" b="1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1200" b="1" i="0" u="none" strike="noStrike" cap="none" spc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Calibri"/>
                        </a:rPr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200" b="1" i="0" u="none" strike="noStrike" cap="none" spc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Calibri"/>
                        </a:rPr>
                        <a:t>23.818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200" b="1" dirty="0"/>
                        <a:t>17.179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050" b="1" i="1" dirty="0"/>
                        <a:t>ΑΦΟΡΑ</a:t>
                      </a:r>
                      <a:r>
                        <a:rPr lang="el-GR" sz="1050" b="1" i="1" baseline="0" dirty="0"/>
                        <a:t> ΣΤΗΝ ΟΛΟΚΛΗΡΩΣΗ ΤΩΝ ΕΚΚΡΕΜΩΝ ΠΡΟΣΛΗΨΕΩΝ ΤΟΥ ΕΤΗΣΙΟΥ ΠΡΟΓΡΑΜΜΑΤΙΣΜΟΥ ΠΡΟΣΛΗΨΕΩΝ ΕΤΟΥΣ 2022 ΚΑΘΩΣ ΚΑΙ ΤΗΝ ΟΛΟΚΛΗΡΩΣΗ ΑΠΟΦΟΙΤΗΣΕΩΝ ΣΤΡΑΤΙΩΤΙΚΩΝ ΣΧΟΛΩΝ ΕΤΟΥΣ 2022 ΚΑΙ ΤΗΝ ΟΛΟΚΛΗΡΩΣΗΤΟΥ ΔΙΟΡΙΣΜΟΥ ΤΩΝ ΕΚΠΑΙΔΕΥΤΙΚΩΝ ΠΡΩΤΟΒΑΘΜΙΑΣ ΚΑΙ ΔΕΥΤΕΡΟΒΑΘΜΙΑΣ ΕΚΠΑΙΔΕΥΣΗΣ</a:t>
                      </a:r>
                      <a:endParaRPr lang="el-GR" sz="1050" b="1" i="1" dirty="0"/>
                    </a:p>
                    <a:p>
                      <a:endParaRPr lang="el-GR" sz="1050" b="1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1200" b="1" i="0" u="none" strike="noStrike" cap="none" spc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Calibri"/>
                        </a:rPr>
                        <a:t>2023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sz="1200" b="1" i="0" u="none" strike="noStrike" cap="none" spc="0" baseline="0" dirty="0">
                        <a:ln>
                          <a:noFill/>
                        </a:ln>
                        <a:solidFill>
                          <a:schemeClr val="dk1"/>
                        </a:solidFill>
                        <a:uFillTx/>
                        <a:latin typeface="+mn-lt"/>
                        <a:ea typeface="+mn-ea"/>
                        <a:cs typeface="+mn-cs"/>
                        <a:sym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200" b="1" dirty="0"/>
                        <a:t>1.023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050" b="1" i="1" u="none" strike="noStrike" cap="none" spc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Calibri"/>
                        </a:rPr>
                        <a:t>ΑΦΟΡΑ ΣΤΟΝ ΠΡΟΓΡΑΜΜΑΤΙΣΜΟ ΤΩΝ ΑΠΟΦΟΙΤΗΣΕΩΝ ΣΤΡΑΤΙΩΤΙΚΏΝ ΣΧΟΛΩΝ ΕΤΟΥΣ 2023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1200" b="1" i="0" u="none" strike="noStrike" cap="none" spc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Calibri"/>
                        </a:rPr>
                        <a:t>ΓΕΝΙΚΟ ΣΥΝΟΛΟ ΕΚΚΡΕΜΟΤΗΤΩΝ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sz="1200" b="1" i="0" u="none" strike="noStrike" cap="none" spc="0" baseline="0" dirty="0">
                        <a:ln>
                          <a:noFill/>
                        </a:ln>
                        <a:solidFill>
                          <a:schemeClr val="dk1"/>
                        </a:solidFill>
                        <a:uFillTx/>
                        <a:latin typeface="+mn-lt"/>
                        <a:ea typeface="+mn-ea"/>
                        <a:cs typeface="+mn-cs"/>
                        <a:sym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200" b="1" dirty="0"/>
                        <a:t>33.602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sz="11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0428921"/>
      </p:ext>
    </p:extLst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DB868-3F35-684A-85CB-C6013B4185DA}" type="slidenum">
              <a:rPr lang="en-US" smtClean="0"/>
              <a:t>25</a:t>
            </a:fld>
            <a:endParaRPr lang="en-US"/>
          </a:p>
        </p:txBody>
      </p:sp>
      <p:sp>
        <p:nvSpPr>
          <p:cNvPr id="7" name="Shape 119">
            <a:extLst>
              <a:ext uri="{FF2B5EF4-FFF2-40B4-BE49-F238E27FC236}">
                <a16:creationId xmlns:a16="http://schemas.microsoft.com/office/drawing/2014/main" id="{F6E6257B-26A6-4E06-9174-CEFB38D60DFB}"/>
              </a:ext>
            </a:extLst>
          </p:cNvPr>
          <p:cNvSpPr/>
          <p:nvPr/>
        </p:nvSpPr>
        <p:spPr>
          <a:xfrm>
            <a:off x="-40315" y="6155281"/>
            <a:ext cx="12221297" cy="699297"/>
          </a:xfrm>
          <a:prstGeom prst="rect">
            <a:avLst/>
          </a:prstGeom>
          <a:solidFill>
            <a:srgbClr val="084C8D"/>
          </a:solidFill>
          <a:ln w="12700">
            <a:solidFill>
              <a:srgbClr val="6F9DD0"/>
            </a:solidFill>
            <a:miter/>
          </a:ln>
        </p:spPr>
        <p:txBody>
          <a:bodyPr lIns="45719" rIns="45719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/>
              <a:cs typeface="Helvetica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C40A61D-6DAC-4952-BAAB-7EB4929441D3}"/>
              </a:ext>
            </a:extLst>
          </p:cNvPr>
          <p:cNvCxnSpPr>
            <a:cxnSpLocks/>
          </p:cNvCxnSpPr>
          <p:nvPr/>
        </p:nvCxnSpPr>
        <p:spPr>
          <a:xfrm>
            <a:off x="314325" y="696555"/>
            <a:ext cx="11847088" cy="0"/>
          </a:xfrm>
          <a:prstGeom prst="line">
            <a:avLst/>
          </a:prstGeom>
          <a:noFill/>
          <a:ln w="6350" cap="flat">
            <a:solidFill>
              <a:srgbClr val="376A9F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2" name="Shape 157">
            <a:extLst>
              <a:ext uri="{FF2B5EF4-FFF2-40B4-BE49-F238E27FC236}">
                <a16:creationId xmlns:a16="http://schemas.microsoft.com/office/drawing/2014/main" id="{B0CDFB54-D7BB-43F2-8C94-E5925A36C5FD}"/>
              </a:ext>
            </a:extLst>
          </p:cNvPr>
          <p:cNvSpPr/>
          <p:nvPr/>
        </p:nvSpPr>
        <p:spPr>
          <a:xfrm>
            <a:off x="515937" y="277292"/>
            <a:ext cx="11690711" cy="4364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100">
                <a:solidFill>
                  <a:srgbClr val="87A4CB"/>
                </a:solidFill>
                <a:latin typeface="CeraGR-Black"/>
                <a:ea typeface="CeraGR-Black"/>
                <a:cs typeface="CeraGR-Black"/>
                <a:sym typeface="CeraGR-Black"/>
              </a:defRPr>
            </a:pPr>
            <a:r>
              <a:rPr kumimoji="0" lang="el-GR" sz="2700" b="0" i="0" u="none" strike="noStrike" kern="1200" cap="none" spc="0" normalizeH="0" baseline="0" noProof="0" dirty="0">
                <a:ln>
                  <a:noFill/>
                </a:ln>
                <a:solidFill>
                  <a:srgbClr val="144F89"/>
                </a:solidFill>
                <a:effectLst/>
                <a:uLnTx/>
                <a:uFillTx/>
                <a:latin typeface="CeraGR-Black"/>
                <a:sym typeface="CeraGR-Black"/>
              </a:rPr>
              <a:t>4.0.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rgbClr val="144F89"/>
                </a:solidFill>
                <a:effectLst/>
                <a:uLnTx/>
                <a:uFillTx/>
                <a:latin typeface="CeraGR-Black"/>
                <a:sym typeface="CeraGR-Black"/>
              </a:rPr>
              <a:t>5 </a:t>
            </a:r>
            <a:r>
              <a:rPr lang="el-GR" sz="2700" dirty="0">
                <a:solidFill>
                  <a:srgbClr val="144F89"/>
                </a:solidFill>
                <a:latin typeface="CeraGR-Black"/>
              </a:rPr>
              <a:t>ΣΥΝΟΛΟ ΕΓΚΡΙΣΕΩΝ ΓΙΑ ΤΑΚΤΙΚΟ ΠΡΟΣΩΠΙΚΟ</a:t>
            </a:r>
            <a:endParaRPr sz="2700" dirty="0">
              <a:solidFill>
                <a:srgbClr val="144F89"/>
              </a:solidFill>
              <a:latin typeface="CeraGR-Black"/>
              <a:sym typeface="CeraGR-Black"/>
            </a:endParaRPr>
          </a:p>
        </p:txBody>
      </p:sp>
      <p:sp>
        <p:nvSpPr>
          <p:cNvPr id="13" name="Shape 120">
            <a:extLst>
              <a:ext uri="{FF2B5EF4-FFF2-40B4-BE49-F238E27FC236}">
                <a16:creationId xmlns:a16="http://schemas.microsoft.com/office/drawing/2014/main" id="{FD88DCCC-F16F-43BA-875F-6627510D37F4}"/>
              </a:ext>
            </a:extLst>
          </p:cNvPr>
          <p:cNvSpPr/>
          <p:nvPr/>
        </p:nvSpPr>
        <p:spPr>
          <a:xfrm>
            <a:off x="9124950" y="-62824"/>
            <a:ext cx="3081698" cy="78250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094" y="21600"/>
                </a:moveTo>
                <a:lnTo>
                  <a:pt x="0" y="21197"/>
                </a:lnTo>
                <a:lnTo>
                  <a:pt x="1841" y="491"/>
                </a:lnTo>
                <a:lnTo>
                  <a:pt x="21600" y="0"/>
                </a:lnTo>
                <a:lnTo>
                  <a:pt x="20094" y="21600"/>
                </a:lnTo>
                <a:close/>
              </a:path>
            </a:pathLst>
          </a:custGeom>
          <a:solidFill>
            <a:srgbClr val="87A4CB">
              <a:alpha val="38000"/>
            </a:srgbClr>
          </a:solidFill>
          <a:ln w="12700">
            <a:miter lim="400000"/>
          </a:ln>
        </p:spPr>
        <p:txBody>
          <a:bodyPr lIns="45719" rIns="45719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/>
              <a:cs typeface="Helvetica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A3B2879-962F-4F0E-AF29-A80DC00402FC}"/>
              </a:ext>
            </a:extLst>
          </p:cNvPr>
          <p:cNvSpPr txBox="1"/>
          <p:nvPr/>
        </p:nvSpPr>
        <p:spPr>
          <a:xfrm>
            <a:off x="9491014" y="151946"/>
            <a:ext cx="2700986" cy="64633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0" i="0" u="none" strike="noStrike" kern="1200" cap="none" spc="0" normalizeH="0" baseline="0" noProof="0" dirty="0">
                <a:ln>
                  <a:noFill/>
                </a:ln>
                <a:solidFill>
                  <a:srgbClr val="144F89"/>
                </a:solidFill>
                <a:effectLst/>
                <a:uLnTx/>
                <a:uFillTx/>
                <a:latin typeface="CeraGR-LightItalic" panose="00000400000000000000" pitchFamily="2" charset="-95"/>
                <a:cs typeface="Helvetica"/>
              </a:rPr>
              <a:t>τακτικό προσωπικό</a:t>
            </a:r>
            <a:r>
              <a:rPr kumimoji="0" lang="el-GR" sz="1800" b="0" i="0" u="none" strike="noStrike" kern="1200" cap="none" spc="0" normalizeH="0" noProof="0" dirty="0">
                <a:ln>
                  <a:noFill/>
                </a:ln>
                <a:solidFill>
                  <a:srgbClr val="144F89"/>
                </a:solidFill>
                <a:effectLst/>
                <a:uLnTx/>
                <a:uFillTx/>
                <a:latin typeface="CeraGR-LightItalic" panose="00000400000000000000" pitchFamily="2" charset="-95"/>
                <a:cs typeface="Helvetica"/>
              </a:rPr>
              <a:t> συνολικά στοιχεία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/>
              <a:cs typeface="Helvetica"/>
            </a:endParaRPr>
          </a:p>
        </p:txBody>
      </p:sp>
      <p:graphicFrame>
        <p:nvGraphicFramePr>
          <p:cNvPr id="22" name="Θέση περιεχομένου 5">
            <a:extLst>
              <a:ext uri="{FF2B5EF4-FFF2-40B4-BE49-F238E27FC236}">
                <a16:creationId xmlns:a16="http://schemas.microsoft.com/office/drawing/2014/main" id="{B161EDA5-2409-410A-BF04-F5975164E2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1770140"/>
              </p:ext>
            </p:extLst>
          </p:nvPr>
        </p:nvGraphicFramePr>
        <p:xfrm>
          <a:off x="515937" y="743854"/>
          <a:ext cx="10942638" cy="5673082"/>
        </p:xfrm>
        <a:graphic>
          <a:graphicData uri="http://schemas.openxmlformats.org/drawingml/2006/table">
            <a:tbl>
              <a:tblPr/>
              <a:tblGrid>
                <a:gridCol w="39753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61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16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707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86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19373">
                <a:tc>
                  <a:txBody>
                    <a:bodyPr/>
                    <a:lstStyle/>
                    <a:p>
                      <a:pPr lvl="1" algn="ctr" fontAlgn="b"/>
                      <a:r>
                        <a:rPr lang="el-G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eraGR-Regular" panose="00000500000000000000" pitchFamily="2" charset="-95"/>
                        </a:rPr>
                        <a:t> </a:t>
                      </a:r>
                    </a:p>
                  </a:txBody>
                  <a:tcPr marL="7289" marR="7289" marT="728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3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1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Black" panose="00000A00000000000000" pitchFamily="2" charset="-95"/>
                          <a:ea typeface="+mn-ea"/>
                          <a:cs typeface="+mn-cs"/>
                          <a:sym typeface="Calibri"/>
                        </a:rPr>
                        <a:t>ΕΓΚΡΙΘΕΙΣΕΣ </a:t>
                      </a:r>
                      <a:br>
                        <a:rPr lang="el-GR" sz="11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Black" panose="00000A00000000000000" pitchFamily="2" charset="-95"/>
                          <a:ea typeface="+mn-ea"/>
                          <a:cs typeface="+mn-cs"/>
                          <a:sym typeface="Calibri"/>
                        </a:rPr>
                      </a:br>
                      <a:r>
                        <a:rPr lang="el-GR" sz="11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Black" panose="00000A00000000000000" pitchFamily="2" charset="-95"/>
                          <a:ea typeface="+mn-ea"/>
                          <a:cs typeface="+mn-cs"/>
                          <a:sym typeface="Calibri"/>
                        </a:rPr>
                        <a:t>ΠΡΟΣΛΗΨΕΙΣ 2020</a:t>
                      </a:r>
                    </a:p>
                    <a:p>
                      <a:pPr marL="0" marR="0" lvl="3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1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Black" panose="00000A00000000000000" pitchFamily="2" charset="-95"/>
                          <a:ea typeface="+mn-ea"/>
                          <a:cs typeface="+mn-cs"/>
                          <a:sym typeface="Calibri"/>
                        </a:rPr>
                        <a:t>ΕΝΤΟΣ &amp; ΕΚΤΟΣ 1:1 </a:t>
                      </a:r>
                    </a:p>
                  </a:txBody>
                  <a:tcPr marL="7289" marR="7289" marT="7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3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1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Black" panose="00000A00000000000000" pitchFamily="2" charset="-95"/>
                          <a:ea typeface="+mn-ea"/>
                          <a:cs typeface="+mn-cs"/>
                          <a:sym typeface="Calibri"/>
                        </a:rPr>
                        <a:t>ΕΓΚΡΙΘΕΙΣΕΣ </a:t>
                      </a:r>
                      <a:br>
                        <a:rPr lang="el-GR" sz="11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Black" panose="00000A00000000000000" pitchFamily="2" charset="-95"/>
                          <a:ea typeface="+mn-ea"/>
                          <a:cs typeface="+mn-cs"/>
                          <a:sym typeface="Calibri"/>
                        </a:rPr>
                      </a:br>
                      <a:r>
                        <a:rPr lang="el-GR" sz="11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Black" panose="00000A00000000000000" pitchFamily="2" charset="-95"/>
                          <a:ea typeface="+mn-ea"/>
                          <a:cs typeface="+mn-cs"/>
                          <a:sym typeface="Calibri"/>
                        </a:rPr>
                        <a:t>ΠΡΟΣΛΗΨΕΙΣ </a:t>
                      </a:r>
                      <a:br>
                        <a:rPr lang="el-GR" sz="11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Black" panose="00000A00000000000000" pitchFamily="2" charset="-95"/>
                          <a:ea typeface="+mn-ea"/>
                          <a:cs typeface="+mn-cs"/>
                          <a:sym typeface="Calibri"/>
                        </a:rPr>
                      </a:br>
                      <a:r>
                        <a:rPr lang="el-GR" sz="11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Black" panose="00000A00000000000000" pitchFamily="2" charset="-95"/>
                          <a:ea typeface="+mn-ea"/>
                          <a:cs typeface="+mn-cs"/>
                          <a:sym typeface="Calibri"/>
                        </a:rPr>
                        <a:t>2021 </a:t>
                      </a:r>
                    </a:p>
                    <a:p>
                      <a:pPr marL="0" marR="0" lvl="3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1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Black" panose="00000A00000000000000" pitchFamily="2" charset="-95"/>
                          <a:ea typeface="+mn-ea"/>
                          <a:cs typeface="+mn-cs"/>
                          <a:sym typeface="Calibri"/>
                        </a:rPr>
                        <a:t>ΕΝΤΟΣ &amp; ΕΚΤΟΣ 1:1 </a:t>
                      </a:r>
                    </a:p>
                  </a:txBody>
                  <a:tcPr marL="7289" marR="7289" marT="7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3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1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Black" panose="00000A00000000000000" pitchFamily="2" charset="-95"/>
                          <a:ea typeface="+mn-ea"/>
                          <a:cs typeface="+mn-cs"/>
                          <a:sym typeface="Calibri"/>
                        </a:rPr>
                        <a:t>ΕΓΚΡΙΘΕΙΣΕΣ </a:t>
                      </a:r>
                      <a:br>
                        <a:rPr lang="el-GR" sz="11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Black" panose="00000A00000000000000" pitchFamily="2" charset="-95"/>
                          <a:ea typeface="+mn-ea"/>
                          <a:cs typeface="+mn-cs"/>
                          <a:sym typeface="Calibri"/>
                        </a:rPr>
                      </a:br>
                      <a:r>
                        <a:rPr lang="el-GR" sz="11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Black" panose="00000A00000000000000" pitchFamily="2" charset="-95"/>
                          <a:ea typeface="+mn-ea"/>
                          <a:cs typeface="+mn-cs"/>
                          <a:sym typeface="Calibri"/>
                        </a:rPr>
                        <a:t>ΠΡΟΣΛΗΨΕΙΣ </a:t>
                      </a:r>
                      <a:br>
                        <a:rPr lang="el-GR" sz="11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Black" panose="00000A00000000000000" pitchFamily="2" charset="-95"/>
                          <a:ea typeface="+mn-ea"/>
                          <a:cs typeface="+mn-cs"/>
                          <a:sym typeface="Calibri"/>
                        </a:rPr>
                      </a:br>
                      <a:r>
                        <a:rPr lang="el-GR" sz="11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Black" panose="00000A00000000000000" pitchFamily="2" charset="-95"/>
                          <a:ea typeface="+mn-ea"/>
                          <a:cs typeface="+mn-cs"/>
                          <a:sym typeface="Calibri"/>
                        </a:rPr>
                        <a:t>2022  </a:t>
                      </a:r>
                    </a:p>
                    <a:p>
                      <a:pPr marL="0" marR="0" lvl="3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1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Black" panose="00000A00000000000000" pitchFamily="2" charset="-95"/>
                          <a:ea typeface="+mn-ea"/>
                          <a:cs typeface="+mn-cs"/>
                          <a:sym typeface="Calibri"/>
                        </a:rPr>
                        <a:t>ΕΝΤΟΣ ΚΑΙ ΕΚΤΟΣ 1:1</a:t>
                      </a:r>
                    </a:p>
                  </a:txBody>
                  <a:tcPr marL="7289" marR="7289" marT="7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3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1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Black" panose="00000A00000000000000" pitchFamily="2" charset="-95"/>
                          <a:ea typeface="+mn-ea"/>
                          <a:cs typeface="+mn-cs"/>
                          <a:sym typeface="Calibri"/>
                        </a:rPr>
                        <a:t>ΠΡΟΤΕΙΝΟΜΕΝΕΣ</a:t>
                      </a:r>
                      <a:br>
                        <a:rPr lang="el-GR" sz="11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Black" panose="00000A00000000000000" pitchFamily="2" charset="-95"/>
                          <a:ea typeface="+mn-ea"/>
                          <a:cs typeface="+mn-cs"/>
                          <a:sym typeface="Calibri"/>
                        </a:rPr>
                      </a:br>
                      <a:r>
                        <a:rPr lang="el-GR" sz="11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Black" panose="00000A00000000000000" pitchFamily="2" charset="-95"/>
                          <a:ea typeface="+mn-ea"/>
                          <a:cs typeface="+mn-cs"/>
                          <a:sym typeface="Calibri"/>
                        </a:rPr>
                        <a:t>ΠΡΟΣΛΗΨΕΙΣ </a:t>
                      </a:r>
                      <a:br>
                        <a:rPr lang="el-GR" sz="11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Black" panose="00000A00000000000000" pitchFamily="2" charset="-95"/>
                          <a:ea typeface="+mn-ea"/>
                          <a:cs typeface="+mn-cs"/>
                          <a:sym typeface="Calibri"/>
                        </a:rPr>
                      </a:br>
                      <a:r>
                        <a:rPr lang="el-GR" sz="11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Black" panose="00000A00000000000000" pitchFamily="2" charset="-95"/>
                          <a:ea typeface="+mn-ea"/>
                          <a:cs typeface="+mn-cs"/>
                          <a:sym typeface="Calibri"/>
                        </a:rPr>
                        <a:t>2023  </a:t>
                      </a:r>
                    </a:p>
                    <a:p>
                      <a:pPr marL="0" marR="0" lvl="3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1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Black" panose="00000A00000000000000" pitchFamily="2" charset="-95"/>
                          <a:ea typeface="+mn-ea"/>
                          <a:cs typeface="+mn-cs"/>
                          <a:sym typeface="Calibri"/>
                        </a:rPr>
                        <a:t>ΕΝΤΟΣ ΚΑΙ ΕΚΤΟΣ 1:1</a:t>
                      </a:r>
                    </a:p>
                    <a:p>
                      <a:pPr marL="0" marR="0" lvl="3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sz="1100" b="1" i="0" u="none" strike="noStrike" cap="none" spc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uFillTx/>
                        <a:latin typeface="CeraGR-Black" panose="00000A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7289" marR="7289" marT="7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5182">
                <a:tc>
                  <a:txBody>
                    <a:bodyPr/>
                    <a:lstStyle/>
                    <a:p>
                      <a:pPr lvl="0" algn="l" fontAlgn="b"/>
                      <a:r>
                        <a:rPr lang="el-GR" sz="9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ΟΙΚΟΝΟΜΙΚΩΝ</a:t>
                      </a:r>
                    </a:p>
                  </a:txBody>
                  <a:tcPr marL="7289" marR="7289" marT="72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 155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62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104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408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5182">
                <a:tc>
                  <a:txBody>
                    <a:bodyPr/>
                    <a:lstStyle/>
                    <a:p>
                      <a:pPr lvl="0" algn="l" fontAlgn="b"/>
                      <a:r>
                        <a:rPr lang="el-GR" sz="9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ΑΝΑΠΤΥΞΗΣ&amp; ΕΠΕΝΔΥΣΕΩΝ</a:t>
                      </a:r>
                    </a:p>
                  </a:txBody>
                  <a:tcPr marL="7289" marR="7289" marT="72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 68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122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140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149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5182">
                <a:tc>
                  <a:txBody>
                    <a:bodyPr/>
                    <a:lstStyle/>
                    <a:p>
                      <a:pPr lvl="0" algn="l" fontAlgn="b"/>
                      <a:r>
                        <a:rPr lang="el-GR" sz="9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ΕΞΩΤΕΡΙΚΩΝ</a:t>
                      </a:r>
                    </a:p>
                  </a:txBody>
                  <a:tcPr marL="7289" marR="7289" marT="72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 61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61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64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42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5182">
                <a:tc>
                  <a:txBody>
                    <a:bodyPr/>
                    <a:lstStyle/>
                    <a:p>
                      <a:pPr lvl="0" algn="l" fontAlgn="b"/>
                      <a:r>
                        <a:rPr lang="el-GR" sz="9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ΕΘΝΙΚΗΣ ΑΜΥΝΑΣ</a:t>
                      </a:r>
                    </a:p>
                  </a:txBody>
                  <a:tcPr marL="7289" marR="7289" marT="72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 878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3.079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3.249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3.157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5182">
                <a:tc>
                  <a:txBody>
                    <a:bodyPr/>
                    <a:lstStyle/>
                    <a:p>
                      <a:pPr lvl="0" algn="l" fontAlgn="b"/>
                      <a:r>
                        <a:rPr lang="el-GR" sz="9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ΠΑΙΔΕΙΑΣ &amp; ΘΡΗΣΚΕΥΜΑΤΩΝ</a:t>
                      </a:r>
                    </a:p>
                  </a:txBody>
                  <a:tcPr marL="7289" marR="7289" marT="72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 750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1.882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9.288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907</a:t>
                      </a:r>
                      <a:endParaRPr lang="el-GR" sz="1100" b="0" i="0" u="none" strike="noStrike" kern="1200" cap="none" spc="0" baseline="0" dirty="0">
                        <a:ln>
                          <a:noFill/>
                        </a:ln>
                        <a:solidFill>
                          <a:srgbClr val="084C8D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3896">
                <a:tc>
                  <a:txBody>
                    <a:bodyPr/>
                    <a:lstStyle/>
                    <a:p>
                      <a:pPr lvl="0" algn="l" fontAlgn="b"/>
                      <a:r>
                        <a:rPr lang="el-GR" sz="9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ΕΡΓΑΣΙΑΣ</a:t>
                      </a:r>
                    </a:p>
                  </a:txBody>
                  <a:tcPr marL="7289" marR="7289" marT="72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 169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207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451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519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5182">
                <a:tc>
                  <a:txBody>
                    <a:bodyPr/>
                    <a:lstStyle/>
                    <a:p>
                      <a:pPr lvl="0" algn="l" fontAlgn="b"/>
                      <a:r>
                        <a:rPr lang="el-GR" sz="9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</a:t>
                      </a:r>
                      <a:r>
                        <a:rPr lang="el-GR" sz="900" b="0" i="0" u="none" strike="noStrike" baseline="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 ΥΓΕΙΑΣ </a:t>
                      </a:r>
                      <a:endParaRPr lang="el-GR" sz="9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7289" marR="7289" marT="72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 406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2.639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4.724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1.361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65182">
                <a:tc>
                  <a:txBody>
                    <a:bodyPr/>
                    <a:lstStyle/>
                    <a:p>
                      <a:pPr lvl="0" algn="l" fontAlgn="b"/>
                      <a:r>
                        <a:rPr lang="el-GR" sz="9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ΠΕΡΙΒΑΛΛΟΝΤΟΣ &amp; ΕΝΕΡΓΕΙΑΣ</a:t>
                      </a:r>
                    </a:p>
                  </a:txBody>
                  <a:tcPr marL="7289" marR="7289" marT="72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 77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100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71</a:t>
                      </a:r>
                      <a:endParaRPr lang="el-GR" sz="1100" b="0" i="0" u="none" strike="noStrike" kern="1200" cap="none" spc="0" baseline="0" dirty="0">
                        <a:ln>
                          <a:noFill/>
                        </a:ln>
                        <a:solidFill>
                          <a:srgbClr val="084C8D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867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65182">
                <a:tc>
                  <a:txBody>
                    <a:bodyPr/>
                    <a:lstStyle/>
                    <a:p>
                      <a:pPr lvl="0" algn="l" fontAlgn="b"/>
                      <a:r>
                        <a:rPr lang="el-GR" sz="9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ΠΡΟΣΤΑΣΙΑΣ ΤΟΥ ΠΟΛΙΤΗ</a:t>
                      </a:r>
                    </a:p>
                  </a:txBody>
                  <a:tcPr marL="7289" marR="7289" marT="72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 1.200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1.500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1.144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1037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4646">
                <a:tc>
                  <a:txBody>
                    <a:bodyPr/>
                    <a:lstStyle/>
                    <a:p>
                      <a:pPr lvl="0" algn="l" fontAlgn="b"/>
                      <a:r>
                        <a:rPr lang="el-GR" sz="9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ΚΛΙΜΑΤΙΚΗΣ ΚΡΙΣΗΣ ΚΑΙ ΠΟΛΙΤΙΚΗΣ ΠΡΟΣΤΑΣΙΑΣ</a:t>
                      </a:r>
                    </a:p>
                  </a:txBody>
                  <a:tcPr marL="7289" marR="7289" marT="72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 133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895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706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195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65182">
                <a:tc>
                  <a:txBody>
                    <a:bodyPr/>
                    <a:lstStyle/>
                    <a:p>
                      <a:pPr lvl="0" algn="l" fontAlgn="b"/>
                      <a:r>
                        <a:rPr lang="el-GR" sz="9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ΠΟΛΙΤΙΣΜΟΥ &amp; ΑΘΛΗΤΙΣΜΟΥ</a:t>
                      </a:r>
                    </a:p>
                  </a:txBody>
                  <a:tcPr marL="7289" marR="7289" marT="72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 126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30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123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758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65182">
                <a:tc>
                  <a:txBody>
                    <a:bodyPr/>
                    <a:lstStyle/>
                    <a:p>
                      <a:pPr lvl="0" algn="l" fontAlgn="b"/>
                      <a:r>
                        <a:rPr lang="el-GR" sz="9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ΔΙΚΑΙΟΣΥΝΗΣ</a:t>
                      </a:r>
                    </a:p>
                  </a:txBody>
                  <a:tcPr marL="7289" marR="7289" marT="72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 423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402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490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1.230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65182">
                <a:tc>
                  <a:txBody>
                    <a:bodyPr/>
                    <a:lstStyle/>
                    <a:p>
                      <a:pPr lvl="0" algn="l" fontAlgn="b"/>
                      <a:r>
                        <a:rPr lang="el-GR" sz="9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ΕΣΩΤΕΡΙΚΩΝ </a:t>
                      </a:r>
                    </a:p>
                  </a:txBody>
                  <a:tcPr marL="7289" marR="7289" marT="72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 154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172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151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247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65182">
                <a:tc>
                  <a:txBody>
                    <a:bodyPr/>
                    <a:lstStyle/>
                    <a:p>
                      <a:pPr lvl="0" algn="l" fontAlgn="b"/>
                      <a:r>
                        <a:rPr lang="el-GR" sz="9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ΜΕΤΑΝΑΣΤΕΥΣΗΣ &amp; ΑΣΥΛΟΥ</a:t>
                      </a:r>
                    </a:p>
                  </a:txBody>
                  <a:tcPr marL="7289" marR="7289" marT="72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 255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254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150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150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65182">
                <a:tc>
                  <a:txBody>
                    <a:bodyPr/>
                    <a:lstStyle/>
                    <a:p>
                      <a:pPr lvl="0" algn="l" fontAlgn="b"/>
                      <a:r>
                        <a:rPr lang="el-GR" sz="9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ΨΗΦΙΑΚΗΣ ΔΙΑΚΥΒΕΡΝΗΣΗΣ</a:t>
                      </a:r>
                    </a:p>
                  </a:txBody>
                  <a:tcPr marL="7289" marR="7289" marT="72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 79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16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283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126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65182">
                <a:tc>
                  <a:txBody>
                    <a:bodyPr/>
                    <a:lstStyle/>
                    <a:p>
                      <a:pPr lvl="0" algn="l" fontAlgn="b"/>
                      <a:r>
                        <a:rPr lang="el-GR" sz="9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ΥΠΟΔΟΜΩΝ &amp; ΜΕΤΑΦΟΡΩΝ</a:t>
                      </a:r>
                    </a:p>
                  </a:txBody>
                  <a:tcPr marL="7289" marR="7289" marT="72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 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el-GR" sz="1100" b="0" i="0" u="none" strike="noStrike" kern="1200" cap="none" spc="0" baseline="0" dirty="0">
                        <a:ln>
                          <a:noFill/>
                        </a:ln>
                        <a:solidFill>
                          <a:srgbClr val="084C8D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1.174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872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65182">
                <a:tc>
                  <a:txBody>
                    <a:bodyPr/>
                    <a:lstStyle/>
                    <a:p>
                      <a:pPr lvl="0" algn="l" fontAlgn="b"/>
                      <a:r>
                        <a:rPr lang="el-GR" sz="9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ΝΑΥΤΙΛΙΑΣ</a:t>
                      </a:r>
                    </a:p>
                  </a:txBody>
                  <a:tcPr marL="7289" marR="7289" marT="72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 162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363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302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224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63406">
                <a:tc>
                  <a:txBody>
                    <a:bodyPr/>
                    <a:lstStyle/>
                    <a:p>
                      <a:pPr lvl="0" algn="l" fontAlgn="b"/>
                      <a:r>
                        <a:rPr lang="el-GR" sz="9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ΑΓΡΟΤΙΚΗΣ ΑΝΑΠΤΥΞΗΣ </a:t>
                      </a:r>
                    </a:p>
                  </a:txBody>
                  <a:tcPr marL="7289" marR="7289" marT="72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 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52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112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159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65182">
                <a:tc>
                  <a:txBody>
                    <a:bodyPr/>
                    <a:lstStyle/>
                    <a:p>
                      <a:pPr lvl="0" algn="l" fontAlgn="b"/>
                      <a:r>
                        <a:rPr lang="el-GR" sz="9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ΤΟΥΡΙΣΜΟΥ</a:t>
                      </a:r>
                    </a:p>
                  </a:txBody>
                  <a:tcPr marL="7289" marR="7289" marT="72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 15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16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27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55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65182">
                <a:tc>
                  <a:txBody>
                    <a:bodyPr/>
                    <a:lstStyle/>
                    <a:p>
                      <a:pPr lvl="0" algn="l" fontAlgn="b"/>
                      <a:r>
                        <a:rPr lang="el-GR" sz="9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ΟΤΑ Α΄ΒΑΘΜΟΥ &amp; ΦΟΡΕΙΣ</a:t>
                      </a:r>
                      <a:r>
                        <a:rPr lang="el-GR" sz="900" b="0" i="0" u="none" strike="noStrike" baseline="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 </a:t>
                      </a:r>
                      <a:endParaRPr lang="el-GR" sz="9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7289" marR="7289" marT="72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 654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560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818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3.653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5182">
                <a:tc>
                  <a:txBody>
                    <a:bodyPr/>
                    <a:lstStyle/>
                    <a:p>
                      <a:pPr lvl="0" algn="l" fontAlgn="b"/>
                      <a:r>
                        <a:rPr lang="el-GR" sz="9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ΟΤΑ Β' ΒΑΘΜΟΥ</a:t>
                      </a:r>
                    </a:p>
                  </a:txBody>
                  <a:tcPr marL="7289" marR="7289" marT="72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 283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222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324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724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5182">
                <a:tc>
                  <a:txBody>
                    <a:bodyPr/>
                    <a:lstStyle/>
                    <a:p>
                      <a:pPr lvl="0" algn="l" fontAlgn="b"/>
                      <a:r>
                        <a:rPr lang="el-GR" sz="9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ΑΝΕΞΑΡΤΗΤΕΣ ΑΡΧΕΣ</a:t>
                      </a:r>
                    </a:p>
                  </a:txBody>
                  <a:tcPr marL="7289" marR="7289" marT="72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 767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329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119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1.077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65182">
                <a:tc>
                  <a:txBody>
                    <a:bodyPr/>
                    <a:lstStyle/>
                    <a:p>
                      <a:pPr lvl="0" algn="l" fontAlgn="b"/>
                      <a:r>
                        <a:rPr lang="el-GR" sz="9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ΠΡΟΕΔΡΙΑ ΤΗΣ ΚΥΒΕΡΝΗΣΗΣ/Γ.Γ.</a:t>
                      </a:r>
                      <a:r>
                        <a:rPr lang="el-GR" sz="900" b="0" i="0" u="none" strike="noStrike" baseline="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 ΠΡΩΘΥΠΟΥΡΓΟΥ</a:t>
                      </a:r>
                      <a:endParaRPr lang="el-GR" sz="9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7289" marR="7289" marT="72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 23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24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1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25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057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4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ΣΥΝΟΛΟ</a:t>
                      </a:r>
                    </a:p>
                  </a:txBody>
                  <a:tcPr marL="7289" marR="7289" marT="7289" marB="0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el-G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eraGR-Bold" panose="00000800000000000000" pitchFamily="2" charset="-95"/>
                        </a:rPr>
                        <a:t>6.851</a:t>
                      </a:r>
                    </a:p>
                  </a:txBody>
                  <a:tcPr marL="7289" marR="7289" marT="7289" marB="0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72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4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CeraGR-Bold" panose="00000800000000000000" pitchFamily="2" charset="-95"/>
                          <a:ea typeface="+mn-ea"/>
                          <a:cs typeface="+mn-cs"/>
                          <a:sym typeface="Calibri"/>
                        </a:rPr>
                        <a:t>12.987</a:t>
                      </a:r>
                    </a:p>
                  </a:txBody>
                  <a:tcPr marL="7289" marR="7289" marT="7289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4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old" panose="00000800000000000000" pitchFamily="2" charset="-95"/>
                          <a:ea typeface="+mn-ea"/>
                          <a:cs typeface="+mn-cs"/>
                          <a:sym typeface="Calibri"/>
                        </a:rPr>
                        <a:t> 24.023</a:t>
                      </a:r>
                    </a:p>
                  </a:txBody>
                  <a:tcPr marL="7289" marR="7289" marT="7289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400" b="1" i="0" u="none" strike="noStrike" kern="1200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CeraGR-Bold" panose="00000800000000000000" pitchFamily="2" charset="-95"/>
                          <a:ea typeface="+mn-ea"/>
                          <a:cs typeface="+mn-cs"/>
                          <a:sym typeface="Calibri"/>
                        </a:rPr>
                        <a:t>17.942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47570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4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ΣΥΝΟΛΟ ΕΓΚΡΙΘΕΙΣΩΝ 2020-2</a:t>
                      </a:r>
                      <a:r>
                        <a:rPr lang="en-US" sz="14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2</a:t>
                      </a:r>
                      <a:r>
                        <a:rPr lang="el-GR" sz="14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 &amp; ΠΡΟΤΕΙΝΟΜΕΝΩΝ ΠΡΟΣΛΗΨΕΩΝ 202</a:t>
                      </a:r>
                      <a:r>
                        <a:rPr lang="en-US" sz="14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3</a:t>
                      </a:r>
                      <a:r>
                        <a:rPr lang="el-GR" sz="14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 </a:t>
                      </a:r>
                    </a:p>
                  </a:txBody>
                  <a:tcPr marL="7289" marR="7289" marT="7289" marB="0" anchor="ctr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1" indent="45720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6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CeraGR-Bold" panose="00000800000000000000" pitchFamily="2" charset="-95"/>
                          <a:ea typeface="+mn-ea"/>
                          <a:cs typeface="+mn-cs"/>
                          <a:sym typeface="Calibri"/>
                        </a:rPr>
                        <a:t>61.803</a:t>
                      </a:r>
                      <a:endParaRPr lang="el-GR" sz="1600" b="1" i="0" u="none" strike="noStrike" cap="none" spc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FillTx/>
                        <a:latin typeface="CeraGR-Bold" panose="000008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7289" marR="7289" marT="7289" marB="0" anchor="ctr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457200" marR="0" lvl="1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el-GR" sz="1800" b="0" i="0" u="none" strike="noStrike" kern="1200" dirty="0">
                        <a:solidFill>
                          <a:schemeClr val="bg1"/>
                        </a:solidFill>
                        <a:effectLst/>
                        <a:latin typeface="CeraGR-Bold" panose="000008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7289" marR="7289" marT="72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1" algn="l" fontAlgn="b"/>
                      <a:endParaRPr lang="el-GR" sz="1600" b="0" i="0" u="none" strike="noStrike" dirty="0">
                        <a:solidFill>
                          <a:schemeClr val="bg1"/>
                        </a:solidFill>
                        <a:effectLst/>
                        <a:latin typeface="CeraGR-Bold" panose="00000800000000000000" pitchFamily="2" charset="-95"/>
                      </a:endParaRPr>
                    </a:p>
                  </a:txBody>
                  <a:tcPr marL="7289" marR="7289" marT="7289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45720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el-GR" sz="1600" b="1" i="0" u="none" strike="noStrike" cap="none" spc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FillTx/>
                        <a:latin typeface="CeraGR-Bold" panose="000008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7289" marR="7289" marT="7289" marB="0" anchor="ctr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4973777"/>
                  </a:ext>
                </a:extLst>
              </a:tr>
            </a:tbl>
          </a:graphicData>
        </a:graphic>
      </p:graphicFrame>
      <p:pic>
        <p:nvPicPr>
          <p:cNvPr id="2" name="Εικόνα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08322" y="6182462"/>
            <a:ext cx="3353091" cy="585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12286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BD3D4259-D0FD-4FD9-B29A-CAF76E6CB5D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63559669"/>
              </p:ext>
            </p:extLst>
          </p:nvPr>
        </p:nvGraphicFramePr>
        <p:xfrm>
          <a:off x="-1" y="0"/>
          <a:ext cx="12192001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85530" y="5632174"/>
            <a:ext cx="3684105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l-GR" sz="1050" dirty="0"/>
              <a:t>ΕΕΠ, ΑΝΕΥ ΚΑΤΗΓΟΡΙΑΣ ΕΚΠ/ΣΗΣ: Μέλη ΔΕΠ-ΕΕΠ-ΕΔΙΠ-ΕΤΕΠ: Οδηγών στο Υπ. Υποδομών  </a:t>
            </a:r>
            <a:r>
              <a:rPr lang="el-GR" sz="1050" dirty="0" err="1"/>
              <a:t>κ.α</a:t>
            </a:r>
            <a:endParaRPr lang="el-GR" sz="105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l-GR" sz="1050" dirty="0"/>
              <a:t>ΕΙΔΙΚΩΝ ΘΕΣΕΩΝ: Ιατρών ΕΣΥ </a:t>
            </a:r>
            <a:r>
              <a:rPr lang="el-GR" sz="1050" dirty="0" err="1"/>
              <a:t>κ.α</a:t>
            </a:r>
            <a:endParaRPr lang="el-GR" sz="105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l-GR" sz="1050" dirty="0"/>
              <a:t>ΠΕ/ΤΕ/ΔΕ/ΥΕ: Υπ. Υποδομών, Δικαστική Αστυνομία, Δημοτική Αστυνομία, </a:t>
            </a:r>
            <a:r>
              <a:rPr lang="el-GR" sz="1050" dirty="0" err="1"/>
              <a:t>Υπ.Υγείας</a:t>
            </a:r>
            <a:r>
              <a:rPr lang="el-GR" sz="1050" dirty="0"/>
              <a:t>, Υπ. Οικονομικών </a:t>
            </a:r>
            <a:r>
              <a:rPr lang="el-GR" sz="1050" dirty="0" err="1"/>
              <a:t>κ.α</a:t>
            </a:r>
            <a:endParaRPr lang="el-GR" sz="1050" dirty="0"/>
          </a:p>
        </p:txBody>
      </p:sp>
      <p:sp>
        <p:nvSpPr>
          <p:cNvPr id="4" name="Shape 120">
            <a:extLst>
              <a:ext uri="{FF2B5EF4-FFF2-40B4-BE49-F238E27FC236}">
                <a16:creationId xmlns:a16="http://schemas.microsoft.com/office/drawing/2014/main" id="{FD88DCCC-F16F-43BA-875F-6627510D37F4}"/>
              </a:ext>
            </a:extLst>
          </p:cNvPr>
          <p:cNvSpPr/>
          <p:nvPr/>
        </p:nvSpPr>
        <p:spPr>
          <a:xfrm>
            <a:off x="9110302" y="719681"/>
            <a:ext cx="3081698" cy="78250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094" y="21600"/>
                </a:moveTo>
                <a:lnTo>
                  <a:pt x="0" y="21197"/>
                </a:lnTo>
                <a:lnTo>
                  <a:pt x="1841" y="491"/>
                </a:lnTo>
                <a:lnTo>
                  <a:pt x="21600" y="0"/>
                </a:lnTo>
                <a:lnTo>
                  <a:pt x="20094" y="21600"/>
                </a:lnTo>
                <a:close/>
              </a:path>
            </a:pathLst>
          </a:custGeom>
          <a:solidFill>
            <a:srgbClr val="87A4CB">
              <a:alpha val="38000"/>
            </a:srgbClr>
          </a:solidFill>
          <a:ln w="12700">
            <a:miter lim="400000"/>
          </a:ln>
        </p:spPr>
        <p:txBody>
          <a:bodyPr lIns="45719" rIns="45719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/>
              <a:cs typeface="Helvetic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A3B2879-962F-4F0E-AF29-A80DC00402FC}"/>
              </a:ext>
            </a:extLst>
          </p:cNvPr>
          <p:cNvSpPr txBox="1"/>
          <p:nvPr/>
        </p:nvSpPr>
        <p:spPr>
          <a:xfrm>
            <a:off x="9505662" y="717581"/>
            <a:ext cx="2700986" cy="64633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0" i="0" u="none" strike="noStrike" kern="1200" cap="none" spc="0" normalizeH="0" baseline="0" noProof="0" dirty="0">
                <a:ln>
                  <a:noFill/>
                </a:ln>
                <a:solidFill>
                  <a:srgbClr val="144F89"/>
                </a:solidFill>
                <a:effectLst/>
                <a:uLnTx/>
                <a:uFillTx/>
                <a:latin typeface="CeraGR-LightItalic" panose="00000400000000000000" pitchFamily="2" charset="-95"/>
                <a:cs typeface="Helvetica"/>
              </a:rPr>
              <a:t>τακτικό προσωπικό</a:t>
            </a:r>
            <a:r>
              <a:rPr kumimoji="0" lang="el-GR" sz="1800" b="0" i="0" u="none" strike="noStrike" kern="1200" cap="none" spc="0" normalizeH="0" noProof="0" dirty="0">
                <a:ln>
                  <a:noFill/>
                </a:ln>
                <a:solidFill>
                  <a:srgbClr val="144F89"/>
                </a:solidFill>
                <a:effectLst/>
                <a:uLnTx/>
                <a:uFillTx/>
                <a:latin typeface="CeraGR-LightItalic" panose="00000400000000000000" pitchFamily="2" charset="-95"/>
                <a:cs typeface="Helvetica"/>
              </a:rPr>
              <a:t> συνολικά στοιχεία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5552160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84C8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046F6B76-A5E4-4396-BD79-C585959C93B6}"/>
              </a:ext>
            </a:extLst>
          </p:cNvPr>
          <p:cNvSpPr txBox="1"/>
          <p:nvPr/>
        </p:nvSpPr>
        <p:spPr>
          <a:xfrm>
            <a:off x="4503423" y="2762752"/>
            <a:ext cx="6893486" cy="3477875"/>
          </a:xfrm>
          <a:prstGeom prst="rect">
            <a:avLst/>
          </a:prstGeom>
          <a:noFill/>
          <a:ln>
            <a:solidFill>
              <a:srgbClr val="87A4CB"/>
            </a:solidFill>
            <a:prstDash val="dash"/>
          </a:ln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l-GR" sz="2000" b="1" u="sng" dirty="0">
                <a:solidFill>
                  <a:srgbClr val="FFFFFF"/>
                </a:solidFill>
                <a:latin typeface="CeraGR-Bold" panose="00000800000000000000" pitchFamily="2" charset="-95"/>
              </a:rPr>
              <a:t>Τακτικού προσωπικού που εμπίπτει στον κανόνα 1:1</a:t>
            </a:r>
          </a:p>
          <a:p>
            <a:pPr marL="914400" lvl="1" indent="-457200">
              <a:buFont typeface="+mj-lt"/>
              <a:buAutoNum type="arabicPeriod"/>
            </a:pPr>
            <a:endParaRPr lang="el-GR" sz="2000" b="1" dirty="0">
              <a:solidFill>
                <a:srgbClr val="FFFFFF"/>
              </a:solidFill>
              <a:latin typeface="CeraGR-Bold" panose="00000800000000000000" pitchFamily="2" charset="-95"/>
            </a:endParaRPr>
          </a:p>
          <a:p>
            <a:pPr marL="457200" indent="-457200">
              <a:buFont typeface="+mj-lt"/>
              <a:buAutoNum type="arabicPeriod"/>
            </a:pPr>
            <a:r>
              <a:rPr lang="el-GR" sz="2000" b="1" dirty="0">
                <a:solidFill>
                  <a:srgbClr val="FFFFFF"/>
                </a:solidFill>
                <a:latin typeface="CeraGR-Bold" panose="00000800000000000000" pitchFamily="2" charset="-95"/>
              </a:rPr>
              <a:t>Τακτικού προσωπικού που δεν εμπίπτει στον κανόνα 1:1</a:t>
            </a:r>
          </a:p>
          <a:p>
            <a:pPr marL="914400" lvl="1" indent="-457200">
              <a:buFont typeface="+mj-lt"/>
              <a:buAutoNum type="arabicPeriod"/>
            </a:pPr>
            <a:endParaRPr lang="el-GR" sz="2000" b="1" dirty="0">
              <a:solidFill>
                <a:srgbClr val="FFFFFF"/>
              </a:solidFill>
              <a:latin typeface="CeraGR-Bold" panose="00000800000000000000" pitchFamily="2" charset="-95"/>
            </a:endParaRPr>
          </a:p>
          <a:p>
            <a:pPr marL="457200" indent="-457200">
              <a:buFont typeface="+mj-lt"/>
              <a:buAutoNum type="arabicPeriod"/>
            </a:pPr>
            <a:r>
              <a:rPr lang="el-GR" sz="2000" b="1" dirty="0">
                <a:solidFill>
                  <a:srgbClr val="FFFFFF"/>
                </a:solidFill>
                <a:latin typeface="CeraGR-Bold" panose="00000800000000000000" pitchFamily="2" charset="-95"/>
              </a:rPr>
              <a:t>Με έμμισθη εντολή (εκτός 1:1)</a:t>
            </a:r>
          </a:p>
          <a:p>
            <a:pPr marL="457200" indent="-457200">
              <a:buFont typeface="+mj-lt"/>
              <a:buAutoNum type="arabicPeriod"/>
            </a:pPr>
            <a:endParaRPr lang="el-GR" sz="2000" b="1" dirty="0">
              <a:solidFill>
                <a:srgbClr val="FFFFFF"/>
              </a:solidFill>
              <a:latin typeface="CeraGR-Bold" panose="00000800000000000000" pitchFamily="2" charset="-95"/>
            </a:endParaRPr>
          </a:p>
          <a:p>
            <a:pPr marL="457200" indent="-457200">
              <a:buFont typeface="+mj-lt"/>
              <a:buAutoNum type="arabicPeriod"/>
            </a:pPr>
            <a:r>
              <a:rPr lang="el-GR" sz="2000" b="1" dirty="0">
                <a:solidFill>
                  <a:srgbClr val="FFFFFF"/>
                </a:solidFill>
                <a:latin typeface="CeraGR-Bold" panose="00000800000000000000" pitchFamily="2" charset="-95"/>
              </a:rPr>
              <a:t>Προσωπικό με σχέση εργασίας ιδιωτικού δικαίου ορισμένου χρόνου/μίσθωσης έργου</a:t>
            </a:r>
          </a:p>
          <a:p>
            <a:pPr lvl="1"/>
            <a:endParaRPr lang="el-GR" sz="2000" b="1" dirty="0">
              <a:solidFill>
                <a:srgbClr val="FFFFFF"/>
              </a:solidFill>
              <a:latin typeface="CeraGR-Bold" panose="00000800000000000000" pitchFamily="2" charset="-95"/>
            </a:endParaRPr>
          </a:p>
        </p:txBody>
      </p:sp>
      <p:pic>
        <p:nvPicPr>
          <p:cNvPr id="153" name="image1.png"/>
          <p:cNvPicPr>
            <a:picLocks noChangeAspect="1"/>
          </p:cNvPicPr>
          <p:nvPr/>
        </p:nvPicPr>
        <p:blipFill>
          <a:blip r:embed="rId3"/>
          <a:srcRect t="55319" r="38483" b="25472"/>
          <a:stretch>
            <a:fillRect/>
          </a:stretch>
        </p:blipFill>
        <p:spPr>
          <a:xfrm>
            <a:off x="8646369" y="6020837"/>
            <a:ext cx="3351068" cy="588568"/>
          </a:xfrm>
          <a:prstGeom prst="rect">
            <a:avLst/>
          </a:prstGeom>
          <a:ln w="12700">
            <a:miter lim="400000"/>
          </a:ln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9F03475-304D-4E4A-898F-E6065F640B90}"/>
              </a:ext>
            </a:extLst>
          </p:cNvPr>
          <p:cNvCxnSpPr>
            <a:cxnSpLocks/>
          </p:cNvCxnSpPr>
          <p:nvPr/>
        </p:nvCxnSpPr>
        <p:spPr>
          <a:xfrm>
            <a:off x="-361950" y="696555"/>
            <a:ext cx="12973050" cy="0"/>
          </a:xfrm>
          <a:prstGeom prst="line">
            <a:avLst/>
          </a:prstGeom>
          <a:noFill/>
          <a:ln w="6350" cap="flat">
            <a:solidFill>
              <a:srgbClr val="87A4CB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3" name="Shape 157">
            <a:extLst>
              <a:ext uri="{FF2B5EF4-FFF2-40B4-BE49-F238E27FC236}">
                <a16:creationId xmlns:a16="http://schemas.microsoft.com/office/drawing/2014/main" id="{AF326149-61D6-4C8A-99C4-1168FCCD4F10}"/>
              </a:ext>
            </a:extLst>
          </p:cNvPr>
          <p:cNvSpPr/>
          <p:nvPr/>
        </p:nvSpPr>
        <p:spPr>
          <a:xfrm>
            <a:off x="515937" y="277292"/>
            <a:ext cx="11690711" cy="4247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pPr>
              <a:lnSpc>
                <a:spcPct val="80000"/>
              </a:lnSpc>
              <a:defRPr sz="6100">
                <a:solidFill>
                  <a:srgbClr val="87A4CB"/>
                </a:solidFill>
                <a:latin typeface="CeraGR-Black"/>
                <a:ea typeface="CeraGR-Black"/>
                <a:cs typeface="CeraGR-Black"/>
                <a:sym typeface="CeraGR-Black"/>
              </a:defRPr>
            </a:pPr>
            <a:r>
              <a:rPr lang="el-GR" sz="2700" dirty="0">
                <a:solidFill>
                  <a:srgbClr val="FFFFFF"/>
                </a:solidFill>
                <a:latin typeface="CeraGR-Black"/>
                <a:ea typeface="CeraGR-Black"/>
                <a:cs typeface="CeraGR-Black"/>
                <a:sym typeface="CeraGR-Black"/>
              </a:rPr>
              <a:t>4</a:t>
            </a:r>
            <a:r>
              <a:rPr lang="en-US" sz="2700" dirty="0">
                <a:solidFill>
                  <a:srgbClr val="FFFFFF"/>
                </a:solidFill>
                <a:latin typeface="CeraGR-Black"/>
                <a:ea typeface="CeraGR-Black"/>
                <a:cs typeface="CeraGR-Black"/>
                <a:sym typeface="CeraGR-Black"/>
              </a:rPr>
              <a:t>.</a:t>
            </a:r>
            <a:r>
              <a:rPr lang="el-GR" sz="2700" dirty="0">
                <a:solidFill>
                  <a:srgbClr val="FFFFFF"/>
                </a:solidFill>
                <a:latin typeface="CeraGR-Black"/>
                <a:ea typeface="CeraGR-Black"/>
                <a:cs typeface="CeraGR-Black"/>
                <a:sym typeface="CeraGR-Black"/>
              </a:rPr>
              <a:t> ΠΡΟΓΡΑΜΜΑΤΙΣΜΟΣ ΠΡΟΣΛΗΨΕΩΝ ΕΤΟΥΣ 202</a:t>
            </a:r>
            <a:r>
              <a:rPr lang="en-US" sz="2700" dirty="0">
                <a:solidFill>
                  <a:srgbClr val="FFFFFF"/>
                </a:solidFill>
                <a:latin typeface="CeraGR-Black"/>
                <a:ea typeface="CeraGR-Black"/>
                <a:cs typeface="CeraGR-Black"/>
                <a:sym typeface="CeraGR-Black"/>
              </a:rPr>
              <a:t>3</a:t>
            </a:r>
            <a:endParaRPr sz="2400" dirty="0">
              <a:solidFill>
                <a:srgbClr val="FFFFFF"/>
              </a:solidFill>
              <a:latin typeface="CeraGR-LightItalic" panose="00000400000000000000" pitchFamily="2" charset="-95"/>
              <a:ea typeface="CeraGR-Black"/>
              <a:cs typeface="CeraGR-Black"/>
              <a:sym typeface="CeraGR-Black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A46413-ABCE-4987-967F-13906DC04AF8}"/>
              </a:ext>
            </a:extLst>
          </p:cNvPr>
          <p:cNvSpPr txBox="1"/>
          <p:nvPr/>
        </p:nvSpPr>
        <p:spPr>
          <a:xfrm>
            <a:off x="-361950" y="1992476"/>
            <a:ext cx="478629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l-GR" sz="2800" dirty="0">
                <a:solidFill>
                  <a:srgbClr val="FFFFFF"/>
                </a:solidFill>
                <a:latin typeface="CeraGR-Black" panose="00000A00000000000000" pitchFamily="2" charset="-95"/>
              </a:rPr>
              <a:t>ΠΛΑΙΣΙΟ</a:t>
            </a:r>
          </a:p>
          <a:p>
            <a:pPr algn="r">
              <a:defRPr/>
            </a:pPr>
            <a:r>
              <a:rPr lang="el-GR" sz="2800" dirty="0">
                <a:solidFill>
                  <a:srgbClr val="FFFFFF"/>
                </a:solidFill>
                <a:latin typeface="CeraGR-Black" panose="00000A00000000000000" pitchFamily="2" charset="-95"/>
              </a:rPr>
              <a:t>ΕΓΚΡΙΣΕΩΝ</a:t>
            </a:r>
          </a:p>
        </p:txBody>
      </p:sp>
      <p:sp>
        <p:nvSpPr>
          <p:cNvPr id="2" name="Θέση αριθμού διαφάνειας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l-GR" smtClean="0"/>
              <a:t>27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3070421"/>
      </p:ext>
    </p:extLst>
  </p:cSld>
  <p:clrMapOvr>
    <a:masterClrMapping/>
  </p:clrMapOvr>
  <p:transition spd="slow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DB868-3F35-684A-85CB-C6013B4185DA}" type="slidenum">
              <a:rPr lang="en-US" smtClean="0"/>
              <a:t>28</a:t>
            </a:fld>
            <a:endParaRPr lang="en-US"/>
          </a:p>
        </p:txBody>
      </p:sp>
      <p:sp>
        <p:nvSpPr>
          <p:cNvPr id="7" name="Shape 119">
            <a:extLst>
              <a:ext uri="{FF2B5EF4-FFF2-40B4-BE49-F238E27FC236}">
                <a16:creationId xmlns:a16="http://schemas.microsoft.com/office/drawing/2014/main" id="{F6E6257B-26A6-4E06-9174-CEFB38D60DFB}"/>
              </a:ext>
            </a:extLst>
          </p:cNvPr>
          <p:cNvSpPr/>
          <p:nvPr/>
        </p:nvSpPr>
        <p:spPr>
          <a:xfrm>
            <a:off x="-40315" y="6155281"/>
            <a:ext cx="12221297" cy="699297"/>
          </a:xfrm>
          <a:prstGeom prst="rect">
            <a:avLst/>
          </a:prstGeom>
          <a:solidFill>
            <a:srgbClr val="084C8D"/>
          </a:solidFill>
          <a:ln w="12700">
            <a:solidFill>
              <a:srgbClr val="6F9DD0"/>
            </a:solidFill>
            <a:miter/>
          </a:ln>
        </p:spPr>
        <p:txBody>
          <a:bodyPr lIns="45719" rIns="45719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/>
              <a:cs typeface="Helvetica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C40A61D-6DAC-4952-BAAB-7EB4929441D3}"/>
              </a:ext>
            </a:extLst>
          </p:cNvPr>
          <p:cNvCxnSpPr>
            <a:cxnSpLocks/>
          </p:cNvCxnSpPr>
          <p:nvPr/>
        </p:nvCxnSpPr>
        <p:spPr>
          <a:xfrm>
            <a:off x="0" y="696555"/>
            <a:ext cx="12040693" cy="23126"/>
          </a:xfrm>
          <a:prstGeom prst="line">
            <a:avLst/>
          </a:prstGeom>
          <a:noFill/>
          <a:ln w="6350" cap="flat">
            <a:solidFill>
              <a:srgbClr val="376A9F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2" name="Shape 157">
            <a:extLst>
              <a:ext uri="{FF2B5EF4-FFF2-40B4-BE49-F238E27FC236}">
                <a16:creationId xmlns:a16="http://schemas.microsoft.com/office/drawing/2014/main" id="{B0CDFB54-D7BB-43F2-8C94-E5925A36C5FD}"/>
              </a:ext>
            </a:extLst>
          </p:cNvPr>
          <p:cNvSpPr/>
          <p:nvPr/>
        </p:nvSpPr>
        <p:spPr>
          <a:xfrm>
            <a:off x="515937" y="277292"/>
            <a:ext cx="11690711" cy="4364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9" rIns="45719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100">
                <a:solidFill>
                  <a:srgbClr val="87A4CB"/>
                </a:solidFill>
                <a:latin typeface="CeraGR-Black"/>
                <a:ea typeface="CeraGR-Black"/>
                <a:cs typeface="CeraGR-Black"/>
                <a:sym typeface="CeraGR-Black"/>
              </a:defRPr>
            </a:pPr>
            <a:r>
              <a:rPr kumimoji="0" lang="el-GR" sz="2700" b="0" i="0" u="none" strike="noStrike" kern="1200" cap="none" spc="0" normalizeH="0" baseline="0" noProof="0" dirty="0">
                <a:ln>
                  <a:noFill/>
                </a:ln>
                <a:solidFill>
                  <a:srgbClr val="144F89"/>
                </a:solidFill>
                <a:effectLst/>
                <a:uLnTx/>
                <a:uFillTx/>
                <a:latin typeface="CeraGR-Black"/>
                <a:sym typeface="CeraGR-Black"/>
              </a:rPr>
              <a:t>4.1.1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rgbClr val="144F89"/>
                </a:solidFill>
                <a:effectLst/>
                <a:uLnTx/>
                <a:uFillTx/>
                <a:latin typeface="CeraGR-Black"/>
                <a:sym typeface="CeraGR-Black"/>
              </a:rPr>
              <a:t> </a:t>
            </a:r>
            <a:r>
              <a:rPr lang="el-GR" sz="2700" dirty="0">
                <a:solidFill>
                  <a:srgbClr val="144F89"/>
                </a:solidFill>
                <a:latin typeface="CeraGR-Black"/>
              </a:rPr>
              <a:t>ΣΥΝΟΛΟ ΕΓΚΡΙΣΕΩΝ ΓΙΑ ΤΑΚΤΙΚΟ ΠΡΟΣΩΠΙΚΟ</a:t>
            </a:r>
            <a:endParaRPr sz="2700" dirty="0">
              <a:solidFill>
                <a:srgbClr val="144F89"/>
              </a:solidFill>
              <a:latin typeface="CeraGR-Black"/>
              <a:sym typeface="CeraGR-Black"/>
            </a:endParaRPr>
          </a:p>
        </p:txBody>
      </p:sp>
      <p:sp>
        <p:nvSpPr>
          <p:cNvPr id="13" name="Shape 120">
            <a:extLst>
              <a:ext uri="{FF2B5EF4-FFF2-40B4-BE49-F238E27FC236}">
                <a16:creationId xmlns:a16="http://schemas.microsoft.com/office/drawing/2014/main" id="{FD88DCCC-F16F-43BA-875F-6627510D37F4}"/>
              </a:ext>
            </a:extLst>
          </p:cNvPr>
          <p:cNvSpPr/>
          <p:nvPr/>
        </p:nvSpPr>
        <p:spPr>
          <a:xfrm>
            <a:off x="9124950" y="-62824"/>
            <a:ext cx="2915743" cy="78250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094" y="21600"/>
                </a:moveTo>
                <a:lnTo>
                  <a:pt x="0" y="21197"/>
                </a:lnTo>
                <a:lnTo>
                  <a:pt x="1841" y="491"/>
                </a:lnTo>
                <a:lnTo>
                  <a:pt x="21600" y="0"/>
                </a:lnTo>
                <a:lnTo>
                  <a:pt x="20094" y="21600"/>
                </a:lnTo>
                <a:close/>
              </a:path>
            </a:pathLst>
          </a:custGeom>
          <a:solidFill>
            <a:srgbClr val="87A4CB">
              <a:alpha val="38000"/>
            </a:srgbClr>
          </a:solidFill>
          <a:ln w="12700">
            <a:miter lim="400000"/>
          </a:ln>
        </p:spPr>
        <p:txBody>
          <a:bodyPr lIns="45719" rIns="45719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/>
              <a:cs typeface="Helvetica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A3B2879-962F-4F0E-AF29-A80DC00402FC}"/>
              </a:ext>
            </a:extLst>
          </p:cNvPr>
          <p:cNvSpPr txBox="1"/>
          <p:nvPr/>
        </p:nvSpPr>
        <p:spPr>
          <a:xfrm>
            <a:off x="9491014" y="151946"/>
            <a:ext cx="2700986" cy="64633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0" i="0" u="none" strike="noStrike" kern="1200" cap="none" spc="0" normalizeH="0" baseline="0" noProof="0" dirty="0">
                <a:ln>
                  <a:noFill/>
                </a:ln>
                <a:solidFill>
                  <a:srgbClr val="144F89"/>
                </a:solidFill>
                <a:effectLst/>
                <a:uLnTx/>
                <a:uFillTx/>
                <a:latin typeface="CeraGR-LightItalic" panose="00000400000000000000" pitchFamily="2" charset="-95"/>
                <a:cs typeface="Helvetica"/>
              </a:rPr>
              <a:t>τακτικό προσωπικό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144F89"/>
              </a:solidFill>
              <a:effectLst/>
              <a:uLnTx/>
              <a:uFillTx/>
              <a:latin typeface="CeraGR-LightItalic" panose="00000400000000000000" pitchFamily="2" charset="-95"/>
              <a:cs typeface="Helvetica"/>
            </a:endParaRPr>
          </a:p>
          <a:p>
            <a:pPr>
              <a:defRPr/>
            </a:pPr>
            <a:r>
              <a:rPr lang="en-US" dirty="0">
                <a:solidFill>
                  <a:srgbClr val="144F89"/>
                </a:solidFill>
                <a:latin typeface="CeraGR-LightItalic" panose="00000400000000000000" pitchFamily="2" charset="-95"/>
                <a:cs typeface="Helvetica"/>
              </a:rPr>
              <a:t>(1:1)</a:t>
            </a:r>
          </a:p>
        </p:txBody>
      </p:sp>
      <p:graphicFrame>
        <p:nvGraphicFramePr>
          <p:cNvPr id="22" name="Θέση περιεχομένου 5">
            <a:extLst>
              <a:ext uri="{FF2B5EF4-FFF2-40B4-BE49-F238E27FC236}">
                <a16:creationId xmlns:a16="http://schemas.microsoft.com/office/drawing/2014/main" id="{B161EDA5-2409-410A-BF04-F5975164E25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50908" y="778220"/>
          <a:ext cx="10673580" cy="5699876"/>
        </p:xfrm>
        <a:graphic>
          <a:graphicData uri="http://schemas.openxmlformats.org/drawingml/2006/table">
            <a:tbl>
              <a:tblPr/>
              <a:tblGrid>
                <a:gridCol w="23532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09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09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66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848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9705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7985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42558">
                <a:tc>
                  <a:txBody>
                    <a:bodyPr/>
                    <a:lstStyle/>
                    <a:p>
                      <a:pPr lvl="0" algn="l" fontAlgn="b"/>
                      <a:r>
                        <a:rPr lang="el-G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eraGR-Regular" panose="00000500000000000000" pitchFamily="2" charset="-95"/>
                        </a:rPr>
                        <a:t>ΣΥΝΟΛΟ ΑΙΤΗΜΑΤΩΝ:32.210</a:t>
                      </a:r>
                    </a:p>
                  </a:txBody>
                  <a:tcPr marL="7289" marR="7289" marT="728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3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05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Black" panose="00000A00000000000000" pitchFamily="2" charset="-95"/>
                          <a:ea typeface="+mn-ea"/>
                          <a:cs typeface="+mn-cs"/>
                          <a:sym typeface="Calibri"/>
                        </a:rPr>
                        <a:t>ΕΓΚΡΙΘΕΙΣΕΣ </a:t>
                      </a:r>
                      <a:br>
                        <a:rPr lang="el-GR" sz="105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Black" panose="00000A00000000000000" pitchFamily="2" charset="-95"/>
                          <a:ea typeface="+mn-ea"/>
                          <a:cs typeface="+mn-cs"/>
                          <a:sym typeface="Calibri"/>
                        </a:rPr>
                      </a:br>
                      <a:r>
                        <a:rPr lang="el-GR" sz="105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Black" panose="00000A00000000000000" pitchFamily="2" charset="-95"/>
                          <a:ea typeface="+mn-ea"/>
                          <a:cs typeface="+mn-cs"/>
                          <a:sym typeface="Calibri"/>
                        </a:rPr>
                        <a:t>ΠΡΟΣΛΗΨΕΙΣ 2020</a:t>
                      </a:r>
                    </a:p>
                  </a:txBody>
                  <a:tcPr marL="7289" marR="7289" marT="7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3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05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Black" panose="00000A00000000000000" pitchFamily="2" charset="-95"/>
                          <a:ea typeface="+mn-ea"/>
                          <a:cs typeface="+mn-cs"/>
                          <a:sym typeface="Calibri"/>
                        </a:rPr>
                        <a:t>ΕΓΚΡΙΘΕΙΣΕΣ </a:t>
                      </a:r>
                      <a:br>
                        <a:rPr lang="el-GR" sz="105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Black" panose="00000A00000000000000" pitchFamily="2" charset="-95"/>
                          <a:ea typeface="+mn-ea"/>
                          <a:cs typeface="+mn-cs"/>
                          <a:sym typeface="Calibri"/>
                        </a:rPr>
                      </a:br>
                      <a:r>
                        <a:rPr lang="el-GR" sz="105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Black" panose="00000A00000000000000" pitchFamily="2" charset="-95"/>
                          <a:ea typeface="+mn-ea"/>
                          <a:cs typeface="+mn-cs"/>
                          <a:sym typeface="Calibri"/>
                        </a:rPr>
                        <a:t>ΠΡΟΣΛΗΨΕΙΣ </a:t>
                      </a:r>
                      <a:br>
                        <a:rPr lang="el-GR" sz="105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Black" panose="00000A00000000000000" pitchFamily="2" charset="-95"/>
                          <a:ea typeface="+mn-ea"/>
                          <a:cs typeface="+mn-cs"/>
                          <a:sym typeface="Calibri"/>
                        </a:rPr>
                      </a:br>
                      <a:r>
                        <a:rPr lang="el-GR" sz="105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Black" panose="00000A00000000000000" pitchFamily="2" charset="-95"/>
                          <a:ea typeface="+mn-ea"/>
                          <a:cs typeface="+mn-cs"/>
                          <a:sym typeface="Calibri"/>
                        </a:rPr>
                        <a:t>2021 </a:t>
                      </a:r>
                    </a:p>
                  </a:txBody>
                  <a:tcPr marL="7289" marR="7289" marT="7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3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05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Black" panose="00000A00000000000000" pitchFamily="2" charset="-95"/>
                          <a:ea typeface="+mn-ea"/>
                          <a:cs typeface="+mn-cs"/>
                          <a:sym typeface="Calibri"/>
                        </a:rPr>
                        <a:t>ΕΓΚΡΙΘΕΙΣΕΣ </a:t>
                      </a:r>
                      <a:br>
                        <a:rPr lang="el-GR" sz="105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Black" panose="00000A00000000000000" pitchFamily="2" charset="-95"/>
                          <a:ea typeface="+mn-ea"/>
                          <a:cs typeface="+mn-cs"/>
                          <a:sym typeface="Calibri"/>
                        </a:rPr>
                      </a:br>
                      <a:r>
                        <a:rPr lang="el-GR" sz="105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Black" panose="00000A00000000000000" pitchFamily="2" charset="-95"/>
                          <a:ea typeface="+mn-ea"/>
                          <a:cs typeface="+mn-cs"/>
                          <a:sym typeface="Calibri"/>
                        </a:rPr>
                        <a:t>ΠΡΟΣΛΗΨΕΙΣ </a:t>
                      </a:r>
                      <a:br>
                        <a:rPr lang="el-GR" sz="105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Black" panose="00000A00000000000000" pitchFamily="2" charset="-95"/>
                          <a:ea typeface="+mn-ea"/>
                          <a:cs typeface="+mn-cs"/>
                          <a:sym typeface="Calibri"/>
                        </a:rPr>
                      </a:br>
                      <a:r>
                        <a:rPr lang="el-GR" sz="105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Black" panose="00000A00000000000000" pitchFamily="2" charset="-95"/>
                          <a:ea typeface="+mn-ea"/>
                          <a:cs typeface="+mn-cs"/>
                          <a:sym typeface="Calibri"/>
                        </a:rPr>
                        <a:t>2022 </a:t>
                      </a:r>
                    </a:p>
                  </a:txBody>
                  <a:tcPr marL="7289" marR="7289" marT="7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3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05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Black" panose="00000A00000000000000" pitchFamily="2" charset="-95"/>
                          <a:ea typeface="+mn-ea"/>
                          <a:cs typeface="+mn-cs"/>
                          <a:sym typeface="Calibri"/>
                        </a:rPr>
                        <a:t>ΠΡΟΤΕΙΝΟΜΕΝΕΣ</a:t>
                      </a:r>
                      <a:br>
                        <a:rPr lang="el-GR" sz="105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Black" panose="00000A00000000000000" pitchFamily="2" charset="-95"/>
                          <a:ea typeface="+mn-ea"/>
                          <a:cs typeface="+mn-cs"/>
                          <a:sym typeface="Calibri"/>
                        </a:rPr>
                      </a:br>
                      <a:r>
                        <a:rPr lang="el-GR" sz="105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Black" panose="00000A00000000000000" pitchFamily="2" charset="-95"/>
                          <a:ea typeface="+mn-ea"/>
                          <a:cs typeface="+mn-cs"/>
                          <a:sym typeface="Calibri"/>
                        </a:rPr>
                        <a:t>ΠΡΟΣΛΗΨΕΙΣ </a:t>
                      </a:r>
                      <a:br>
                        <a:rPr lang="el-GR" sz="105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Black" panose="00000A00000000000000" pitchFamily="2" charset="-95"/>
                          <a:ea typeface="+mn-ea"/>
                          <a:cs typeface="+mn-cs"/>
                          <a:sym typeface="Calibri"/>
                        </a:rPr>
                      </a:br>
                      <a:r>
                        <a:rPr lang="el-GR" sz="105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Black" panose="00000A00000000000000" pitchFamily="2" charset="-95"/>
                          <a:ea typeface="+mn-ea"/>
                          <a:cs typeface="+mn-cs"/>
                          <a:sym typeface="Calibri"/>
                        </a:rPr>
                        <a:t>2023 ΠΡΟΣ ΕΓΚΡΙΣΗ</a:t>
                      </a:r>
                    </a:p>
                    <a:p>
                      <a:pPr marL="0" marR="0" lvl="3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sz="1050" b="1" i="0" u="none" strike="noStrike" cap="none" spc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uFillTx/>
                        <a:latin typeface="CeraGR-Black" panose="00000A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7289" marR="7289" marT="7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3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05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Black" panose="00000A00000000000000" pitchFamily="2" charset="-95"/>
                          <a:ea typeface="+mn-ea"/>
                          <a:cs typeface="+mn-cs"/>
                          <a:sym typeface="Calibri"/>
                        </a:rPr>
                        <a:t>ΛΟΙΠΕΣ ΔΕΣΜΕΥΣΕΙΣ 1:1 2023</a:t>
                      </a:r>
                    </a:p>
                  </a:txBody>
                  <a:tcPr marL="7289" marR="7289" marT="7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3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05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Black" panose="00000A00000000000000" pitchFamily="2" charset="-95"/>
                          <a:ea typeface="+mn-ea"/>
                          <a:cs typeface="+mn-cs"/>
                          <a:sym typeface="Calibri"/>
                        </a:rPr>
                        <a:t>ΣΥΝΟΛΟ 2023</a:t>
                      </a:r>
                    </a:p>
                  </a:txBody>
                  <a:tcPr marL="7289" marR="7289" marT="7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354">
                <a:tc>
                  <a:txBody>
                    <a:bodyPr/>
                    <a:lstStyle/>
                    <a:p>
                      <a:pPr lvl="0" algn="l" fontAlgn="b"/>
                      <a:r>
                        <a:rPr lang="el-GR" sz="8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ΟΙΚΟΝΟΜΙΚΩΝ</a:t>
                      </a:r>
                    </a:p>
                  </a:txBody>
                  <a:tcPr marL="7289" marR="7289" marT="72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 146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56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103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381</a:t>
                      </a:r>
                      <a:endParaRPr lang="el-GR" sz="1050" b="0" i="0" u="none" strike="noStrike" kern="1200" cap="none" spc="0" baseline="0" dirty="0">
                        <a:ln>
                          <a:noFill/>
                        </a:ln>
                        <a:solidFill>
                          <a:srgbClr val="084C8D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050" b="0" i="0" u="none" strike="noStrike" kern="1200" cap="none" spc="0" baseline="0" dirty="0">
                        <a:ln>
                          <a:noFill/>
                        </a:ln>
                        <a:solidFill>
                          <a:srgbClr val="084C8D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381</a:t>
                      </a:r>
                      <a:endParaRPr lang="el-GR" sz="1050" b="0" i="0" u="none" strike="noStrike" kern="1200" cap="none" spc="0" baseline="0" dirty="0">
                        <a:ln>
                          <a:noFill/>
                        </a:ln>
                        <a:solidFill>
                          <a:srgbClr val="084C8D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1354">
                <a:tc>
                  <a:txBody>
                    <a:bodyPr/>
                    <a:lstStyle/>
                    <a:p>
                      <a:pPr lvl="0" algn="l" fontAlgn="b"/>
                      <a:r>
                        <a:rPr lang="el-GR" sz="8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ΑΝΑΠΤΥΞΗΣ&amp; ΕΠΕΝΔΥΣΕΩΝ</a:t>
                      </a:r>
                    </a:p>
                  </a:txBody>
                  <a:tcPr marL="7289" marR="7289" marT="72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 31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24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107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146</a:t>
                      </a:r>
                      <a:endParaRPr lang="el-GR" sz="1050" b="0" i="0" u="none" strike="noStrike" kern="1200" cap="none" spc="0" baseline="0" dirty="0">
                        <a:ln>
                          <a:noFill/>
                        </a:ln>
                        <a:solidFill>
                          <a:srgbClr val="084C8D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050" b="0" i="0" u="none" strike="noStrike" kern="1200" cap="none" spc="0" baseline="0" dirty="0">
                        <a:ln>
                          <a:noFill/>
                        </a:ln>
                        <a:solidFill>
                          <a:srgbClr val="084C8D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146</a:t>
                      </a:r>
                      <a:endParaRPr lang="el-GR" sz="1050" b="0" i="0" u="none" strike="noStrike" kern="1200" cap="none" spc="0" baseline="0" dirty="0">
                        <a:ln>
                          <a:noFill/>
                        </a:ln>
                        <a:solidFill>
                          <a:srgbClr val="084C8D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1354">
                <a:tc>
                  <a:txBody>
                    <a:bodyPr/>
                    <a:lstStyle/>
                    <a:p>
                      <a:pPr lvl="0" algn="l" fontAlgn="b"/>
                      <a:r>
                        <a:rPr lang="el-GR" sz="8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ΕΞΩΤΕΡΙΚΩΝ</a:t>
                      </a:r>
                    </a:p>
                  </a:txBody>
                  <a:tcPr marL="7289" marR="7289" marT="72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 61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61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64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42</a:t>
                      </a:r>
                      <a:endParaRPr lang="el-GR" sz="1050" b="0" i="0" u="none" strike="noStrike" kern="1200" cap="none" spc="0" baseline="0" dirty="0">
                        <a:ln>
                          <a:noFill/>
                        </a:ln>
                        <a:solidFill>
                          <a:srgbClr val="084C8D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050" b="0" i="0" u="none" strike="noStrike" kern="1200" cap="none" spc="0" baseline="0" dirty="0">
                        <a:ln>
                          <a:noFill/>
                        </a:ln>
                        <a:solidFill>
                          <a:srgbClr val="084C8D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42</a:t>
                      </a:r>
                      <a:endParaRPr lang="el-GR" sz="1050" b="0" i="0" u="none" strike="noStrike" kern="1200" cap="none" spc="0" baseline="0" dirty="0">
                        <a:ln>
                          <a:noFill/>
                        </a:ln>
                        <a:solidFill>
                          <a:srgbClr val="084C8D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1354">
                <a:tc>
                  <a:txBody>
                    <a:bodyPr/>
                    <a:lstStyle/>
                    <a:p>
                      <a:pPr lvl="0" algn="l" fontAlgn="b"/>
                      <a:r>
                        <a:rPr lang="el-GR" sz="8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ΕΘΝΙΚΗΣ ΑΜΥΝΑΣ</a:t>
                      </a:r>
                    </a:p>
                  </a:txBody>
                  <a:tcPr marL="7289" marR="7289" marT="72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 878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3.079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3.249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1.</a:t>
                      </a:r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455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1.700</a:t>
                      </a:r>
                      <a:endParaRPr lang="el-GR" sz="1050" b="0" i="0" u="none" strike="noStrike" kern="1200" cap="none" spc="0" baseline="0" dirty="0">
                        <a:ln>
                          <a:noFill/>
                        </a:ln>
                        <a:solidFill>
                          <a:srgbClr val="084C8D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3,155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1354">
                <a:tc>
                  <a:txBody>
                    <a:bodyPr/>
                    <a:lstStyle/>
                    <a:p>
                      <a:pPr lvl="0" algn="l" fontAlgn="b"/>
                      <a:r>
                        <a:rPr lang="el-GR" sz="8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ΠΑΙΔΕΙΑΣ &amp; ΘΡΗΣΚΕΥΜΑΤΩΝ</a:t>
                      </a:r>
                    </a:p>
                  </a:txBody>
                  <a:tcPr marL="7289" marR="7289" marT="72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 750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1.881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9.284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650</a:t>
                      </a:r>
                      <a:endParaRPr lang="el-GR" sz="1050" b="0" i="0" u="none" strike="noStrike" kern="1200" cap="none" spc="0" baseline="0" dirty="0">
                        <a:ln>
                          <a:noFill/>
                        </a:ln>
                        <a:solidFill>
                          <a:srgbClr val="084C8D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050" b="0" i="0" u="none" strike="noStrike" kern="1200" cap="none" spc="0" baseline="0" dirty="0">
                        <a:ln>
                          <a:noFill/>
                        </a:ln>
                        <a:solidFill>
                          <a:srgbClr val="084C8D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650</a:t>
                      </a:r>
                      <a:endParaRPr lang="el-GR" sz="1050" b="0" i="0" u="none" strike="noStrike" kern="1200" cap="none" spc="0" baseline="0" dirty="0">
                        <a:ln>
                          <a:noFill/>
                        </a:ln>
                        <a:solidFill>
                          <a:srgbClr val="084C8D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1354">
                <a:tc>
                  <a:txBody>
                    <a:bodyPr/>
                    <a:lstStyle/>
                    <a:p>
                      <a:pPr lvl="0" algn="l" fontAlgn="b"/>
                      <a:r>
                        <a:rPr lang="el-GR" sz="8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ΕΡΓΑΣΙΑΣ</a:t>
                      </a:r>
                    </a:p>
                  </a:txBody>
                  <a:tcPr marL="7289" marR="7289" marT="72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 167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206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450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51</a:t>
                      </a:r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050" b="0" i="0" u="none" strike="noStrike" kern="1200" cap="none" spc="0" baseline="0" dirty="0">
                        <a:ln>
                          <a:noFill/>
                        </a:ln>
                        <a:solidFill>
                          <a:srgbClr val="084C8D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51</a:t>
                      </a:r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1354">
                <a:tc>
                  <a:txBody>
                    <a:bodyPr/>
                    <a:lstStyle/>
                    <a:p>
                      <a:pPr lvl="0" algn="l" fontAlgn="b"/>
                      <a:r>
                        <a:rPr lang="el-GR" sz="8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</a:t>
                      </a:r>
                      <a:r>
                        <a:rPr lang="el-GR" sz="800" b="0" i="0" u="none" strike="noStrike" baseline="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 ΥΓΕΙΑΣ </a:t>
                      </a:r>
                      <a:endParaRPr lang="el-GR" sz="8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7289" marR="7289" marT="72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 400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2.625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4.712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1</a:t>
                      </a:r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.357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050" b="0" i="0" u="none" strike="noStrike" kern="1200" cap="none" spc="0" baseline="0" dirty="0">
                        <a:ln>
                          <a:noFill/>
                        </a:ln>
                        <a:solidFill>
                          <a:srgbClr val="084C8D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1</a:t>
                      </a:r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.357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61354">
                <a:tc>
                  <a:txBody>
                    <a:bodyPr/>
                    <a:lstStyle/>
                    <a:p>
                      <a:pPr lvl="0" algn="l" fontAlgn="b"/>
                      <a:r>
                        <a:rPr lang="el-GR" sz="8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ΠΕΡΙΒΑΛΛΟΝΤΟΣ &amp; ΕΝΕΡΓΕΙΑΣ</a:t>
                      </a:r>
                    </a:p>
                  </a:txBody>
                  <a:tcPr marL="7289" marR="7289" marT="72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 75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96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70</a:t>
                      </a:r>
                      <a:endParaRPr lang="el-GR" sz="1050" b="0" i="0" u="none" strike="noStrike" kern="1200" cap="none" spc="0" baseline="0" dirty="0">
                        <a:ln>
                          <a:noFill/>
                        </a:ln>
                        <a:solidFill>
                          <a:srgbClr val="084C8D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867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050" b="0" i="0" u="none" strike="noStrike" kern="1200" cap="none" spc="0" baseline="0" dirty="0">
                        <a:ln>
                          <a:noFill/>
                        </a:ln>
                        <a:solidFill>
                          <a:srgbClr val="084C8D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867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61354">
                <a:tc>
                  <a:txBody>
                    <a:bodyPr/>
                    <a:lstStyle/>
                    <a:p>
                      <a:pPr lvl="0" algn="l" fontAlgn="b"/>
                      <a:r>
                        <a:rPr lang="el-GR" sz="8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ΠΡΟΣΤΑΣΙΑΣ ΤΟΥ ΠΟΛΙΤΗ</a:t>
                      </a:r>
                    </a:p>
                  </a:txBody>
                  <a:tcPr marL="7289" marR="7289" marT="72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 800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1.500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1.144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1.037</a:t>
                      </a:r>
                      <a:endParaRPr lang="el-GR" sz="1050" b="0" i="0" u="none" strike="noStrike" kern="1200" cap="none" spc="0" baseline="0" dirty="0">
                        <a:ln>
                          <a:noFill/>
                        </a:ln>
                        <a:solidFill>
                          <a:srgbClr val="084C8D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050" b="0" i="0" u="none" strike="noStrike" kern="1200" cap="none" spc="0" baseline="0" dirty="0">
                        <a:ln>
                          <a:noFill/>
                        </a:ln>
                        <a:solidFill>
                          <a:srgbClr val="084C8D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1.037</a:t>
                      </a:r>
                      <a:endParaRPr lang="el-GR" sz="1050" b="0" i="0" u="none" strike="noStrike" kern="1200" cap="none" spc="0" baseline="0" dirty="0">
                        <a:ln>
                          <a:noFill/>
                        </a:ln>
                        <a:solidFill>
                          <a:srgbClr val="084C8D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6477">
                <a:tc>
                  <a:txBody>
                    <a:bodyPr/>
                    <a:lstStyle/>
                    <a:p>
                      <a:pPr lvl="0" algn="l" fontAlgn="b"/>
                      <a:r>
                        <a:rPr lang="el-GR" sz="8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ΚΛΙΜΑΤΙΚΗΣ ΚΡΙΣΗΣ ΚΑΙ ΠΟΛΙΤΙΚΗΣ ΠΡΟΣΤΑΣΙΑΣ</a:t>
                      </a:r>
                    </a:p>
                  </a:txBody>
                  <a:tcPr marL="7289" marR="7289" marT="72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 133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895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706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195</a:t>
                      </a:r>
                      <a:endParaRPr lang="el-GR" sz="1050" b="0" i="0" u="none" strike="noStrike" kern="1200" cap="none" spc="0" baseline="0" dirty="0">
                        <a:ln>
                          <a:noFill/>
                        </a:ln>
                        <a:solidFill>
                          <a:srgbClr val="084C8D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050" b="0" i="0" u="none" strike="noStrike" kern="1200" cap="none" spc="0" baseline="0" dirty="0">
                        <a:ln>
                          <a:noFill/>
                        </a:ln>
                        <a:solidFill>
                          <a:srgbClr val="084C8D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195</a:t>
                      </a:r>
                      <a:endParaRPr lang="el-GR" sz="1050" b="0" i="0" u="none" strike="noStrike" kern="1200" cap="none" spc="0" baseline="0" dirty="0">
                        <a:ln>
                          <a:noFill/>
                        </a:ln>
                        <a:solidFill>
                          <a:srgbClr val="084C8D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61354">
                <a:tc>
                  <a:txBody>
                    <a:bodyPr/>
                    <a:lstStyle/>
                    <a:p>
                      <a:pPr lvl="0" algn="l" fontAlgn="b"/>
                      <a:r>
                        <a:rPr lang="el-GR" sz="8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ΠΟΛΙΤΙΣΜΟΥ &amp; ΑΘΛΗΤΙΣΜΟΥ</a:t>
                      </a:r>
                    </a:p>
                  </a:txBody>
                  <a:tcPr marL="7289" marR="7289" marT="72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 126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30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120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25</a:t>
                      </a:r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050" b="0" i="0" u="none" strike="noStrike" kern="1200" cap="none" spc="0" baseline="0" dirty="0">
                        <a:ln>
                          <a:noFill/>
                        </a:ln>
                        <a:solidFill>
                          <a:srgbClr val="084C8D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25</a:t>
                      </a:r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61354">
                <a:tc>
                  <a:txBody>
                    <a:bodyPr/>
                    <a:lstStyle/>
                    <a:p>
                      <a:pPr lvl="0" algn="l" fontAlgn="b"/>
                      <a:r>
                        <a:rPr lang="el-GR" sz="8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ΔΙΚΑΙΟΣΥΝΗΣ</a:t>
                      </a:r>
                    </a:p>
                  </a:txBody>
                  <a:tcPr marL="7289" marR="7289" marT="72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 423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396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490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630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600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1.230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61354">
                <a:tc>
                  <a:txBody>
                    <a:bodyPr/>
                    <a:lstStyle/>
                    <a:p>
                      <a:pPr lvl="0" algn="l" fontAlgn="b"/>
                      <a:r>
                        <a:rPr lang="el-GR" sz="8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ΕΣΩΤΕΡΙΚΩΝ </a:t>
                      </a:r>
                    </a:p>
                  </a:txBody>
                  <a:tcPr marL="7289" marR="7289" marT="72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 107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171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149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164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80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244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61354">
                <a:tc>
                  <a:txBody>
                    <a:bodyPr/>
                    <a:lstStyle/>
                    <a:p>
                      <a:pPr lvl="0" algn="l" fontAlgn="b"/>
                      <a:r>
                        <a:rPr lang="el-GR" sz="8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ΜΕΤΑΝΑΣΤΕΥΣΗΣ &amp; ΑΣΥΛΟΥ</a:t>
                      </a:r>
                    </a:p>
                  </a:txBody>
                  <a:tcPr marL="7289" marR="7289" marT="72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 76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35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41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050" b="0" i="0" u="none" strike="noStrike" kern="1200" cap="none" spc="0" baseline="0" dirty="0">
                        <a:ln>
                          <a:noFill/>
                        </a:ln>
                        <a:solidFill>
                          <a:srgbClr val="084C8D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05975">
                <a:tc>
                  <a:txBody>
                    <a:bodyPr/>
                    <a:lstStyle/>
                    <a:p>
                      <a:pPr lvl="0" algn="l" fontAlgn="b"/>
                      <a:r>
                        <a:rPr lang="el-GR" sz="8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ΨΗΦΙΑΚΗΣ ΔΙΑΚΥΒΕΡΝΗΣΗΣ</a:t>
                      </a:r>
                    </a:p>
                  </a:txBody>
                  <a:tcPr marL="7289" marR="7289" marT="72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 79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15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280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126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050" b="0" i="0" u="none" strike="noStrike" kern="1200" cap="none" spc="0" baseline="0" dirty="0">
                        <a:ln>
                          <a:noFill/>
                        </a:ln>
                        <a:solidFill>
                          <a:srgbClr val="084C8D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126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61354">
                <a:tc>
                  <a:txBody>
                    <a:bodyPr/>
                    <a:lstStyle/>
                    <a:p>
                      <a:pPr lvl="0" algn="l" fontAlgn="b"/>
                      <a:r>
                        <a:rPr lang="el-GR" sz="8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ΥΠΟΔΟΜΩΝ &amp; ΜΕΤΑΦΟΡΩΝ</a:t>
                      </a:r>
                    </a:p>
                  </a:txBody>
                  <a:tcPr marL="7289" marR="7289" marT="72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 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el-GR" sz="1050" b="0" i="0" u="none" strike="noStrike" kern="1200" cap="none" spc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1.173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86</a:t>
                      </a:r>
                      <a:r>
                        <a:rPr lang="en-US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6</a:t>
                      </a:r>
                      <a:endParaRPr lang="el-GR" sz="1050" b="0" i="0" u="none" strike="noStrike" kern="1200" cap="none" spc="0" baseline="0" dirty="0">
                        <a:ln>
                          <a:noFill/>
                        </a:ln>
                        <a:solidFill>
                          <a:srgbClr val="084C8D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050" b="0" i="0" u="none" strike="noStrike" kern="1200" cap="none" spc="0" baseline="0" dirty="0">
                        <a:ln>
                          <a:noFill/>
                        </a:ln>
                        <a:solidFill>
                          <a:srgbClr val="084C8D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86</a:t>
                      </a:r>
                      <a:r>
                        <a:rPr lang="en-US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6</a:t>
                      </a:r>
                      <a:endParaRPr lang="el-GR" sz="1050" b="0" i="0" u="none" strike="noStrike" kern="1200" cap="none" spc="0" baseline="0" dirty="0">
                        <a:ln>
                          <a:noFill/>
                        </a:ln>
                        <a:solidFill>
                          <a:srgbClr val="084C8D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61354">
                <a:tc>
                  <a:txBody>
                    <a:bodyPr/>
                    <a:lstStyle/>
                    <a:p>
                      <a:pPr lvl="0" algn="l" fontAlgn="b"/>
                      <a:r>
                        <a:rPr lang="el-GR" sz="8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ΝΑΥΤΙΛΙΑΣ</a:t>
                      </a:r>
                    </a:p>
                  </a:txBody>
                  <a:tcPr marL="7289" marR="7289" marT="72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 162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363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302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221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050" b="0" i="0" u="none" strike="noStrike" kern="1200" cap="none" spc="0" baseline="0" dirty="0">
                        <a:ln>
                          <a:noFill/>
                        </a:ln>
                        <a:solidFill>
                          <a:srgbClr val="084C8D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221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59619">
                <a:tc>
                  <a:txBody>
                    <a:bodyPr/>
                    <a:lstStyle/>
                    <a:p>
                      <a:pPr lvl="0" algn="l" fontAlgn="b"/>
                      <a:r>
                        <a:rPr lang="el-GR" sz="8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ΑΓΡΟΤΙΚΗΣ ΑΝΑΠΤΥΞΗΣ </a:t>
                      </a:r>
                    </a:p>
                  </a:txBody>
                  <a:tcPr marL="7289" marR="7289" marT="72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 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50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110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157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el-GR" sz="1050" b="0" i="0" u="none" strike="noStrike" kern="1200" cap="none" spc="0" baseline="0" dirty="0">
                        <a:ln>
                          <a:noFill/>
                        </a:ln>
                        <a:solidFill>
                          <a:srgbClr val="084C8D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157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16833">
                <a:tc>
                  <a:txBody>
                    <a:bodyPr/>
                    <a:lstStyle/>
                    <a:p>
                      <a:pPr lvl="0" algn="l" fontAlgn="b"/>
                      <a:r>
                        <a:rPr lang="el-GR" sz="8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ΤΟΥΡΙΣΜΟΥ</a:t>
                      </a:r>
                    </a:p>
                  </a:txBody>
                  <a:tcPr marL="7289" marR="7289" marT="72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 15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16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26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55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050" b="0" i="0" u="none" strike="noStrike" kern="1200" cap="none" spc="0" baseline="0" dirty="0">
                        <a:ln>
                          <a:noFill/>
                        </a:ln>
                        <a:solidFill>
                          <a:srgbClr val="084C8D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55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61354">
                <a:tc>
                  <a:txBody>
                    <a:bodyPr/>
                    <a:lstStyle/>
                    <a:p>
                      <a:pPr lvl="0" algn="l" fontAlgn="b"/>
                      <a:r>
                        <a:rPr lang="el-GR" sz="8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ΟΤΑ Α΄ΒΑΘΜΟΥ &amp; ΦΟΡΕΙΣ ΑΥΤΩΝ</a:t>
                      </a:r>
                    </a:p>
                  </a:txBody>
                  <a:tcPr marL="7289" marR="7289" marT="72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 583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528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790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1.2</a:t>
                      </a:r>
                      <a:r>
                        <a:rPr lang="en-US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6</a:t>
                      </a:r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1.000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2.2</a:t>
                      </a:r>
                      <a:r>
                        <a:rPr lang="en-US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6</a:t>
                      </a:r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1354">
                <a:tc>
                  <a:txBody>
                    <a:bodyPr/>
                    <a:lstStyle/>
                    <a:p>
                      <a:pPr lvl="0" algn="l" fontAlgn="b"/>
                      <a:r>
                        <a:rPr lang="el-GR" sz="8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ΟΤΑ Β' ΒΑΘΜΟΥ</a:t>
                      </a:r>
                    </a:p>
                  </a:txBody>
                  <a:tcPr marL="7289" marR="7289" marT="72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 263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220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320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723</a:t>
                      </a:r>
                      <a:endParaRPr lang="el-GR" sz="1050" b="0" i="0" u="none" strike="noStrike" kern="1200" cap="none" spc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050" b="0" i="0" u="none" strike="noStrike" kern="1200" cap="none" spc="0" baseline="0" dirty="0">
                        <a:ln>
                          <a:noFill/>
                        </a:ln>
                        <a:solidFill>
                          <a:srgbClr val="084C8D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723</a:t>
                      </a:r>
                      <a:endParaRPr lang="el-GR" sz="1050" b="0" i="0" u="none" strike="noStrike" kern="1200" cap="none" spc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0017">
                <a:tc>
                  <a:txBody>
                    <a:bodyPr/>
                    <a:lstStyle/>
                    <a:p>
                      <a:pPr lvl="0" algn="l" fontAlgn="b"/>
                      <a:r>
                        <a:rPr lang="el-GR" sz="8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ΑΝΕΞΑΡΤΗΤΕΣ ΑΡΧΕΣ</a:t>
                      </a:r>
                    </a:p>
                  </a:txBody>
                  <a:tcPr marL="7289" marR="7289" marT="72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 765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329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119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1.077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050" b="0" i="0" u="none" strike="noStrike" kern="1200" cap="none" spc="0" baseline="0" dirty="0">
                        <a:ln>
                          <a:noFill/>
                        </a:ln>
                        <a:solidFill>
                          <a:srgbClr val="084C8D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1.077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81611">
                <a:tc>
                  <a:txBody>
                    <a:bodyPr/>
                    <a:lstStyle/>
                    <a:p>
                      <a:pPr lvl="0" algn="l" fontAlgn="b"/>
                      <a:r>
                        <a:rPr lang="el-GR" sz="8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ΠΡΟΕΔΡΙΑ ΤΗΣ ΚΥΒΕΡΝΗΣΗΣ</a:t>
                      </a:r>
                    </a:p>
                  </a:txBody>
                  <a:tcPr marL="7289" marR="7289" marT="72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 23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24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050" b="0" i="0" u="none" strike="noStrike" kern="1200" cap="none" spc="0" baseline="0" dirty="0">
                        <a:ln>
                          <a:noFill/>
                        </a:ln>
                        <a:solidFill>
                          <a:srgbClr val="084C8D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81611">
                <a:tc>
                  <a:txBody>
                    <a:bodyPr/>
                    <a:lstStyle/>
                    <a:p>
                      <a:pPr lvl="0" algn="l" fontAlgn="b"/>
                      <a:r>
                        <a:rPr lang="el-GR" sz="8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ΓΕΝΙΚΗ</a:t>
                      </a:r>
                      <a:r>
                        <a:rPr lang="el-GR" sz="800" b="0" i="0" u="none" strike="noStrike" baseline="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 ΓΡΑΜΜΑΤΕΙΑ ΤΟΥ ΠΡΩΘΥΠΟΥΡΓΟΥ</a:t>
                      </a:r>
                      <a:endParaRPr lang="el-GR" sz="8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7289" marR="7289" marT="72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el-GR" sz="1050" b="0" i="0" u="none" strike="noStrike" kern="1200" cap="none" spc="0" baseline="0" dirty="0">
                        <a:ln>
                          <a:noFill/>
                        </a:ln>
                        <a:solidFill>
                          <a:srgbClr val="084C8D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el-GR" sz="1050" b="0" i="0" u="none" strike="noStrike" kern="1200" cap="none" spc="0" baseline="0" dirty="0">
                        <a:ln>
                          <a:noFill/>
                        </a:ln>
                        <a:solidFill>
                          <a:srgbClr val="084C8D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050" b="0" i="0" u="none" strike="noStrike" kern="1200" cap="none" spc="0" baseline="0" dirty="0">
                        <a:ln>
                          <a:noFill/>
                        </a:ln>
                        <a:solidFill>
                          <a:srgbClr val="084C8D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050" b="0" i="0" u="none" strike="noStrike" kern="1200" cap="none" spc="0" baseline="0" dirty="0">
                        <a:ln>
                          <a:noFill/>
                        </a:ln>
                        <a:solidFill>
                          <a:srgbClr val="084C8D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05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20095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2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ΣΥΝΟΛΟ 1:1</a:t>
                      </a:r>
                    </a:p>
                  </a:txBody>
                  <a:tcPr marL="7289" marR="7289" marT="7289" marB="0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eraGR-Bold" panose="00000800000000000000" pitchFamily="2" charset="-95"/>
                        </a:rPr>
                        <a:t>6.075</a:t>
                      </a:r>
                    </a:p>
                  </a:txBody>
                  <a:tcPr marL="7289" marR="7289" marT="7289" marB="0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4572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2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CeraGR-Bold" panose="00000800000000000000" pitchFamily="2" charset="-95"/>
                          <a:ea typeface="+mn-ea"/>
                          <a:cs typeface="+mn-cs"/>
                          <a:sym typeface="Calibri"/>
                        </a:rPr>
                        <a:t>12.600</a:t>
                      </a:r>
                    </a:p>
                  </a:txBody>
                  <a:tcPr marL="7289" marR="7289" marT="7289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2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old" panose="00000800000000000000" pitchFamily="2" charset="-95"/>
                          <a:ea typeface="+mn-ea"/>
                          <a:cs typeface="+mn-cs"/>
                          <a:sym typeface="Calibri"/>
                        </a:rPr>
                        <a:t>23.818</a:t>
                      </a:r>
                    </a:p>
                  </a:txBody>
                  <a:tcPr marL="7289" marR="7289" marT="7289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1" i="0" u="none" strike="noStrike" kern="1200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CeraGR-Bold" panose="00000800000000000000" pitchFamily="2" charset="-95"/>
                          <a:ea typeface="+mn-ea"/>
                          <a:cs typeface="+mn-cs"/>
                          <a:sym typeface="Calibri"/>
                        </a:rPr>
                        <a:t>12.261</a:t>
                      </a:r>
                    </a:p>
                  </a:txBody>
                  <a:tcPr marL="7289" marR="7289" marT="7289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old" panose="00000800000000000000" pitchFamily="2" charset="-95"/>
                          <a:ea typeface="+mn-ea"/>
                          <a:cs typeface="+mn-cs"/>
                          <a:sym typeface="Calibri"/>
                        </a:rPr>
                        <a:t>  </a:t>
                      </a:r>
                      <a:r>
                        <a:rPr lang="el-GR" sz="12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old" panose="00000800000000000000" pitchFamily="2" charset="-95"/>
                          <a:ea typeface="+mn-ea"/>
                          <a:cs typeface="+mn-cs"/>
                          <a:sym typeface="Calibri"/>
                        </a:rPr>
                        <a:t>3.380</a:t>
                      </a:r>
                    </a:p>
                  </a:txBody>
                  <a:tcPr marL="7289" marR="7289" marT="7289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old" panose="00000800000000000000" pitchFamily="2" charset="-95"/>
                          <a:ea typeface="+mn-ea"/>
                          <a:cs typeface="+mn-cs"/>
                          <a:sym typeface="Calibri"/>
                        </a:rPr>
                        <a:t> 15.641</a:t>
                      </a:r>
                    </a:p>
                  </a:txBody>
                  <a:tcPr marL="7289" marR="7289" marT="7289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58959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2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ΣΥΝΟΛΟ ΕΓΚΡΙΘΕΙΣΩΝ 2020-22 &amp; ΠΡΟΤΕΙΝΟΜΕΝΩΝ ΠΡΟΣΛΗΨΕΩΝ 2023 </a:t>
                      </a:r>
                    </a:p>
                  </a:txBody>
                  <a:tcPr marL="7289" marR="7289" marT="7289" marB="0" anchor="ctr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1" indent="45720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4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CeraGR-Bold" panose="00000800000000000000" pitchFamily="2" charset="-95"/>
                          <a:ea typeface="+mn-ea"/>
                          <a:cs typeface="+mn-cs"/>
                          <a:sym typeface="Calibri"/>
                        </a:rPr>
                        <a:t>58.134</a:t>
                      </a:r>
                    </a:p>
                  </a:txBody>
                  <a:tcPr marL="7289" marR="7289" marT="7289" marB="0" anchor="ctr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457200" marR="0" lvl="1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el-GR" sz="1800" b="0" i="0" u="none" strike="noStrike" kern="1200" dirty="0">
                        <a:solidFill>
                          <a:schemeClr val="bg1"/>
                        </a:solidFill>
                        <a:effectLst/>
                        <a:latin typeface="CeraGR-Bold" panose="000008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7289" marR="7289" marT="72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1" indent="45720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el-GR" sz="1600" b="1" i="0" u="none" strike="noStrike" cap="none" spc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FillTx/>
                        <a:latin typeface="CeraGR-Bold" panose="000008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7289" marR="7289" marT="7289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1" indent="45720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el-GR" sz="1400" b="1" i="0" u="none" strike="noStrike" cap="none" spc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FillTx/>
                        <a:latin typeface="CeraGR-Bold" panose="000008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7289" marR="7289" marT="7289" marB="0" anchor="ctr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1" indent="45720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el-GR" sz="1400" b="1" i="0" u="none" strike="noStrike" cap="none" spc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FillTx/>
                        <a:latin typeface="CeraGR-Bold" panose="000008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7289" marR="7289" marT="7289" marB="0" anchor="ctr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45720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el-GR" sz="1400" b="1" i="0" u="none" strike="noStrike" cap="none" spc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FillTx/>
                        <a:latin typeface="CeraGR-Bold" panose="000008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7289" marR="7289" marT="7289" marB="0" anchor="ctr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4973777"/>
                  </a:ext>
                </a:extLst>
              </a:tr>
            </a:tbl>
          </a:graphicData>
        </a:graphic>
      </p:graphicFrame>
      <p:pic>
        <p:nvPicPr>
          <p:cNvPr id="10" name="image1.png">
            <a:extLst>
              <a:ext uri="{FF2B5EF4-FFF2-40B4-BE49-F238E27FC236}">
                <a16:creationId xmlns:a16="http://schemas.microsoft.com/office/drawing/2014/main" id="{F8505AB0-A9B5-4E5D-A64C-42DF0E1295A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55319" r="38483" b="25472"/>
          <a:stretch>
            <a:fillRect/>
          </a:stretch>
        </p:blipFill>
        <p:spPr>
          <a:xfrm>
            <a:off x="8829914" y="6244628"/>
            <a:ext cx="3351068" cy="588568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97644077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48DB868-3F35-684A-85CB-C6013B4185D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BD3D4259-D0FD-4FD9-B29A-CAF76E6CB5D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06102425"/>
              </p:ext>
            </p:extLst>
          </p:nvPr>
        </p:nvGraphicFramePr>
        <p:xfrm>
          <a:off x="-1" y="0"/>
          <a:ext cx="12192001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182945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84C8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" name="image1.png"/>
          <p:cNvPicPr>
            <a:picLocks noChangeAspect="1"/>
          </p:cNvPicPr>
          <p:nvPr/>
        </p:nvPicPr>
        <p:blipFill>
          <a:blip r:embed="rId2"/>
          <a:srcRect t="55319" r="38483" b="25472"/>
          <a:stretch>
            <a:fillRect/>
          </a:stretch>
        </p:blipFill>
        <p:spPr>
          <a:xfrm>
            <a:off x="8646369" y="6020837"/>
            <a:ext cx="3351068" cy="588568"/>
          </a:xfrm>
          <a:prstGeom prst="rect">
            <a:avLst/>
          </a:prstGeom>
          <a:ln w="12700">
            <a:miter lim="400000"/>
          </a:ln>
        </p:spPr>
      </p:pic>
      <p:sp>
        <p:nvSpPr>
          <p:cNvPr id="156" name="Shape 156"/>
          <p:cNvSpPr/>
          <p:nvPr/>
        </p:nvSpPr>
        <p:spPr>
          <a:xfrm>
            <a:off x="1930358" y="1184586"/>
            <a:ext cx="1453389" cy="3342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25600">
                <a:solidFill>
                  <a:srgbClr val="87A4CB"/>
                </a:solidFill>
                <a:latin typeface="CeraGR-Black"/>
                <a:ea typeface="CeraGR-Black"/>
                <a:cs typeface="CeraGR-Black"/>
                <a:sym typeface="CeraGR-Black"/>
              </a:defRPr>
            </a:lvl1pPr>
          </a:lstStyle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5600" b="0" i="0" u="none" strike="noStrike" kern="0" cap="none" spc="0" normalizeH="0" baseline="0" noProof="0" dirty="0">
                <a:ln>
                  <a:noFill/>
                </a:ln>
                <a:solidFill>
                  <a:srgbClr val="87A4CB"/>
                </a:solidFill>
                <a:effectLst/>
                <a:uLnTx/>
                <a:uFillTx/>
                <a:latin typeface="CeraGR-Black"/>
                <a:sym typeface="CeraGR-Black"/>
              </a:rPr>
              <a:t>1</a:t>
            </a:r>
          </a:p>
        </p:txBody>
      </p:sp>
      <p:sp>
        <p:nvSpPr>
          <p:cNvPr id="157" name="Shape 157"/>
          <p:cNvSpPr/>
          <p:nvPr/>
        </p:nvSpPr>
        <p:spPr>
          <a:xfrm>
            <a:off x="3199869" y="2085060"/>
            <a:ext cx="6763281" cy="20774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9" rIns="45719">
            <a:spAutoFit/>
          </a:bodyPr>
          <a:lstStyle/>
          <a:p>
            <a:pPr marL="0" marR="0" lvl="0" indent="0" algn="l" defTabSz="914400" rtl="0" eaLnBrk="1" fontAlgn="auto" latinLnBrk="0" hangingPunct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100">
                <a:solidFill>
                  <a:srgbClr val="87A4CB"/>
                </a:solidFill>
                <a:latin typeface="CeraGR-Black"/>
                <a:ea typeface="CeraGR-Black"/>
                <a:cs typeface="CeraGR-Black"/>
                <a:sym typeface="CeraGR-Black"/>
              </a:defRPr>
            </a:pPr>
            <a:r>
              <a:rPr kumimoji="0" lang="el-GR" sz="6100" b="0" i="0" u="none" strike="noStrike" kern="0" cap="none" spc="0" normalizeH="0" baseline="0" noProof="0" dirty="0">
                <a:ln>
                  <a:noFill/>
                </a:ln>
                <a:solidFill>
                  <a:srgbClr val="87A4CB"/>
                </a:solidFill>
                <a:effectLst/>
                <a:uLnTx/>
                <a:uFillTx/>
                <a:latin typeface="CeraGR-Black"/>
                <a:sym typeface="CeraGR-Black"/>
              </a:rPr>
              <a:t>ΣΥΝΟΛΟ ΤΑΚΤΙΚΟΥ ΠΡΟΣΩΠΙΚΟΥ </a:t>
            </a:r>
          </a:p>
        </p:txBody>
      </p:sp>
    </p:spTree>
  </p:cSld>
  <p:clrMapOvr>
    <a:masterClrMapping/>
  </p:clrMapOvr>
  <p:transition spd="slow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48DB868-3F35-684A-85CB-C6013B4185D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BD3D4259-D0FD-4FD9-B29A-CAF76E6CB5D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24148196"/>
              </p:ext>
            </p:extLst>
          </p:nvPr>
        </p:nvGraphicFramePr>
        <p:xfrm>
          <a:off x="-1" y="0"/>
          <a:ext cx="12192001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116762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84C8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046F6B76-A5E4-4396-BD79-C585959C93B6}"/>
              </a:ext>
            </a:extLst>
          </p:cNvPr>
          <p:cNvSpPr txBox="1"/>
          <p:nvPr/>
        </p:nvSpPr>
        <p:spPr>
          <a:xfrm>
            <a:off x="4503423" y="2762752"/>
            <a:ext cx="6893486" cy="3477875"/>
          </a:xfrm>
          <a:prstGeom prst="rect">
            <a:avLst/>
          </a:prstGeom>
          <a:noFill/>
          <a:ln>
            <a:solidFill>
              <a:srgbClr val="87A4CB"/>
            </a:solidFill>
            <a:prstDash val="dash"/>
          </a:ln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l-GR" sz="2000" b="1" dirty="0">
                <a:solidFill>
                  <a:srgbClr val="FFFFFF"/>
                </a:solidFill>
                <a:latin typeface="CeraGR-Bold" panose="00000800000000000000" pitchFamily="2" charset="-95"/>
              </a:rPr>
              <a:t>Τακτικού προσωπικού που εμπίπτει στον κανόνα 1:1</a:t>
            </a:r>
          </a:p>
          <a:p>
            <a:pPr marL="914400" lvl="1" indent="-457200">
              <a:buFont typeface="+mj-lt"/>
              <a:buAutoNum type="arabicPeriod"/>
            </a:pPr>
            <a:endParaRPr lang="el-GR" sz="2000" b="1" dirty="0">
              <a:solidFill>
                <a:srgbClr val="FFFFFF"/>
              </a:solidFill>
              <a:latin typeface="CeraGR-Bold" panose="00000800000000000000" pitchFamily="2" charset="-95"/>
            </a:endParaRPr>
          </a:p>
          <a:p>
            <a:pPr marL="457200" indent="-457200">
              <a:buFont typeface="+mj-lt"/>
              <a:buAutoNum type="arabicPeriod"/>
            </a:pPr>
            <a:r>
              <a:rPr lang="el-GR" sz="2000" b="1" u="sng" dirty="0">
                <a:solidFill>
                  <a:srgbClr val="FFFFFF"/>
                </a:solidFill>
                <a:latin typeface="CeraGR-Bold" panose="00000800000000000000" pitchFamily="2" charset="-95"/>
              </a:rPr>
              <a:t>Τακτικού προσωπικού που δεν εμπίπτει στον κανόνα 1:1</a:t>
            </a:r>
          </a:p>
          <a:p>
            <a:pPr marL="914400" lvl="1" indent="-457200">
              <a:buFont typeface="+mj-lt"/>
              <a:buAutoNum type="arabicPeriod"/>
            </a:pPr>
            <a:endParaRPr lang="el-GR" sz="2000" b="1" dirty="0">
              <a:solidFill>
                <a:srgbClr val="FFFFFF"/>
              </a:solidFill>
              <a:latin typeface="CeraGR-Bold" panose="00000800000000000000" pitchFamily="2" charset="-95"/>
            </a:endParaRPr>
          </a:p>
          <a:p>
            <a:pPr marL="457200" indent="-457200">
              <a:buFont typeface="+mj-lt"/>
              <a:buAutoNum type="arabicPeriod"/>
            </a:pPr>
            <a:r>
              <a:rPr lang="el-GR" sz="2000" b="1" dirty="0">
                <a:solidFill>
                  <a:srgbClr val="FFFFFF"/>
                </a:solidFill>
                <a:latin typeface="CeraGR-Bold" panose="00000800000000000000" pitchFamily="2" charset="-95"/>
              </a:rPr>
              <a:t>Με έμμισθη εντολή (εκτός 1:1)</a:t>
            </a:r>
          </a:p>
          <a:p>
            <a:pPr marL="457200" indent="-457200">
              <a:buFont typeface="+mj-lt"/>
              <a:buAutoNum type="arabicPeriod"/>
            </a:pPr>
            <a:endParaRPr lang="el-GR" sz="2000" b="1" dirty="0">
              <a:solidFill>
                <a:srgbClr val="FFFFFF"/>
              </a:solidFill>
              <a:latin typeface="CeraGR-Bold" panose="00000800000000000000" pitchFamily="2" charset="-95"/>
            </a:endParaRPr>
          </a:p>
          <a:p>
            <a:pPr marL="457200" indent="-457200">
              <a:buFont typeface="+mj-lt"/>
              <a:buAutoNum type="arabicPeriod"/>
            </a:pPr>
            <a:r>
              <a:rPr lang="el-GR" sz="2000" b="1" dirty="0">
                <a:solidFill>
                  <a:srgbClr val="FFFFFF"/>
                </a:solidFill>
                <a:latin typeface="CeraGR-Bold" panose="00000800000000000000" pitchFamily="2" charset="-95"/>
              </a:rPr>
              <a:t>Προσωπικό με σχέση εργασίας ιδιωτικού δικαίου ορισμένου χρόνου/μίσθωσης έργου</a:t>
            </a:r>
          </a:p>
          <a:p>
            <a:pPr marL="914400" lvl="1" indent="-457200">
              <a:buFont typeface="+mj-lt"/>
              <a:buAutoNum type="arabicPeriod"/>
            </a:pPr>
            <a:endParaRPr lang="el-GR" sz="2000" b="1" dirty="0">
              <a:solidFill>
                <a:srgbClr val="FFFFFF"/>
              </a:solidFill>
              <a:latin typeface="CeraGR-Bold" panose="00000800000000000000" pitchFamily="2" charset="-95"/>
            </a:endParaRPr>
          </a:p>
        </p:txBody>
      </p:sp>
      <p:pic>
        <p:nvPicPr>
          <p:cNvPr id="153" name="image1.png"/>
          <p:cNvPicPr>
            <a:picLocks noChangeAspect="1"/>
          </p:cNvPicPr>
          <p:nvPr/>
        </p:nvPicPr>
        <p:blipFill>
          <a:blip r:embed="rId2"/>
          <a:srcRect t="55319" r="38483" b="25472"/>
          <a:stretch>
            <a:fillRect/>
          </a:stretch>
        </p:blipFill>
        <p:spPr>
          <a:xfrm>
            <a:off x="8646369" y="6020837"/>
            <a:ext cx="3351068" cy="588568"/>
          </a:xfrm>
          <a:prstGeom prst="rect">
            <a:avLst/>
          </a:prstGeom>
          <a:ln w="12700">
            <a:miter lim="400000"/>
          </a:ln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9F03475-304D-4E4A-898F-E6065F640B90}"/>
              </a:ext>
            </a:extLst>
          </p:cNvPr>
          <p:cNvCxnSpPr>
            <a:cxnSpLocks/>
          </p:cNvCxnSpPr>
          <p:nvPr/>
        </p:nvCxnSpPr>
        <p:spPr>
          <a:xfrm>
            <a:off x="180975" y="696555"/>
            <a:ext cx="11816462" cy="0"/>
          </a:xfrm>
          <a:prstGeom prst="line">
            <a:avLst/>
          </a:prstGeom>
          <a:noFill/>
          <a:ln w="6350" cap="flat">
            <a:solidFill>
              <a:srgbClr val="87A4CB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3" name="Shape 157">
            <a:extLst>
              <a:ext uri="{FF2B5EF4-FFF2-40B4-BE49-F238E27FC236}">
                <a16:creationId xmlns:a16="http://schemas.microsoft.com/office/drawing/2014/main" id="{AF326149-61D6-4C8A-99C4-1168FCCD4F10}"/>
              </a:ext>
            </a:extLst>
          </p:cNvPr>
          <p:cNvSpPr/>
          <p:nvPr/>
        </p:nvSpPr>
        <p:spPr>
          <a:xfrm>
            <a:off x="515937" y="277292"/>
            <a:ext cx="11690711" cy="4247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pPr>
              <a:lnSpc>
                <a:spcPct val="80000"/>
              </a:lnSpc>
              <a:defRPr sz="6100">
                <a:solidFill>
                  <a:srgbClr val="87A4CB"/>
                </a:solidFill>
                <a:latin typeface="CeraGR-Black"/>
                <a:ea typeface="CeraGR-Black"/>
                <a:cs typeface="CeraGR-Black"/>
                <a:sym typeface="CeraGR-Black"/>
              </a:defRPr>
            </a:pPr>
            <a:r>
              <a:rPr lang="el-GR" sz="2700" dirty="0">
                <a:solidFill>
                  <a:srgbClr val="FFFFFF"/>
                </a:solidFill>
                <a:latin typeface="CeraGR-Black"/>
                <a:ea typeface="CeraGR-Black"/>
                <a:cs typeface="CeraGR-Black"/>
                <a:sym typeface="CeraGR-Black"/>
              </a:rPr>
              <a:t>4</a:t>
            </a:r>
            <a:r>
              <a:rPr lang="en-US" sz="2700" dirty="0">
                <a:solidFill>
                  <a:srgbClr val="FFFFFF"/>
                </a:solidFill>
                <a:latin typeface="CeraGR-Black"/>
                <a:ea typeface="CeraGR-Black"/>
                <a:cs typeface="CeraGR-Black"/>
                <a:sym typeface="CeraGR-Black"/>
              </a:rPr>
              <a:t>.</a:t>
            </a:r>
            <a:r>
              <a:rPr lang="el-GR" sz="2700" dirty="0">
                <a:solidFill>
                  <a:srgbClr val="FFFFFF"/>
                </a:solidFill>
                <a:latin typeface="CeraGR-Black"/>
                <a:ea typeface="CeraGR-Black"/>
                <a:cs typeface="CeraGR-Black"/>
                <a:sym typeface="CeraGR-Black"/>
              </a:rPr>
              <a:t> ΠΡΟΓΡΑΜΜΑΤΙΣΜΟΣ ΠΡΟΣΛΗΨΕΩΝ ΕΤΟΥΣ 2023</a:t>
            </a:r>
            <a:endParaRPr sz="2400" dirty="0">
              <a:solidFill>
                <a:srgbClr val="FFFFFF"/>
              </a:solidFill>
              <a:latin typeface="CeraGR-LightItalic" panose="00000400000000000000" pitchFamily="2" charset="-95"/>
              <a:ea typeface="CeraGR-Black"/>
              <a:cs typeface="CeraGR-Black"/>
              <a:sym typeface="CeraGR-Black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A46413-ABCE-4987-967F-13906DC04AF8}"/>
              </a:ext>
            </a:extLst>
          </p:cNvPr>
          <p:cNvSpPr txBox="1"/>
          <p:nvPr/>
        </p:nvSpPr>
        <p:spPr>
          <a:xfrm>
            <a:off x="-361950" y="1992476"/>
            <a:ext cx="478629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l-GR" sz="2800" dirty="0">
                <a:solidFill>
                  <a:srgbClr val="FFFFFF"/>
                </a:solidFill>
                <a:latin typeface="CeraGR-Black" panose="00000A00000000000000" pitchFamily="2" charset="-95"/>
              </a:rPr>
              <a:t>ΠΛΑΙΣΙΟ</a:t>
            </a:r>
          </a:p>
          <a:p>
            <a:pPr algn="r">
              <a:defRPr/>
            </a:pPr>
            <a:r>
              <a:rPr lang="el-GR" sz="2800" dirty="0">
                <a:solidFill>
                  <a:srgbClr val="FFFFFF"/>
                </a:solidFill>
                <a:latin typeface="CeraGR-Black" panose="00000A00000000000000" pitchFamily="2" charset="-95"/>
              </a:rPr>
              <a:t>ΕΓΚΡΙΣΕΩΝ</a:t>
            </a:r>
          </a:p>
        </p:txBody>
      </p:sp>
    </p:spTree>
    <p:extLst>
      <p:ext uri="{BB962C8B-B14F-4D97-AF65-F5344CB8AC3E}">
        <p14:creationId xmlns:p14="http://schemas.microsoft.com/office/powerpoint/2010/main" val="3831649966"/>
      </p:ext>
    </p:extLst>
  </p:cSld>
  <p:clrMapOvr>
    <a:masterClrMapping/>
  </p:clrMapOvr>
  <p:transition spd="slow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DB868-3F35-684A-85CB-C6013B4185DA}" type="slidenum">
              <a:rPr lang="en-US" smtClean="0"/>
              <a:t>32</a:t>
            </a:fld>
            <a:endParaRPr lang="en-US"/>
          </a:p>
        </p:txBody>
      </p:sp>
      <p:sp>
        <p:nvSpPr>
          <p:cNvPr id="7" name="Shape 119">
            <a:extLst>
              <a:ext uri="{FF2B5EF4-FFF2-40B4-BE49-F238E27FC236}">
                <a16:creationId xmlns:a16="http://schemas.microsoft.com/office/drawing/2014/main" id="{F6E6257B-26A6-4E06-9174-CEFB38D60DFB}"/>
              </a:ext>
            </a:extLst>
          </p:cNvPr>
          <p:cNvSpPr/>
          <p:nvPr/>
        </p:nvSpPr>
        <p:spPr>
          <a:xfrm>
            <a:off x="-14648" y="6158703"/>
            <a:ext cx="12221297" cy="699297"/>
          </a:xfrm>
          <a:prstGeom prst="rect">
            <a:avLst/>
          </a:prstGeom>
          <a:solidFill>
            <a:srgbClr val="084C8D"/>
          </a:solidFill>
          <a:ln w="12700">
            <a:solidFill>
              <a:srgbClr val="6F9DD0"/>
            </a:solidFill>
            <a:miter/>
          </a:ln>
        </p:spPr>
        <p:txBody>
          <a:bodyPr lIns="45719" rIns="45719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/>
              <a:cs typeface="Helvetica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C40A61D-6DAC-4952-BAAB-7EB4929441D3}"/>
              </a:ext>
            </a:extLst>
          </p:cNvPr>
          <p:cNvCxnSpPr>
            <a:cxnSpLocks/>
          </p:cNvCxnSpPr>
          <p:nvPr/>
        </p:nvCxnSpPr>
        <p:spPr>
          <a:xfrm>
            <a:off x="176137" y="696555"/>
            <a:ext cx="11866706" cy="0"/>
          </a:xfrm>
          <a:prstGeom prst="line">
            <a:avLst/>
          </a:prstGeom>
          <a:noFill/>
          <a:ln w="6350" cap="flat">
            <a:solidFill>
              <a:srgbClr val="376A9F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2" name="Shape 157">
            <a:extLst>
              <a:ext uri="{FF2B5EF4-FFF2-40B4-BE49-F238E27FC236}">
                <a16:creationId xmlns:a16="http://schemas.microsoft.com/office/drawing/2014/main" id="{B0CDFB54-D7BB-43F2-8C94-E5925A36C5FD}"/>
              </a:ext>
            </a:extLst>
          </p:cNvPr>
          <p:cNvSpPr/>
          <p:nvPr/>
        </p:nvSpPr>
        <p:spPr>
          <a:xfrm>
            <a:off x="515937" y="277292"/>
            <a:ext cx="11690711" cy="4247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9" rIns="45719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100">
                <a:solidFill>
                  <a:srgbClr val="87A4CB"/>
                </a:solidFill>
                <a:latin typeface="CeraGR-Black"/>
                <a:ea typeface="CeraGR-Black"/>
                <a:cs typeface="CeraGR-Black"/>
                <a:sym typeface="CeraGR-Black"/>
              </a:defRPr>
            </a:pPr>
            <a:r>
              <a:rPr kumimoji="0" lang="el-GR" sz="2700" b="0" i="0" u="none" strike="noStrike" kern="1200" cap="none" spc="0" normalizeH="0" baseline="0" noProof="0" dirty="0">
                <a:ln>
                  <a:noFill/>
                </a:ln>
                <a:solidFill>
                  <a:srgbClr val="144F89"/>
                </a:solidFill>
                <a:effectLst/>
                <a:uLnTx/>
                <a:uFillTx/>
                <a:latin typeface="CeraGR-Black"/>
                <a:sym typeface="CeraGR-Black"/>
              </a:rPr>
              <a:t>4.2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rgbClr val="144F89"/>
                </a:solidFill>
                <a:effectLst/>
                <a:uLnTx/>
                <a:uFillTx/>
                <a:latin typeface="CeraGR-Black"/>
                <a:sym typeface="CeraGR-Black"/>
              </a:rPr>
              <a:t> </a:t>
            </a:r>
            <a:r>
              <a:rPr lang="el-GR" sz="2700" dirty="0">
                <a:solidFill>
                  <a:srgbClr val="144F89"/>
                </a:solidFill>
                <a:latin typeface="CeraGR-Black"/>
              </a:rPr>
              <a:t>ΑΝΑΛΥΣΗ ΤΑΚΤΙΚΟΥ ΠΡΟΣΩΠΙΚΟΥ </a:t>
            </a:r>
            <a:endParaRPr sz="2700" dirty="0">
              <a:solidFill>
                <a:srgbClr val="144F89"/>
              </a:solidFill>
              <a:latin typeface="CeraGR-Black"/>
              <a:sym typeface="CeraGR-Black"/>
            </a:endParaRPr>
          </a:p>
        </p:txBody>
      </p:sp>
      <p:sp>
        <p:nvSpPr>
          <p:cNvPr id="13" name="Shape 120">
            <a:extLst>
              <a:ext uri="{FF2B5EF4-FFF2-40B4-BE49-F238E27FC236}">
                <a16:creationId xmlns:a16="http://schemas.microsoft.com/office/drawing/2014/main" id="{FD88DCCC-F16F-43BA-875F-6627510D37F4}"/>
              </a:ext>
            </a:extLst>
          </p:cNvPr>
          <p:cNvSpPr/>
          <p:nvPr/>
        </p:nvSpPr>
        <p:spPr>
          <a:xfrm>
            <a:off x="8239735" y="8821"/>
            <a:ext cx="3803108" cy="7108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094" y="21600"/>
                </a:moveTo>
                <a:lnTo>
                  <a:pt x="0" y="21197"/>
                </a:lnTo>
                <a:lnTo>
                  <a:pt x="1841" y="491"/>
                </a:lnTo>
                <a:lnTo>
                  <a:pt x="21600" y="0"/>
                </a:lnTo>
                <a:lnTo>
                  <a:pt x="20094" y="21600"/>
                </a:lnTo>
                <a:close/>
              </a:path>
            </a:pathLst>
          </a:custGeom>
          <a:solidFill>
            <a:srgbClr val="87A4CB">
              <a:alpha val="38000"/>
            </a:srgbClr>
          </a:solidFill>
          <a:ln w="12700">
            <a:miter lim="400000"/>
          </a:ln>
        </p:spPr>
        <p:txBody>
          <a:bodyPr lIns="45719" rIns="45719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/>
              <a:cs typeface="Helvetica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A3B2879-962F-4F0E-AF29-A80DC00402FC}"/>
              </a:ext>
            </a:extLst>
          </p:cNvPr>
          <p:cNvSpPr txBox="1"/>
          <p:nvPr/>
        </p:nvSpPr>
        <p:spPr>
          <a:xfrm>
            <a:off x="9193289" y="8821"/>
            <a:ext cx="2948636" cy="64633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0" i="0" u="none" strike="noStrike" kern="1200" cap="none" spc="0" normalizeH="0" baseline="0" noProof="0" dirty="0">
                <a:ln>
                  <a:noFill/>
                </a:ln>
                <a:solidFill>
                  <a:srgbClr val="144F89"/>
                </a:solidFill>
                <a:effectLst/>
                <a:uLnTx/>
                <a:uFillTx/>
                <a:latin typeface="CeraGR-LightItalic" panose="00000400000000000000" pitchFamily="2" charset="-95"/>
                <a:cs typeface="Helvetica"/>
              </a:rPr>
              <a:t>τακτικό προσωπικό (εκτός1:1)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/>
              <a:cs typeface="Helvetica"/>
            </a:endParaRPr>
          </a:p>
        </p:txBody>
      </p:sp>
      <p:graphicFrame>
        <p:nvGraphicFramePr>
          <p:cNvPr id="2" name="Πίνακας 9">
            <a:extLst>
              <a:ext uri="{FF2B5EF4-FFF2-40B4-BE49-F238E27FC236}">
                <a16:creationId xmlns:a16="http://schemas.microsoft.com/office/drawing/2014/main" id="{654E5BD5-6B9D-42C2-802D-02D93F08E5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2525674"/>
              </p:ext>
            </p:extLst>
          </p:nvPr>
        </p:nvGraphicFramePr>
        <p:xfrm>
          <a:off x="481407" y="852800"/>
          <a:ext cx="10186200" cy="4182053"/>
        </p:xfrm>
        <a:graphic>
          <a:graphicData uri="http://schemas.openxmlformats.org/drawingml/2006/table">
            <a:tbl>
              <a:tblPr/>
              <a:tblGrid>
                <a:gridCol w="39021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308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532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57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Black" panose="00000A00000000000000" pitchFamily="2" charset="-95"/>
                          <a:ea typeface="+mn-ea"/>
                          <a:cs typeface="+mn-cs"/>
                          <a:sym typeface="Calibri"/>
                        </a:rPr>
                        <a:t>ΦΟΡΕΙΣ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Black" panose="00000A00000000000000" pitchFamily="2" charset="-95"/>
                          <a:ea typeface="+mn-ea"/>
                          <a:cs typeface="+mn-cs"/>
                          <a:sym typeface="Calibri"/>
                        </a:rPr>
                        <a:t>ΑΡΙΘΜΟΣ ΘΕΣΕΩΝ 2023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Black" panose="00000A00000000000000" pitchFamily="2" charset="-95"/>
                          <a:ea typeface="+mn-ea"/>
                          <a:cs typeface="+mn-cs"/>
                          <a:sym typeface="Calibri"/>
                        </a:rPr>
                        <a:t>ΛΟΓΟΙ ΕΞΑΙΡΕΣΗΣ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656">
                <a:tc>
                  <a:txBody>
                    <a:bodyPr/>
                    <a:lstStyle/>
                    <a:p>
                      <a:pPr marL="0" marR="0" lvl="1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2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ΥΠΟΥΡΓΕΙΟ ΜΕΤΑΝΑΣΤΕΥΣΗΣ ΚΑΙ ΑΣΥΛΟΥ (Κ.Υ.Τ.)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2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2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ΑΝΤΙΜΕΤΩΠΙΣΗ ΠΡΟΣΦΥΓΙΚΟΥ/ΜΕΤΑΝΑΣΤΕΥΤΙΚΟΥ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3341">
                <a:tc>
                  <a:txBody>
                    <a:bodyPr/>
                    <a:lstStyle/>
                    <a:p>
                      <a:pPr marL="0" marR="0" lvl="1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2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ΥΠΟΥΡΓΕΙΟ ΑΝΑΠΤΥΞΗΣ ΚΑΙ ΕΠΕΝΔΥΣΕΩΝ /ΕΠΙΜΕΛΗΤΗΡΙΑ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2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2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ΦΟΡΕΙΣ ΕΚΤΟΣ ΓΕΝΙΚΗΣ ΚΥΒΕΡΝΗΣΗΣ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3341">
                <a:tc>
                  <a:txBody>
                    <a:bodyPr/>
                    <a:lstStyle/>
                    <a:p>
                      <a:pPr marL="0" marR="0" lvl="1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2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ΥΠΟΥΡΓΕΙΟ ΝΑΥΤΙΛΙΑΣ ΚΑΙ ΝΗΣΙΩΤΙΚΗΣ ΠΟΛΙΤΙΚΗΣ/ΕΠΙΜΕΛΗΤΗΡΙΑ &amp; ΛΟΙΠΟΙ ΦΟΡΕΙΣ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2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ΦΟΡΕΙΣ ΕΚΤΟΣ ΓΕΝΙΚΗΣ ΚΥΒΕΡΝΗΣΗΣ</a:t>
                      </a:r>
                    </a:p>
                    <a:p>
                      <a:pPr marL="0" marR="0" lvl="1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el-GR" sz="1200" b="0" i="0" u="none" strike="noStrike" kern="1200" cap="none" spc="0" baseline="0" dirty="0">
                        <a:ln>
                          <a:noFill/>
                        </a:ln>
                        <a:solidFill>
                          <a:srgbClr val="084C8D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3341">
                <a:tc>
                  <a:txBody>
                    <a:bodyPr/>
                    <a:lstStyle/>
                    <a:p>
                      <a:pPr marL="0" marR="0" lvl="1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2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ΥΠΟΥΡΓΕΙΟ ΟΙΚΟΝΟΜΙΚΩΝ/ ΕΠΙΤΡΟΠΗ ΚΕΦΑΛΑΙΑΓΟΡΑΣ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2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ΦΟΡΕΙΣ ΕΚΤΟΣ ΓΕΝΙΚΗΣ ΚΥΒΕΡΝΗΣΗΣ</a:t>
                      </a:r>
                    </a:p>
                    <a:p>
                      <a:pPr marL="0" marR="0" lvl="1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el-GR" sz="1200" b="0" i="0" u="none" strike="noStrike" kern="1200" cap="none" spc="0" baseline="0" dirty="0">
                        <a:ln>
                          <a:noFill/>
                        </a:ln>
                        <a:solidFill>
                          <a:srgbClr val="084C8D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3341">
                <a:tc>
                  <a:txBody>
                    <a:bodyPr/>
                    <a:lstStyle/>
                    <a:p>
                      <a:pPr marL="0" marR="0" lvl="1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200" b="0" i="0" u="none" strike="noStrike" kern="1200" cap="none" spc="0" baseline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ΥΠΟΥΡΓΕΙΟ ΠΑΙΔΕΙΑΣ ΚΑΙ ΘΡΗΣΚΕΥΜΑΤΩΝ/ΕΑΠ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200" b="0" i="0" u="none" strike="noStrike" kern="1200" cap="none" spc="0" baseline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0" i="0" u="none" strike="noStrike" kern="1200" cap="none" spc="0" baseline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ΦΟΡΕΙΣ ΕΚΤΟΣ ΓΕΝΙΚΗΣ ΚΥΒΕΡΝΗΣΗΣ</a:t>
                      </a:r>
                    </a:p>
                    <a:p>
                      <a:pPr marL="0" marR="0" lvl="1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el-GR" sz="1200" b="0" i="0" u="none" strike="noStrike" kern="1200" cap="none" spc="0" baseline="0" dirty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0818">
                <a:tc>
                  <a:txBody>
                    <a:bodyPr/>
                    <a:lstStyle/>
                    <a:p>
                      <a:pPr marL="0" marR="0" lvl="1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ΥΠΟΥΡΓΕΙΟ ΠΟΛΙΤΙΣΜΟΥ ΚΑΙ ΑΘΛΗΤΙΣΜΟΥ</a:t>
                      </a:r>
                    </a:p>
                    <a:p>
                      <a:pPr marL="0" marR="0" lvl="1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el-GR" sz="1200" b="0" i="0" u="none" strike="noStrike" kern="1200" cap="none" spc="0" baseline="0" dirty="0">
                        <a:ln>
                          <a:noFill/>
                        </a:ln>
                        <a:solidFill>
                          <a:srgbClr val="084C8D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2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505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2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ΦΥΛΑΞΗ/ΠΛΗΡΟΦΟΡΗΣΗ ΗΜΕΡΗΣΙΑΣ &amp; ΝΥΚΤΕΡΙΝΗΣ ΦΥΛΑΞΗΣ –  ΙΣΟΠΟΣΗ ΜΕΙΩΣΗ ΠΡΟΣΩΠΙΚΟΥ ΙΔΟΧ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3341">
                <a:tc>
                  <a:txBody>
                    <a:bodyPr/>
                    <a:lstStyle/>
                    <a:p>
                      <a:pPr marL="0" marR="0" lvl="1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2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ΥΠΟΥΡΓΕΙΟ ΥΠΟΔΟΜΩΝ ΚΑΙ ΜΕΤΑΦΟΡΩΝ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2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ΦΟΡΕΙΣ ΕΚΤΟΣ ΓΕΝΙΚΗΣ ΚΥΒΕΡΝΗΣΗΣ</a:t>
                      </a:r>
                    </a:p>
                    <a:p>
                      <a:pPr marL="0" marR="0" lvl="1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el-GR" sz="1200" b="0" i="0" u="none" strike="noStrike" kern="1200" cap="none" spc="0" baseline="0" dirty="0">
                        <a:ln>
                          <a:noFill/>
                        </a:ln>
                        <a:solidFill>
                          <a:srgbClr val="084C8D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3341">
                <a:tc>
                  <a:txBody>
                    <a:bodyPr/>
                    <a:lstStyle/>
                    <a:p>
                      <a:pPr marL="0" marR="0" lvl="1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2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ΝΟΜΙΚΑ ΠΡΟΣΩΠΑ ΚΑΙ ΦΟΡΕΙΣ ΟΤΑ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2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1.36</a:t>
                      </a:r>
                      <a:r>
                        <a:rPr lang="en-US" sz="12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7</a:t>
                      </a:r>
                      <a:endParaRPr lang="el-GR" sz="1200" b="0" i="0" u="none" strike="noStrike" kern="1200" cap="none" spc="0" baseline="0" dirty="0">
                        <a:ln>
                          <a:noFill/>
                        </a:ln>
                        <a:solidFill>
                          <a:srgbClr val="084C8D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ΠΑΡΟΧΗ ΑΝΤΑΠΟΔΟΤΙΚΩΝ ΥΠΗΡΕΣΙΩΝ</a:t>
                      </a:r>
                    </a:p>
                    <a:p>
                      <a:pPr marL="0" marR="0" lvl="1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el-GR" sz="1200" b="0" i="0" u="none" strike="noStrike" kern="1200" cap="none" spc="0" baseline="0" dirty="0">
                        <a:ln>
                          <a:noFill/>
                        </a:ln>
                        <a:solidFill>
                          <a:srgbClr val="084C8D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2356">
                <a:tc>
                  <a:txBody>
                    <a:bodyPr/>
                    <a:lstStyle/>
                    <a:p>
                      <a:pPr marL="0" marR="0" lvl="0" indent="0" algn="l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400" b="1" i="0" u="none" strike="noStrike" kern="1200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ΣΥΝΟΛΟ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400" b="1" i="0" u="none" strike="noStrike" kern="1200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2.2</a:t>
                      </a:r>
                      <a:r>
                        <a:rPr lang="en-US" sz="1400" b="1" i="0" u="none" strike="noStrike" kern="1200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59</a:t>
                      </a:r>
                      <a:endParaRPr lang="el-GR" sz="1400" b="1" i="0" u="none" strike="noStrike" kern="1200" cap="none" spc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400" b="1" i="0" u="none" strike="noStrike" kern="1200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2356">
                <a:tc>
                  <a:txBody>
                    <a:bodyPr/>
                    <a:lstStyle/>
                    <a:p>
                      <a:pPr marL="0" marR="0" lvl="0" indent="0" algn="l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el-GR" sz="1400" b="1" i="0" u="none" strike="noStrike" kern="1200" cap="none" spc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el-GR" sz="1400" b="1" i="0" u="none" strike="noStrike" kern="1200" cap="none" spc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el-GR" sz="1400" b="1" i="0" u="none" strike="noStrike" kern="1200" cap="none" spc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pic>
        <p:nvPicPr>
          <p:cNvPr id="6" name="image1.png">
            <a:extLst>
              <a:ext uri="{FF2B5EF4-FFF2-40B4-BE49-F238E27FC236}">
                <a16:creationId xmlns:a16="http://schemas.microsoft.com/office/drawing/2014/main" id="{BA543647-BB9C-4858-BEEF-2D092D7A334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5319" r="38483" b="25472"/>
          <a:stretch>
            <a:fillRect/>
          </a:stretch>
        </p:blipFill>
        <p:spPr>
          <a:xfrm>
            <a:off x="176137" y="6234802"/>
            <a:ext cx="3351068" cy="588568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3" name="Πίνακας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7304016"/>
              </p:ext>
            </p:extLst>
          </p:nvPr>
        </p:nvGraphicFramePr>
        <p:xfrm>
          <a:off x="481407" y="5122751"/>
          <a:ext cx="10220730" cy="830521"/>
        </p:xfrm>
        <a:graphic>
          <a:graphicData uri="http://schemas.openxmlformats.org/drawingml/2006/table">
            <a:tbl>
              <a:tblPr/>
              <a:tblGrid>
                <a:gridCol w="39153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00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653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3341">
                <a:tc>
                  <a:txBody>
                    <a:bodyPr/>
                    <a:lstStyle/>
                    <a:p>
                      <a:pPr marL="0" marR="0" lvl="1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2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ΥΠΟΥΡΓΕΙΟ ΥΓΕΙΑΣ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2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1.000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ΑΜΕΤΑΚΛΗΤΕΣ ΔΙΚΑΣΤΙΚΕΣ ΑΠΟΦΑΣΕΙΣ ΣΕ ΣΥΝΕΧΕΙΑ ΤΗΣ ΠΡΟΚΗΡΥΞΗΣ 2Κ/2019</a:t>
                      </a:r>
                    </a:p>
                    <a:p>
                      <a:pPr marL="0" marR="0" lvl="1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el-GR" sz="1200" b="0" i="0" u="none" strike="noStrike" kern="1200" cap="none" spc="0" baseline="0" dirty="0">
                        <a:ln>
                          <a:noFill/>
                        </a:ln>
                        <a:solidFill>
                          <a:srgbClr val="084C8D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2356">
                <a:tc>
                  <a:txBody>
                    <a:bodyPr/>
                    <a:lstStyle/>
                    <a:p>
                      <a:pPr marL="0" marR="0" lvl="0" indent="0" algn="l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el-GR" sz="1400" b="1" i="0" u="none" strike="noStrike" kern="1200" cap="none" spc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el-GR" sz="1400" b="1" i="0" u="none" strike="noStrike" kern="1200" cap="none" spc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el-GR" sz="1400" b="1" i="0" u="none" strike="noStrike" kern="1200" cap="none" spc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127307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84C8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046F6B76-A5E4-4396-BD79-C585959C93B6}"/>
              </a:ext>
            </a:extLst>
          </p:cNvPr>
          <p:cNvSpPr txBox="1"/>
          <p:nvPr/>
        </p:nvSpPr>
        <p:spPr>
          <a:xfrm>
            <a:off x="4503423" y="2762752"/>
            <a:ext cx="6893486" cy="3477875"/>
          </a:xfrm>
          <a:prstGeom prst="rect">
            <a:avLst/>
          </a:prstGeom>
          <a:noFill/>
          <a:ln>
            <a:solidFill>
              <a:srgbClr val="87A4CB"/>
            </a:solidFill>
            <a:prstDash val="dash"/>
          </a:ln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l-GR" sz="2000" b="1" dirty="0">
                <a:solidFill>
                  <a:srgbClr val="FFFFFF"/>
                </a:solidFill>
                <a:latin typeface="CeraGR-Bold" panose="00000800000000000000" pitchFamily="2" charset="-95"/>
              </a:rPr>
              <a:t>Τακτικού προσωπικού που εμπίπτει στον κανόνα 1:1</a:t>
            </a:r>
          </a:p>
          <a:p>
            <a:pPr marL="914400" lvl="1" indent="-457200">
              <a:buFont typeface="+mj-lt"/>
              <a:buAutoNum type="arabicPeriod"/>
            </a:pPr>
            <a:endParaRPr lang="el-GR" sz="2000" b="1" dirty="0">
              <a:solidFill>
                <a:srgbClr val="FFFFFF"/>
              </a:solidFill>
              <a:latin typeface="CeraGR-Bold" panose="00000800000000000000" pitchFamily="2" charset="-95"/>
            </a:endParaRPr>
          </a:p>
          <a:p>
            <a:pPr marL="457200" indent="-457200">
              <a:buFont typeface="+mj-lt"/>
              <a:buAutoNum type="arabicPeriod"/>
            </a:pPr>
            <a:r>
              <a:rPr lang="el-GR" sz="2000" b="1" dirty="0">
                <a:solidFill>
                  <a:srgbClr val="FFFFFF"/>
                </a:solidFill>
                <a:latin typeface="CeraGR-Bold" panose="00000800000000000000" pitchFamily="2" charset="-95"/>
              </a:rPr>
              <a:t>Τακτικού προσωπικού που δεν εμπίπτει στον κανόνα 1:1</a:t>
            </a:r>
          </a:p>
          <a:p>
            <a:pPr marL="914400" lvl="1" indent="-457200">
              <a:buFont typeface="+mj-lt"/>
              <a:buAutoNum type="arabicPeriod"/>
            </a:pPr>
            <a:endParaRPr lang="el-GR" sz="2000" b="1" dirty="0">
              <a:solidFill>
                <a:srgbClr val="FFFFFF"/>
              </a:solidFill>
              <a:latin typeface="CeraGR-Bold" panose="00000800000000000000" pitchFamily="2" charset="-95"/>
            </a:endParaRPr>
          </a:p>
          <a:p>
            <a:pPr marL="457200" indent="-457200">
              <a:buFont typeface="+mj-lt"/>
              <a:buAutoNum type="arabicPeriod"/>
            </a:pPr>
            <a:r>
              <a:rPr lang="el-GR" sz="2000" b="1" u="sng" dirty="0">
                <a:solidFill>
                  <a:srgbClr val="FFFFFF"/>
                </a:solidFill>
                <a:latin typeface="CeraGR-Bold" panose="00000800000000000000" pitchFamily="2" charset="-95"/>
              </a:rPr>
              <a:t>Με έμμισθη εντολή (εκτός 1:1)</a:t>
            </a:r>
          </a:p>
          <a:p>
            <a:pPr marL="457200" indent="-457200">
              <a:buFont typeface="+mj-lt"/>
              <a:buAutoNum type="arabicPeriod"/>
            </a:pPr>
            <a:endParaRPr lang="el-GR" sz="2000" b="1" dirty="0">
              <a:solidFill>
                <a:srgbClr val="FFFFFF"/>
              </a:solidFill>
              <a:latin typeface="CeraGR-Bold" panose="00000800000000000000" pitchFamily="2" charset="-95"/>
            </a:endParaRPr>
          </a:p>
          <a:p>
            <a:pPr marL="457200" indent="-457200">
              <a:buFont typeface="+mj-lt"/>
              <a:buAutoNum type="arabicPeriod"/>
            </a:pPr>
            <a:r>
              <a:rPr lang="el-GR" sz="2000" b="1" dirty="0">
                <a:solidFill>
                  <a:srgbClr val="FFFFFF"/>
                </a:solidFill>
                <a:latin typeface="CeraGR-Bold" panose="00000800000000000000" pitchFamily="2" charset="-95"/>
              </a:rPr>
              <a:t>Προσωπικό με σχέση εργασίας ιδιωτικού δικαίου ορισμένου χρόνου/μίσθωσης έργου</a:t>
            </a:r>
          </a:p>
          <a:p>
            <a:pPr marL="914400" lvl="1" indent="-457200">
              <a:buFont typeface="+mj-lt"/>
              <a:buAutoNum type="arabicPeriod"/>
            </a:pPr>
            <a:endParaRPr lang="el-GR" sz="2000" b="1" dirty="0">
              <a:solidFill>
                <a:srgbClr val="FFFFFF"/>
              </a:solidFill>
              <a:latin typeface="CeraGR-Bold" panose="00000800000000000000" pitchFamily="2" charset="-95"/>
            </a:endParaRPr>
          </a:p>
        </p:txBody>
      </p:sp>
      <p:pic>
        <p:nvPicPr>
          <p:cNvPr id="153" name="image1.png"/>
          <p:cNvPicPr>
            <a:picLocks noChangeAspect="1"/>
          </p:cNvPicPr>
          <p:nvPr/>
        </p:nvPicPr>
        <p:blipFill>
          <a:blip r:embed="rId2"/>
          <a:srcRect t="55319" r="38483" b="25472"/>
          <a:stretch>
            <a:fillRect/>
          </a:stretch>
        </p:blipFill>
        <p:spPr>
          <a:xfrm>
            <a:off x="8646369" y="6020837"/>
            <a:ext cx="3351068" cy="588568"/>
          </a:xfrm>
          <a:prstGeom prst="rect">
            <a:avLst/>
          </a:prstGeom>
          <a:ln w="12700">
            <a:miter lim="400000"/>
          </a:ln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9F03475-304D-4E4A-898F-E6065F640B90}"/>
              </a:ext>
            </a:extLst>
          </p:cNvPr>
          <p:cNvCxnSpPr>
            <a:cxnSpLocks/>
          </p:cNvCxnSpPr>
          <p:nvPr/>
        </p:nvCxnSpPr>
        <p:spPr>
          <a:xfrm>
            <a:off x="114300" y="696555"/>
            <a:ext cx="11991975" cy="0"/>
          </a:xfrm>
          <a:prstGeom prst="line">
            <a:avLst/>
          </a:prstGeom>
          <a:noFill/>
          <a:ln w="6350" cap="flat">
            <a:solidFill>
              <a:srgbClr val="87A4CB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3" name="Shape 157">
            <a:extLst>
              <a:ext uri="{FF2B5EF4-FFF2-40B4-BE49-F238E27FC236}">
                <a16:creationId xmlns:a16="http://schemas.microsoft.com/office/drawing/2014/main" id="{AF326149-61D6-4C8A-99C4-1168FCCD4F10}"/>
              </a:ext>
            </a:extLst>
          </p:cNvPr>
          <p:cNvSpPr/>
          <p:nvPr/>
        </p:nvSpPr>
        <p:spPr>
          <a:xfrm>
            <a:off x="515937" y="277292"/>
            <a:ext cx="11690711" cy="4247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pPr>
              <a:lnSpc>
                <a:spcPct val="80000"/>
              </a:lnSpc>
              <a:defRPr sz="6100">
                <a:solidFill>
                  <a:srgbClr val="87A4CB"/>
                </a:solidFill>
                <a:latin typeface="CeraGR-Black"/>
                <a:ea typeface="CeraGR-Black"/>
                <a:cs typeface="CeraGR-Black"/>
                <a:sym typeface="CeraGR-Black"/>
              </a:defRPr>
            </a:pPr>
            <a:r>
              <a:rPr lang="el-GR" sz="2700" dirty="0">
                <a:solidFill>
                  <a:srgbClr val="FFFFFF"/>
                </a:solidFill>
                <a:latin typeface="CeraGR-Black"/>
                <a:ea typeface="CeraGR-Black"/>
                <a:cs typeface="CeraGR-Black"/>
                <a:sym typeface="CeraGR-Black"/>
              </a:rPr>
              <a:t>4</a:t>
            </a:r>
            <a:r>
              <a:rPr lang="en-US" sz="2700" dirty="0">
                <a:solidFill>
                  <a:srgbClr val="FFFFFF"/>
                </a:solidFill>
                <a:latin typeface="CeraGR-Black"/>
                <a:ea typeface="CeraGR-Black"/>
                <a:cs typeface="CeraGR-Black"/>
                <a:sym typeface="CeraGR-Black"/>
              </a:rPr>
              <a:t>.</a:t>
            </a:r>
            <a:r>
              <a:rPr lang="el-GR" sz="2700" dirty="0">
                <a:solidFill>
                  <a:srgbClr val="FFFFFF"/>
                </a:solidFill>
                <a:latin typeface="CeraGR-Black"/>
                <a:ea typeface="CeraGR-Black"/>
                <a:cs typeface="CeraGR-Black"/>
                <a:sym typeface="CeraGR-Black"/>
              </a:rPr>
              <a:t> ΠΡΟΓΡΑΜΜΑΤΙΣΜΟΣ ΠΡΟΣΛΗΨΕΩΝ ΕΤΟΥΣ 2023</a:t>
            </a:r>
            <a:endParaRPr sz="2400" dirty="0">
              <a:solidFill>
                <a:srgbClr val="FFFFFF"/>
              </a:solidFill>
              <a:latin typeface="CeraGR-LightItalic" panose="00000400000000000000" pitchFamily="2" charset="-95"/>
              <a:ea typeface="CeraGR-Black"/>
              <a:cs typeface="CeraGR-Black"/>
              <a:sym typeface="CeraGR-Black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A46413-ABCE-4987-967F-13906DC04AF8}"/>
              </a:ext>
            </a:extLst>
          </p:cNvPr>
          <p:cNvSpPr txBox="1"/>
          <p:nvPr/>
        </p:nvSpPr>
        <p:spPr>
          <a:xfrm>
            <a:off x="-361950" y="1992476"/>
            <a:ext cx="478629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l-GR" sz="2800" dirty="0">
                <a:solidFill>
                  <a:srgbClr val="FFFFFF"/>
                </a:solidFill>
                <a:latin typeface="CeraGR-Black" panose="00000A00000000000000" pitchFamily="2" charset="-95"/>
              </a:rPr>
              <a:t>ΠΛΑΙΣΙΟ</a:t>
            </a:r>
          </a:p>
          <a:p>
            <a:pPr algn="r">
              <a:defRPr/>
            </a:pPr>
            <a:r>
              <a:rPr lang="el-GR" sz="2800" dirty="0">
                <a:solidFill>
                  <a:srgbClr val="FFFFFF"/>
                </a:solidFill>
                <a:latin typeface="CeraGR-Black" panose="00000A00000000000000" pitchFamily="2" charset="-95"/>
              </a:rPr>
              <a:t>ΕΓΚΡΙΣΕΩΝ</a:t>
            </a:r>
          </a:p>
        </p:txBody>
      </p:sp>
    </p:spTree>
    <p:extLst>
      <p:ext uri="{BB962C8B-B14F-4D97-AF65-F5344CB8AC3E}">
        <p14:creationId xmlns:p14="http://schemas.microsoft.com/office/powerpoint/2010/main" val="2846125351"/>
      </p:ext>
    </p:extLst>
  </p:cSld>
  <p:clrMapOvr>
    <a:masterClrMapping/>
  </p:clrMapOvr>
  <p:transition spd="slow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DB868-3F35-684A-85CB-C6013B4185DA}" type="slidenum">
              <a:rPr lang="en-US" smtClean="0"/>
              <a:t>34</a:t>
            </a:fld>
            <a:endParaRPr lang="en-US"/>
          </a:p>
        </p:txBody>
      </p:sp>
      <p:sp>
        <p:nvSpPr>
          <p:cNvPr id="7" name="Shape 119">
            <a:extLst>
              <a:ext uri="{FF2B5EF4-FFF2-40B4-BE49-F238E27FC236}">
                <a16:creationId xmlns:a16="http://schemas.microsoft.com/office/drawing/2014/main" id="{F6E6257B-26A6-4E06-9174-CEFB38D60DFB}"/>
              </a:ext>
            </a:extLst>
          </p:cNvPr>
          <p:cNvSpPr/>
          <p:nvPr/>
        </p:nvSpPr>
        <p:spPr>
          <a:xfrm>
            <a:off x="-14648" y="6158703"/>
            <a:ext cx="12221297" cy="699297"/>
          </a:xfrm>
          <a:prstGeom prst="rect">
            <a:avLst/>
          </a:prstGeom>
          <a:solidFill>
            <a:srgbClr val="084C8D"/>
          </a:solidFill>
          <a:ln w="12700">
            <a:solidFill>
              <a:srgbClr val="6F9DD0"/>
            </a:solidFill>
            <a:miter/>
          </a:ln>
        </p:spPr>
        <p:txBody>
          <a:bodyPr lIns="45719" rIns="45719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/>
              <a:cs typeface="Helvetica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C40A61D-6DAC-4952-BAAB-7EB4929441D3}"/>
              </a:ext>
            </a:extLst>
          </p:cNvPr>
          <p:cNvCxnSpPr>
            <a:cxnSpLocks/>
          </p:cNvCxnSpPr>
          <p:nvPr/>
        </p:nvCxnSpPr>
        <p:spPr>
          <a:xfrm>
            <a:off x="66675" y="696555"/>
            <a:ext cx="12005738" cy="0"/>
          </a:xfrm>
          <a:prstGeom prst="line">
            <a:avLst/>
          </a:prstGeom>
          <a:noFill/>
          <a:ln w="6350" cap="flat">
            <a:solidFill>
              <a:srgbClr val="376A9F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2" name="Shape 157">
            <a:extLst>
              <a:ext uri="{FF2B5EF4-FFF2-40B4-BE49-F238E27FC236}">
                <a16:creationId xmlns:a16="http://schemas.microsoft.com/office/drawing/2014/main" id="{B0CDFB54-D7BB-43F2-8C94-E5925A36C5FD}"/>
              </a:ext>
            </a:extLst>
          </p:cNvPr>
          <p:cNvSpPr/>
          <p:nvPr/>
        </p:nvSpPr>
        <p:spPr>
          <a:xfrm>
            <a:off x="515937" y="277292"/>
            <a:ext cx="11690711" cy="4247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100">
                <a:solidFill>
                  <a:srgbClr val="87A4CB"/>
                </a:solidFill>
                <a:latin typeface="CeraGR-Black"/>
                <a:ea typeface="CeraGR-Black"/>
                <a:cs typeface="CeraGR-Black"/>
                <a:sym typeface="CeraGR-Black"/>
              </a:defRPr>
            </a:pPr>
            <a:r>
              <a:rPr kumimoji="0" lang="el-GR" sz="2700" b="0" i="0" u="none" strike="noStrike" kern="1200" cap="none" spc="0" normalizeH="0" baseline="0" noProof="0" dirty="0">
                <a:ln>
                  <a:noFill/>
                </a:ln>
                <a:solidFill>
                  <a:srgbClr val="144F89"/>
                </a:solidFill>
                <a:effectLst/>
                <a:uLnTx/>
                <a:uFillTx/>
                <a:latin typeface="CeraGR-Black"/>
                <a:sym typeface="CeraGR-Black"/>
              </a:rPr>
              <a:t>4.3</a:t>
            </a:r>
            <a:r>
              <a:rPr kumimoji="0" lang="el-GR" sz="2700" b="0" i="0" u="none" strike="noStrike" kern="1200" cap="none" spc="0" normalizeH="0" noProof="0" dirty="0">
                <a:ln>
                  <a:noFill/>
                </a:ln>
                <a:solidFill>
                  <a:srgbClr val="144F89"/>
                </a:solidFill>
                <a:effectLst/>
                <a:uLnTx/>
                <a:uFillTx/>
                <a:latin typeface="CeraGR-Black"/>
                <a:sym typeface="CeraGR-Black"/>
              </a:rPr>
              <a:t> </a:t>
            </a:r>
            <a:r>
              <a:rPr lang="el-GR" sz="2700" dirty="0">
                <a:solidFill>
                  <a:srgbClr val="144F89"/>
                </a:solidFill>
                <a:latin typeface="CeraGR-Black"/>
              </a:rPr>
              <a:t>ΑΝΑΛΥΣΗ ΠΡΟΣΩΠΙΚΟΥ ΜΕ ΕΜΜΙΣΘΗ ΕΝΤΟΛΗ </a:t>
            </a:r>
            <a:endParaRPr sz="2700" dirty="0">
              <a:solidFill>
                <a:srgbClr val="144F89"/>
              </a:solidFill>
              <a:latin typeface="CeraGR-Black"/>
              <a:sym typeface="CeraGR-Black"/>
            </a:endParaRPr>
          </a:p>
        </p:txBody>
      </p:sp>
      <p:sp>
        <p:nvSpPr>
          <p:cNvPr id="13" name="Shape 120">
            <a:extLst>
              <a:ext uri="{FF2B5EF4-FFF2-40B4-BE49-F238E27FC236}">
                <a16:creationId xmlns:a16="http://schemas.microsoft.com/office/drawing/2014/main" id="{FD88DCCC-F16F-43BA-875F-6627510D37F4}"/>
              </a:ext>
            </a:extLst>
          </p:cNvPr>
          <p:cNvSpPr/>
          <p:nvPr/>
        </p:nvSpPr>
        <p:spPr>
          <a:xfrm>
            <a:off x="9124950" y="0"/>
            <a:ext cx="3067050" cy="7196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094" y="21600"/>
                </a:moveTo>
                <a:lnTo>
                  <a:pt x="0" y="21197"/>
                </a:lnTo>
                <a:lnTo>
                  <a:pt x="1841" y="491"/>
                </a:lnTo>
                <a:lnTo>
                  <a:pt x="21600" y="0"/>
                </a:lnTo>
                <a:lnTo>
                  <a:pt x="20094" y="21600"/>
                </a:lnTo>
                <a:close/>
              </a:path>
            </a:pathLst>
          </a:custGeom>
          <a:solidFill>
            <a:srgbClr val="87A4CB">
              <a:alpha val="38000"/>
            </a:srgbClr>
          </a:solidFill>
          <a:ln w="12700">
            <a:miter lim="400000"/>
          </a:ln>
        </p:spPr>
        <p:txBody>
          <a:bodyPr lIns="45719" rIns="45719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/>
              <a:cs typeface="Helvetica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A3B2879-962F-4F0E-AF29-A80DC00402FC}"/>
              </a:ext>
            </a:extLst>
          </p:cNvPr>
          <p:cNvSpPr txBox="1"/>
          <p:nvPr/>
        </p:nvSpPr>
        <p:spPr>
          <a:xfrm>
            <a:off x="9456206" y="191805"/>
            <a:ext cx="2404538" cy="36933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0" i="0" u="none" strike="noStrike" kern="1200" cap="none" spc="0" normalizeH="0" baseline="0" noProof="0" dirty="0">
                <a:ln>
                  <a:noFill/>
                </a:ln>
                <a:solidFill>
                  <a:srgbClr val="144F89"/>
                </a:solidFill>
                <a:effectLst/>
                <a:uLnTx/>
                <a:uFillTx/>
                <a:latin typeface="CeraGR-LightItalic" panose="00000400000000000000" pitchFamily="2" charset="-95"/>
                <a:cs typeface="Helvetica"/>
              </a:rPr>
              <a:t>(εκτός1:1)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/>
              <a:cs typeface="Helvetica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9F9CAD0-939F-4025-85ED-38AEBD1F18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7410221"/>
              </p:ext>
            </p:extLst>
          </p:nvPr>
        </p:nvGraphicFramePr>
        <p:xfrm>
          <a:off x="1684421" y="1979496"/>
          <a:ext cx="8823158" cy="32975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92604">
                  <a:extLst>
                    <a:ext uri="{9D8B030D-6E8A-4147-A177-3AD203B41FA5}">
                      <a16:colId xmlns:a16="http://schemas.microsoft.com/office/drawing/2014/main" val="2386979625"/>
                    </a:ext>
                  </a:extLst>
                </a:gridCol>
                <a:gridCol w="3830554">
                  <a:extLst>
                    <a:ext uri="{9D8B030D-6E8A-4147-A177-3AD203B41FA5}">
                      <a16:colId xmlns:a16="http://schemas.microsoft.com/office/drawing/2014/main" val="4234292008"/>
                    </a:ext>
                  </a:extLst>
                </a:gridCol>
              </a:tblGrid>
              <a:tr h="571500">
                <a:tc>
                  <a:txBody>
                    <a:bodyPr/>
                    <a:lstStyle/>
                    <a:p>
                      <a:pPr marL="0" marR="0" lvl="0" indent="0" algn="l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8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Black" panose="00000A00000000000000" pitchFamily="2" charset="-95"/>
                          <a:ea typeface="+mn-ea"/>
                          <a:cs typeface="+mn-cs"/>
                          <a:sym typeface="Calibri"/>
                        </a:rPr>
                        <a:t>ΚΑΤΗΓΟΡΙΑ ΦΟΡΕΑ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8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Black" panose="00000A00000000000000" pitchFamily="2" charset="-95"/>
                          <a:ea typeface="+mn-ea"/>
                          <a:cs typeface="+mn-cs"/>
                          <a:sym typeface="Calibri"/>
                        </a:rPr>
                        <a:t>ΑΡΙΘΜΟΣ ΘΕΣΕΩΝ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44178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lvl="1" indent="0" algn="l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400" b="0" i="0" u="none" strike="noStrike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ΟΤΑ Α' ΒΑΘΜΟΥ &amp; ΦΟΡΕΙΣ ΑΥΤΩΝ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400" b="0" i="0" u="none" strike="noStrike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14</a:t>
                      </a:r>
                      <a:endParaRPr lang="en-US" sz="1400" b="0" i="0" u="none" strike="noStrike" cap="none" spc="0" baseline="0" dirty="0">
                        <a:ln>
                          <a:noFill/>
                        </a:ln>
                        <a:solidFill>
                          <a:srgbClr val="084C8D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492995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lvl="1" indent="0" algn="l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400" b="0" i="0" u="none" strike="noStrike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ΟΤΑ Β' ΒΑΘΜΟΥ &amp; ΦΟΡΕΙΣ ΑΥΤΩΝ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400" b="0" i="0" u="none" strike="noStrike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1</a:t>
                      </a:r>
                      <a:endParaRPr lang="en-US" sz="1400" b="0" i="0" u="none" strike="noStrike" cap="none" spc="0" baseline="0" dirty="0">
                        <a:ln>
                          <a:noFill/>
                        </a:ln>
                        <a:solidFill>
                          <a:srgbClr val="084C8D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801018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lvl="1" indent="0" algn="l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400" b="0" i="0" u="none" strike="noStrike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ΝΟΜΙΚΑ ΠΡΟΣΩΠΑ ΚΑΙ ΦΟΡΕΙΣ ΟΤΑ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400" b="0" i="0" u="none" strike="noStrike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7</a:t>
                      </a:r>
                      <a:endParaRPr lang="en-US" sz="1400" b="0" i="0" u="none" strike="noStrike" cap="none" spc="0" baseline="0" dirty="0">
                        <a:ln>
                          <a:noFill/>
                        </a:ln>
                        <a:solidFill>
                          <a:srgbClr val="084C8D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lvl="1" indent="0" algn="l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400" b="0" i="0" u="none" strike="noStrike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ΥΠΟΥΡΓΕΙΟ ΕΣΩΤΕΡΙΚΩΝ/ΑΠΟΚΕΝΤΡΩΜΕΝΕΣ ΔΙΟΙΚΗΣΕΙΣ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400" b="0" i="0" u="none" strike="noStrike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2</a:t>
                      </a:r>
                      <a:endParaRPr lang="en-US" sz="1400" b="0" i="0" u="none" strike="noStrike" cap="none" spc="0" baseline="0" dirty="0">
                        <a:ln>
                          <a:noFill/>
                        </a:ln>
                        <a:solidFill>
                          <a:srgbClr val="084C8D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lvl="1" indent="0" algn="l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400" b="0" i="0" u="none" strike="noStrike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ΥΠΟΥΡΓΕΙΟ ΟΙΚΟΝΟΜΙΚΩΝ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400" b="0" i="0" u="none" strike="noStrike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1</a:t>
                      </a:r>
                      <a:endParaRPr lang="en-US" sz="1400" b="0" i="0" u="none" strike="noStrike" cap="none" spc="0" baseline="0" dirty="0">
                        <a:ln>
                          <a:noFill/>
                        </a:ln>
                        <a:solidFill>
                          <a:srgbClr val="084C8D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899426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lvl="1" indent="0" algn="l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400" b="0" i="0" u="none" strike="noStrike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ΥΠΟΥΡΓΕΙΟ ΥΓΕΙΑΣ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400" b="0" i="0" u="none" strike="noStrike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4</a:t>
                      </a:r>
                      <a:endParaRPr lang="en-US" sz="1400" b="0" i="0" u="none" strike="noStrike" cap="none" spc="0" baseline="0" dirty="0">
                        <a:ln>
                          <a:noFill/>
                        </a:ln>
                        <a:solidFill>
                          <a:srgbClr val="084C8D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4905580"/>
                  </a:ext>
                </a:extLst>
              </a:tr>
              <a:tr h="259091">
                <a:tc>
                  <a:txBody>
                    <a:bodyPr/>
                    <a:lstStyle/>
                    <a:p>
                      <a:pPr marL="0" marR="0" lvl="1" indent="0" algn="l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400" b="0" i="0" u="none" strike="noStrike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ΥΠΟΥΡΓΕΙΟ ΑΓΡΟΤΙΚΗΣ ΑΝΑΠΤΥΞΗΣ ΚΑΙ ΤΡΟΦΙΜΩΝ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400" b="0" i="0" u="none" strike="noStrike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2</a:t>
                      </a:r>
                      <a:endParaRPr lang="en-US" sz="1400" b="0" i="0" u="none" strike="noStrike" cap="none" spc="0" baseline="0" dirty="0">
                        <a:ln>
                          <a:noFill/>
                        </a:ln>
                        <a:solidFill>
                          <a:srgbClr val="084C8D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530298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lvl="1" indent="0" algn="l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400" b="0" i="0" u="none" strike="noStrike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ΥΠΟΥΡΓΕΙΟ ΠΑΙΔΕΙΑΣ ΚΑΙ ΘΡΗΣΚΕΥΜΑΤΩΝ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400" b="0" i="0" u="none" strike="noStrike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5</a:t>
                      </a:r>
                      <a:endParaRPr lang="en-US" sz="1400" b="0" i="0" u="none" strike="noStrike" cap="none" spc="0" baseline="0" dirty="0">
                        <a:ln>
                          <a:noFill/>
                        </a:ln>
                        <a:solidFill>
                          <a:srgbClr val="084C8D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26665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lvl="1" indent="0" algn="l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400" b="0" i="0" u="none" strike="noStrike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ΥΠΟΥΡΓΕΙΟ ΥΠΟΔΟΜΩΝ ΚΑΙ ΜΕΤΑΦΟΡΩΝ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400" b="0" i="0" u="none" strike="noStrike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3</a:t>
                      </a:r>
                      <a:endParaRPr lang="en-US" sz="1400" b="0" i="0" u="none" strike="noStrike" cap="none" spc="0" baseline="0" dirty="0">
                        <a:ln>
                          <a:noFill/>
                        </a:ln>
                        <a:solidFill>
                          <a:srgbClr val="084C8D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lvl="1" indent="0" algn="l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400" b="0" i="0" u="none" strike="noStrike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ΥΠΟΥΡΓΕΙΟ ΕΘΝΙΚΗΣ ΑΜΥΝΑΣ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400" b="0" i="0" u="none" strike="noStrike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2</a:t>
                      </a:r>
                      <a:endParaRPr lang="en-US" sz="1400" b="0" i="0" u="none" strike="noStrike" cap="none" spc="0" baseline="0" dirty="0">
                        <a:ln>
                          <a:noFill/>
                        </a:ln>
                        <a:solidFill>
                          <a:srgbClr val="084C8D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lvl="1" indent="0" algn="l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400" b="0" i="0" u="none" strike="noStrike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ΥΠΟΥΡΓΕΙΟ ΕΣΩΤΕΡΙΚΩΝ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400" b="0" i="0" u="none" strike="noStrike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1</a:t>
                      </a:r>
                      <a:endParaRPr lang="en-US" sz="1400" b="0" i="0" u="none" strike="noStrike" cap="none" spc="0" baseline="0" dirty="0">
                        <a:ln>
                          <a:noFill/>
                        </a:ln>
                        <a:solidFill>
                          <a:srgbClr val="084C8D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marL="0" marR="0" lvl="0" indent="0" algn="l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4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ΣΥΝΟΛΟ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4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42</a:t>
                      </a:r>
                      <a:endParaRPr lang="en-US" sz="1400" b="1" i="0" u="none" strike="noStrike" cap="none" spc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513381"/>
                  </a:ext>
                </a:extLst>
              </a:tr>
            </a:tbl>
          </a:graphicData>
        </a:graphic>
      </p:graphicFrame>
      <p:pic>
        <p:nvPicPr>
          <p:cNvPr id="5" name="image1.png">
            <a:extLst>
              <a:ext uri="{FF2B5EF4-FFF2-40B4-BE49-F238E27FC236}">
                <a16:creationId xmlns:a16="http://schemas.microsoft.com/office/drawing/2014/main" id="{D82FD435-E940-431A-A2D9-3BD211D8C4D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5319" r="38483" b="25472"/>
          <a:stretch>
            <a:fillRect/>
          </a:stretch>
        </p:blipFill>
        <p:spPr>
          <a:xfrm>
            <a:off x="176137" y="6234802"/>
            <a:ext cx="3351068" cy="588568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71207414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84C8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046F6B76-A5E4-4396-BD79-C585959C93B6}"/>
              </a:ext>
            </a:extLst>
          </p:cNvPr>
          <p:cNvSpPr txBox="1"/>
          <p:nvPr/>
        </p:nvSpPr>
        <p:spPr>
          <a:xfrm>
            <a:off x="4503423" y="2762752"/>
            <a:ext cx="6893486" cy="3477875"/>
          </a:xfrm>
          <a:prstGeom prst="rect">
            <a:avLst/>
          </a:prstGeom>
          <a:noFill/>
          <a:ln>
            <a:solidFill>
              <a:srgbClr val="87A4CB"/>
            </a:solidFill>
            <a:prstDash val="dash"/>
          </a:ln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l-GR" sz="2000" dirty="0">
                <a:solidFill>
                  <a:srgbClr val="FFFFFF"/>
                </a:solidFill>
                <a:latin typeface="CeraGR-Bold" panose="00000800000000000000" pitchFamily="2" charset="-95"/>
              </a:rPr>
              <a:t>Τακτικού προσωπικού που εμπίπτει στον κανόνα 1:1</a:t>
            </a:r>
          </a:p>
          <a:p>
            <a:pPr marL="914400" lvl="1" indent="-457200">
              <a:buFont typeface="+mj-lt"/>
              <a:buAutoNum type="arabicPeriod"/>
            </a:pPr>
            <a:endParaRPr lang="el-GR" sz="2000" dirty="0">
              <a:solidFill>
                <a:srgbClr val="FFFFFF"/>
              </a:solidFill>
              <a:latin typeface="CeraGR-Bold" panose="00000800000000000000" pitchFamily="2" charset="-95"/>
            </a:endParaRPr>
          </a:p>
          <a:p>
            <a:pPr marL="457200" indent="-457200">
              <a:buFont typeface="+mj-lt"/>
              <a:buAutoNum type="arabicPeriod"/>
            </a:pPr>
            <a:r>
              <a:rPr lang="el-GR" sz="2000" dirty="0">
                <a:solidFill>
                  <a:srgbClr val="FFFFFF"/>
                </a:solidFill>
                <a:latin typeface="CeraGR-Bold" panose="00000800000000000000" pitchFamily="2" charset="-95"/>
              </a:rPr>
              <a:t>Τακτικού προσωπικού που δεν εμπίπτει στον κανόνα 1:1</a:t>
            </a:r>
          </a:p>
          <a:p>
            <a:pPr marL="914400" lvl="1" indent="-457200">
              <a:buFont typeface="+mj-lt"/>
              <a:buAutoNum type="arabicPeriod"/>
            </a:pPr>
            <a:endParaRPr lang="el-GR" sz="2000" dirty="0">
              <a:solidFill>
                <a:srgbClr val="FFFFFF"/>
              </a:solidFill>
              <a:latin typeface="CeraGR-Bold" panose="00000800000000000000" pitchFamily="2" charset="-95"/>
            </a:endParaRPr>
          </a:p>
          <a:p>
            <a:pPr marL="457200" indent="-457200">
              <a:buFont typeface="+mj-lt"/>
              <a:buAutoNum type="arabicPeriod"/>
            </a:pPr>
            <a:r>
              <a:rPr lang="el-GR" sz="2000" dirty="0">
                <a:solidFill>
                  <a:srgbClr val="FFFFFF"/>
                </a:solidFill>
                <a:latin typeface="CeraGR-Bold" panose="00000800000000000000" pitchFamily="2" charset="-95"/>
              </a:rPr>
              <a:t>Με έμμισθη εντολή (εκτός 1:1)</a:t>
            </a:r>
          </a:p>
          <a:p>
            <a:pPr marL="457200" indent="-457200">
              <a:buFont typeface="+mj-lt"/>
              <a:buAutoNum type="arabicPeriod"/>
            </a:pPr>
            <a:endParaRPr lang="el-GR" sz="2000" b="1" dirty="0">
              <a:solidFill>
                <a:srgbClr val="FFFFFF"/>
              </a:solidFill>
              <a:latin typeface="CeraGR-Bold" panose="00000800000000000000" pitchFamily="2" charset="-95"/>
            </a:endParaRPr>
          </a:p>
          <a:p>
            <a:pPr marL="457200" indent="-457200">
              <a:buFont typeface="+mj-lt"/>
              <a:buAutoNum type="arabicPeriod"/>
            </a:pPr>
            <a:r>
              <a:rPr lang="el-GR" sz="2000" b="1" u="sng" dirty="0">
                <a:solidFill>
                  <a:srgbClr val="FFFFFF"/>
                </a:solidFill>
                <a:latin typeface="CeraGR-Bold" panose="00000800000000000000" pitchFamily="2" charset="-95"/>
              </a:rPr>
              <a:t>Προσωπικού με σχέση εργασίας ιδιωτικού δικαίου ορισμένου χρόνου/μίσθωσης έργου</a:t>
            </a:r>
          </a:p>
          <a:p>
            <a:pPr lvl="1"/>
            <a:endParaRPr lang="el-GR" sz="2000" b="1" dirty="0">
              <a:solidFill>
                <a:srgbClr val="FFFFFF"/>
              </a:solidFill>
              <a:latin typeface="CeraGR-Bold" panose="00000800000000000000" pitchFamily="2" charset="-95"/>
            </a:endParaRPr>
          </a:p>
        </p:txBody>
      </p:sp>
      <p:pic>
        <p:nvPicPr>
          <p:cNvPr id="153" name="image1.png"/>
          <p:cNvPicPr>
            <a:picLocks noChangeAspect="1"/>
          </p:cNvPicPr>
          <p:nvPr/>
        </p:nvPicPr>
        <p:blipFill>
          <a:blip r:embed="rId2"/>
          <a:srcRect t="55319" r="38483" b="25472"/>
          <a:stretch>
            <a:fillRect/>
          </a:stretch>
        </p:blipFill>
        <p:spPr>
          <a:xfrm>
            <a:off x="8646369" y="6020837"/>
            <a:ext cx="3351068" cy="588568"/>
          </a:xfrm>
          <a:prstGeom prst="rect">
            <a:avLst/>
          </a:prstGeom>
          <a:ln w="12700">
            <a:miter lim="400000"/>
          </a:ln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9F03475-304D-4E4A-898F-E6065F640B90}"/>
              </a:ext>
            </a:extLst>
          </p:cNvPr>
          <p:cNvCxnSpPr>
            <a:cxnSpLocks/>
          </p:cNvCxnSpPr>
          <p:nvPr/>
        </p:nvCxnSpPr>
        <p:spPr>
          <a:xfrm>
            <a:off x="-361950" y="696555"/>
            <a:ext cx="12973050" cy="0"/>
          </a:xfrm>
          <a:prstGeom prst="line">
            <a:avLst/>
          </a:prstGeom>
          <a:noFill/>
          <a:ln w="6350" cap="flat">
            <a:solidFill>
              <a:srgbClr val="87A4CB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3" name="Shape 157">
            <a:extLst>
              <a:ext uri="{FF2B5EF4-FFF2-40B4-BE49-F238E27FC236}">
                <a16:creationId xmlns:a16="http://schemas.microsoft.com/office/drawing/2014/main" id="{AF326149-61D6-4C8A-99C4-1168FCCD4F10}"/>
              </a:ext>
            </a:extLst>
          </p:cNvPr>
          <p:cNvSpPr/>
          <p:nvPr/>
        </p:nvSpPr>
        <p:spPr>
          <a:xfrm>
            <a:off x="515937" y="277292"/>
            <a:ext cx="11690711" cy="4247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pPr>
              <a:lnSpc>
                <a:spcPct val="80000"/>
              </a:lnSpc>
              <a:defRPr sz="6100">
                <a:solidFill>
                  <a:srgbClr val="87A4CB"/>
                </a:solidFill>
                <a:latin typeface="CeraGR-Black"/>
                <a:ea typeface="CeraGR-Black"/>
                <a:cs typeface="CeraGR-Black"/>
                <a:sym typeface="CeraGR-Black"/>
              </a:defRPr>
            </a:pPr>
            <a:r>
              <a:rPr lang="el-GR" sz="2700" dirty="0">
                <a:solidFill>
                  <a:srgbClr val="FFFFFF"/>
                </a:solidFill>
                <a:latin typeface="CeraGR-Black"/>
                <a:ea typeface="CeraGR-Black"/>
                <a:cs typeface="CeraGR-Black"/>
                <a:sym typeface="CeraGR-Black"/>
              </a:rPr>
              <a:t>4</a:t>
            </a:r>
            <a:r>
              <a:rPr lang="en-US" sz="2700" dirty="0">
                <a:solidFill>
                  <a:srgbClr val="FFFFFF"/>
                </a:solidFill>
                <a:latin typeface="CeraGR-Black"/>
                <a:ea typeface="CeraGR-Black"/>
                <a:cs typeface="CeraGR-Black"/>
                <a:sym typeface="CeraGR-Black"/>
              </a:rPr>
              <a:t>.</a:t>
            </a:r>
            <a:r>
              <a:rPr lang="el-GR" sz="2700" dirty="0">
                <a:solidFill>
                  <a:srgbClr val="FFFFFF"/>
                </a:solidFill>
                <a:latin typeface="CeraGR-Black"/>
                <a:ea typeface="CeraGR-Black"/>
                <a:cs typeface="CeraGR-Black"/>
                <a:sym typeface="CeraGR-Black"/>
              </a:rPr>
              <a:t> ΠΡΟΓΡΑΜΜΑΤΙΣΜΟΣ ΠΡΟΣΛΗΨΕΩΝ ΕΤΟΥΣ 2022</a:t>
            </a:r>
            <a:endParaRPr sz="2400" dirty="0">
              <a:solidFill>
                <a:srgbClr val="FFFFFF"/>
              </a:solidFill>
              <a:latin typeface="CeraGR-LightItalic" panose="00000400000000000000" pitchFamily="2" charset="-95"/>
              <a:ea typeface="CeraGR-Black"/>
              <a:cs typeface="CeraGR-Black"/>
              <a:sym typeface="CeraGR-Black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A46413-ABCE-4987-967F-13906DC04AF8}"/>
              </a:ext>
            </a:extLst>
          </p:cNvPr>
          <p:cNvSpPr txBox="1"/>
          <p:nvPr/>
        </p:nvSpPr>
        <p:spPr>
          <a:xfrm>
            <a:off x="-361950" y="1992476"/>
            <a:ext cx="478629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l-GR" sz="2800" dirty="0">
                <a:solidFill>
                  <a:srgbClr val="FFFFFF"/>
                </a:solidFill>
                <a:latin typeface="CeraGR-Black" panose="00000A00000000000000" pitchFamily="2" charset="-95"/>
              </a:rPr>
              <a:t>ΠΛΑΙΣΙΟ</a:t>
            </a:r>
          </a:p>
          <a:p>
            <a:pPr algn="r">
              <a:defRPr/>
            </a:pPr>
            <a:r>
              <a:rPr lang="el-GR" sz="2800" dirty="0">
                <a:solidFill>
                  <a:srgbClr val="FFFFFF"/>
                </a:solidFill>
                <a:latin typeface="CeraGR-Black" panose="00000A00000000000000" pitchFamily="2" charset="-95"/>
              </a:rPr>
              <a:t>ΕΓΚΡΙΣΕΩΝ</a:t>
            </a:r>
          </a:p>
        </p:txBody>
      </p:sp>
    </p:spTree>
    <p:extLst>
      <p:ext uri="{BB962C8B-B14F-4D97-AF65-F5344CB8AC3E}">
        <p14:creationId xmlns:p14="http://schemas.microsoft.com/office/powerpoint/2010/main" val="4236403440"/>
      </p:ext>
    </p:extLst>
  </p:cSld>
  <p:clrMapOvr>
    <a:masterClrMapping/>
  </p:clrMapOvr>
  <p:transition spd="slow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DB868-3F35-684A-85CB-C6013B4185DA}" type="slidenum">
              <a:rPr lang="en-US" smtClean="0"/>
              <a:t>36</a:t>
            </a:fld>
            <a:endParaRPr lang="en-US"/>
          </a:p>
        </p:txBody>
      </p:sp>
      <p:sp>
        <p:nvSpPr>
          <p:cNvPr id="7" name="Shape 119">
            <a:extLst>
              <a:ext uri="{FF2B5EF4-FFF2-40B4-BE49-F238E27FC236}">
                <a16:creationId xmlns:a16="http://schemas.microsoft.com/office/drawing/2014/main" id="{F6E6257B-26A6-4E06-9174-CEFB38D60DFB}"/>
              </a:ext>
            </a:extLst>
          </p:cNvPr>
          <p:cNvSpPr/>
          <p:nvPr/>
        </p:nvSpPr>
        <p:spPr>
          <a:xfrm>
            <a:off x="-14648" y="6158703"/>
            <a:ext cx="12221297" cy="699297"/>
          </a:xfrm>
          <a:prstGeom prst="rect">
            <a:avLst/>
          </a:prstGeom>
          <a:solidFill>
            <a:srgbClr val="084C8D"/>
          </a:solidFill>
          <a:ln w="12700">
            <a:solidFill>
              <a:srgbClr val="6F9DD0"/>
            </a:solidFill>
            <a:miter/>
          </a:ln>
        </p:spPr>
        <p:txBody>
          <a:bodyPr lIns="45719" rIns="45719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/>
              <a:cs typeface="Helvetica"/>
            </a:endParaRPr>
          </a:p>
        </p:txBody>
      </p:sp>
      <p:pic>
        <p:nvPicPr>
          <p:cNvPr id="5" name="image1.png">
            <a:extLst>
              <a:ext uri="{FF2B5EF4-FFF2-40B4-BE49-F238E27FC236}">
                <a16:creationId xmlns:a16="http://schemas.microsoft.com/office/drawing/2014/main" id="{D82FD435-E940-431A-A2D9-3BD211D8C4D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5319" r="38483" b="25472"/>
          <a:stretch>
            <a:fillRect/>
          </a:stretch>
        </p:blipFill>
        <p:spPr>
          <a:xfrm>
            <a:off x="176137" y="6234802"/>
            <a:ext cx="3351068" cy="588568"/>
          </a:xfrm>
          <a:prstGeom prst="rect">
            <a:avLst/>
          </a:prstGeom>
          <a:ln w="12700">
            <a:miter lim="400000"/>
          </a:ln>
        </p:spPr>
      </p:pic>
      <p:cxnSp>
        <p:nvCxnSpPr>
          <p:cNvPr id="43" name="Straight Connector 8">
            <a:extLst>
              <a:ext uri="{FF2B5EF4-FFF2-40B4-BE49-F238E27FC236}">
                <a16:creationId xmlns:a16="http://schemas.microsoft.com/office/drawing/2014/main" id="{4C40A61D-6DAC-4952-BAAB-7EB4929441D3}"/>
              </a:ext>
            </a:extLst>
          </p:cNvPr>
          <p:cNvCxnSpPr>
            <a:cxnSpLocks/>
          </p:cNvCxnSpPr>
          <p:nvPr/>
        </p:nvCxnSpPr>
        <p:spPr>
          <a:xfrm>
            <a:off x="176137" y="696555"/>
            <a:ext cx="11856978" cy="0"/>
          </a:xfrm>
          <a:prstGeom prst="line">
            <a:avLst/>
          </a:prstGeom>
          <a:noFill/>
          <a:ln w="6350" cap="flat">
            <a:solidFill>
              <a:srgbClr val="376A9F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8" name="Picture 9">
            <a:extLst>
              <a:ext uri="{FF2B5EF4-FFF2-40B4-BE49-F238E27FC236}">
                <a16:creationId xmlns:a16="http://schemas.microsoft.com/office/drawing/2014/main" id="{EC712A97-2642-AF43-9786-7960518D37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3062" y="4282"/>
            <a:ext cx="12192000" cy="6858000"/>
          </a:xfrm>
          <a:prstGeom prst="rect">
            <a:avLst/>
          </a:prstGeom>
        </p:spPr>
      </p:pic>
      <p:graphicFrame>
        <p:nvGraphicFramePr>
          <p:cNvPr id="9" name="Πίνακας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2209671"/>
              </p:ext>
            </p:extLst>
          </p:nvPr>
        </p:nvGraphicFramePr>
        <p:xfrm>
          <a:off x="909726" y="1566646"/>
          <a:ext cx="2794598" cy="2987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945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4248">
                <a:tc>
                  <a:txBody>
                    <a:bodyPr/>
                    <a:lstStyle/>
                    <a:p>
                      <a:pPr algn="ctr"/>
                      <a:r>
                        <a:rPr lang="el-GR" dirty="0">
                          <a:latin typeface="CeraGR-Regular" panose="00000500000000000000"/>
                        </a:rPr>
                        <a:t>ΠΡΟΣΩΠΙΚΟ</a:t>
                      </a:r>
                      <a:r>
                        <a:rPr lang="el-GR" baseline="0" dirty="0">
                          <a:latin typeface="CeraGR-Regular" panose="00000500000000000000"/>
                        </a:rPr>
                        <a:t> ΙΔΟΧ / </a:t>
                      </a:r>
                      <a:br>
                        <a:rPr lang="el-GR" baseline="0" dirty="0">
                          <a:latin typeface="CeraGR-Regular" panose="00000500000000000000"/>
                        </a:rPr>
                      </a:br>
                      <a:r>
                        <a:rPr lang="el-GR" baseline="0" dirty="0">
                          <a:latin typeface="CeraGR-Regular" panose="00000500000000000000"/>
                        </a:rPr>
                        <a:t>ΜΙΣΘΩΣΗΣ ΕΡΓΟΥ</a:t>
                      </a:r>
                      <a:endParaRPr lang="el-GR" dirty="0">
                        <a:latin typeface="CeraGR-Regular" panose="0000050000000000000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27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kern="1200" dirty="0">
                          <a:solidFill>
                            <a:schemeClr val="tx1"/>
                          </a:solidFill>
                          <a:latin typeface="CeraGR-Regular" panose="00000500000000000000"/>
                          <a:ea typeface="+mn-ea"/>
                          <a:cs typeface="+mn-cs"/>
                        </a:rPr>
                        <a:t>Για</a:t>
                      </a:r>
                      <a:r>
                        <a:rPr lang="el-GR" sz="1600" kern="1200" baseline="0" dirty="0">
                          <a:solidFill>
                            <a:schemeClr val="tx1"/>
                          </a:solidFill>
                          <a:latin typeface="CeraGR-Regular" panose="00000500000000000000"/>
                          <a:ea typeface="+mn-ea"/>
                          <a:cs typeface="+mn-cs"/>
                        </a:rPr>
                        <a:t> όλες τις κατηγορίες του προσωπικού που εμπίπτουν στο πεδίο εφαρμογής του άρθρου 25 </a:t>
                      </a:r>
                      <a:r>
                        <a:rPr lang="el-GR" sz="1600" kern="1200" dirty="0">
                          <a:solidFill>
                            <a:schemeClr val="tx1"/>
                          </a:solidFill>
                          <a:latin typeface="CeraGR-Regular" panose="00000500000000000000"/>
                          <a:ea typeface="+mn-ea"/>
                          <a:cs typeface="+mn-cs"/>
                        </a:rPr>
                        <a:t>του ν. </a:t>
                      </a:r>
                      <a:r>
                        <a:rPr lang="en-US" sz="1600" b="0" i="0" u="none" strike="noStrike" kern="1200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eraGR-Regular" panose="00000500000000000000"/>
                          <a:ea typeface="+mn-ea"/>
                          <a:cs typeface="+mn-cs"/>
                          <a:sym typeface="Calibri"/>
                        </a:rPr>
                        <a:t>4829/2021</a:t>
                      </a:r>
                      <a:r>
                        <a:rPr lang="el-GR" sz="1600" b="0" i="0" u="none" strike="noStrike" kern="1200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eraGR-Regular" panose="00000500000000000000"/>
                          <a:ea typeface="+mn-ea"/>
                          <a:cs typeface="+mn-cs"/>
                          <a:sym typeface="Calibri"/>
                        </a:rPr>
                        <a:t>, </a:t>
                      </a:r>
                      <a:r>
                        <a:rPr lang="el-GR" sz="1600" b="0" i="0" u="none" strike="noStrike" kern="1200" cap="none" spc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eraGR-Regular" panose="00000500000000000000"/>
                          <a:ea typeface="+mn-ea"/>
                          <a:cs typeface="+mn-cs"/>
                          <a:sym typeface="Calibri"/>
                        </a:rPr>
                        <a:t>εφαρµόζεται</a:t>
                      </a:r>
                      <a:r>
                        <a:rPr lang="el-GR" sz="1600" b="0" i="0" u="none" strike="noStrike" kern="1200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eraGR-Regular" panose="00000500000000000000"/>
                          <a:ea typeface="+mn-ea"/>
                          <a:cs typeface="+mn-cs"/>
                          <a:sym typeface="Calibri"/>
                        </a:rPr>
                        <a:t> αναλόγως η διαδικασία του άρθρου 51 του ν. 4622/2019</a:t>
                      </a:r>
                      <a:endParaRPr lang="el-GR" sz="1800" b="0" i="0" u="none" strike="noStrike" kern="1200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uFillTx/>
                        <a:latin typeface="CeraGR-Regular" panose="00000500000000000000"/>
                        <a:ea typeface="+mn-ea"/>
                        <a:cs typeface="+mn-cs"/>
                        <a:sym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" name="Δεξιό άγκιστρο 9"/>
          <p:cNvSpPr/>
          <p:nvPr/>
        </p:nvSpPr>
        <p:spPr>
          <a:xfrm>
            <a:off x="3905451" y="1923076"/>
            <a:ext cx="381808" cy="217048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TextBox 10"/>
          <p:cNvSpPr txBox="1"/>
          <p:nvPr/>
        </p:nvSpPr>
        <p:spPr>
          <a:xfrm>
            <a:off x="4568744" y="1484825"/>
            <a:ext cx="3336327" cy="30469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sz="1600" dirty="0">
                <a:latin typeface="CeraGR-Regular" panose="00000500000000000000"/>
              </a:rPr>
              <a:t>Οι ανάγκες των Υπουργείων και των φορέων του ενσωματώνονται στη διαδικασία του ετήσιου προγραμματισμού προσλήψεων και ο µ</a:t>
            </a:r>
            <a:r>
              <a:rPr lang="el-GR" sz="1600" dirty="0" err="1">
                <a:latin typeface="CeraGR-Regular" panose="00000500000000000000"/>
              </a:rPr>
              <a:t>έγιστος</a:t>
            </a:r>
            <a:r>
              <a:rPr lang="el-GR" sz="1600" dirty="0">
                <a:latin typeface="CeraGR-Regular" panose="00000500000000000000"/>
              </a:rPr>
              <a:t> </a:t>
            </a:r>
            <a:r>
              <a:rPr lang="el-GR" sz="1600" dirty="0" err="1">
                <a:latin typeface="CeraGR-Regular" panose="00000500000000000000"/>
              </a:rPr>
              <a:t>επιτρεπόµενος</a:t>
            </a:r>
            <a:r>
              <a:rPr lang="el-GR" sz="1600" dirty="0">
                <a:latin typeface="CeraGR-Regular" panose="00000500000000000000"/>
              </a:rPr>
              <a:t> </a:t>
            </a:r>
            <a:r>
              <a:rPr lang="el-GR" sz="1600" dirty="0" err="1">
                <a:latin typeface="CeraGR-Regular" panose="00000500000000000000"/>
              </a:rPr>
              <a:t>αριθµός</a:t>
            </a:r>
            <a:r>
              <a:rPr lang="el-GR" sz="1600" dirty="0">
                <a:latin typeface="CeraGR-Regular" panose="00000500000000000000"/>
              </a:rPr>
              <a:t> προσλήψεων του προσωπικού αυτού εγκρίνεται από το τακτικό Υπουργικό </a:t>
            </a:r>
            <a:r>
              <a:rPr lang="el-GR" sz="1600" dirty="0" err="1">
                <a:latin typeface="CeraGR-Regular" panose="00000500000000000000"/>
              </a:rPr>
              <a:t>Συµβούλιο</a:t>
            </a:r>
            <a:r>
              <a:rPr lang="el-GR" sz="1600" dirty="0">
                <a:latin typeface="CeraGR-Regular" panose="00000500000000000000"/>
              </a:rPr>
              <a:t> του µ</a:t>
            </a:r>
            <a:r>
              <a:rPr lang="el-GR" sz="1600" dirty="0" err="1">
                <a:latin typeface="CeraGR-Regular" panose="00000500000000000000"/>
              </a:rPr>
              <a:t>ηνός</a:t>
            </a:r>
            <a:r>
              <a:rPr lang="el-GR" sz="1600" dirty="0">
                <a:latin typeface="CeraGR-Regular" panose="00000500000000000000"/>
              </a:rPr>
              <a:t> </a:t>
            </a:r>
            <a:r>
              <a:rPr lang="el-GR" sz="1600" dirty="0" err="1">
                <a:latin typeface="CeraGR-Regular" panose="00000500000000000000"/>
              </a:rPr>
              <a:t>Σεπτεµβρίου</a:t>
            </a:r>
            <a:endParaRPr lang="el-GR" sz="1600" dirty="0">
              <a:latin typeface="CeraGR-Regular" panose="0000050000000000000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700866" y="1992656"/>
            <a:ext cx="2712470" cy="23083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l-GR" sz="1600" dirty="0">
                <a:latin typeface="CeraGR-Regular" panose="00000500000000000000"/>
              </a:rPr>
              <a:t>Η </a:t>
            </a:r>
            <a:r>
              <a:rPr lang="el-GR" sz="1600" dirty="0" err="1">
                <a:latin typeface="CeraGR-Regular" panose="00000500000000000000"/>
              </a:rPr>
              <a:t>κατανοµή</a:t>
            </a:r>
            <a:r>
              <a:rPr lang="el-GR" sz="1600" dirty="0">
                <a:latin typeface="CeraGR-Regular" panose="00000500000000000000"/>
              </a:rPr>
              <a:t> των ως άνω προσλήψεων ανά Υπουργείο διενεργείται µε απόφαση της επιτροπής της υπ’ </a:t>
            </a:r>
            <a:r>
              <a:rPr lang="el-GR" sz="1600" dirty="0" err="1">
                <a:latin typeface="CeraGR-Regular" panose="00000500000000000000"/>
              </a:rPr>
              <a:t>αριθ</a:t>
            </a:r>
            <a:r>
              <a:rPr lang="el-GR" sz="1600" dirty="0">
                <a:latin typeface="CeraGR-Regular" panose="00000500000000000000"/>
              </a:rPr>
              <a:t>µ. 33/2006 Πράξης Υπουργικού </a:t>
            </a:r>
            <a:r>
              <a:rPr lang="el-GR" sz="1600" dirty="0" err="1">
                <a:latin typeface="CeraGR-Regular" panose="00000500000000000000"/>
              </a:rPr>
              <a:t>Συµβουλίου</a:t>
            </a:r>
            <a:endParaRPr lang="el-GR" sz="1600" dirty="0">
              <a:latin typeface="CeraGR-Regular" panose="00000500000000000000"/>
            </a:endParaRPr>
          </a:p>
        </p:txBody>
      </p:sp>
      <p:sp>
        <p:nvSpPr>
          <p:cNvPr id="13" name="Δεξιό άγκιστρο 12"/>
          <p:cNvSpPr/>
          <p:nvPr/>
        </p:nvSpPr>
        <p:spPr>
          <a:xfrm>
            <a:off x="8000193" y="1883320"/>
            <a:ext cx="381808" cy="217048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Επεξήγηση με γραμμή 1 (χωρίς περίγραμμα) 13"/>
          <p:cNvSpPr/>
          <p:nvPr/>
        </p:nvSpPr>
        <p:spPr>
          <a:xfrm>
            <a:off x="6692631" y="4777637"/>
            <a:ext cx="5214450" cy="1196599"/>
          </a:xfrm>
          <a:prstGeom prst="callout1">
            <a:avLst>
              <a:gd name="adj1" fmla="val 329"/>
              <a:gd name="adj2" fmla="val 53767"/>
              <a:gd name="adj3" fmla="val -37571"/>
              <a:gd name="adj4" fmla="val 60251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1400" i="1" dirty="0">
                <a:latin typeface="CeraGR-Regular" panose="00000500000000000000"/>
              </a:rPr>
              <a:t>Εξαιρέσεις αναφέρονται ρητά στην παρ. 3 του άρθρου 25 του ν. 4829/2021 (ιδίως προσωπικό για απρόβλεπτες και επείγουσες, συγχρηματοδοτούμενα και αυτοχρηματοδοτούμενα προγράμματα κ.ά.)</a:t>
            </a:r>
            <a:r>
              <a:rPr lang="en-US" sz="1400" i="1" dirty="0">
                <a:latin typeface="CeraGR-Regular" panose="00000500000000000000"/>
              </a:rPr>
              <a:t>.</a:t>
            </a:r>
            <a:endParaRPr lang="el-GR" sz="1400" i="1" dirty="0">
              <a:latin typeface="CeraGR-Regular" panose="00000500000000000000"/>
            </a:endParaRPr>
          </a:p>
        </p:txBody>
      </p:sp>
      <p:sp>
        <p:nvSpPr>
          <p:cNvPr id="44" name="Shape 157">
            <a:extLst>
              <a:ext uri="{FF2B5EF4-FFF2-40B4-BE49-F238E27FC236}">
                <a16:creationId xmlns:a16="http://schemas.microsoft.com/office/drawing/2014/main" id="{B0CDFB54-D7BB-43F2-8C94-E5925A36C5FD}"/>
              </a:ext>
            </a:extLst>
          </p:cNvPr>
          <p:cNvSpPr/>
          <p:nvPr/>
        </p:nvSpPr>
        <p:spPr>
          <a:xfrm>
            <a:off x="515937" y="277292"/>
            <a:ext cx="11690711" cy="9787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pPr>
              <a:lnSpc>
                <a:spcPct val="80000"/>
              </a:lnSpc>
              <a:defRPr sz="6100">
                <a:solidFill>
                  <a:srgbClr val="87A4CB"/>
                </a:solidFill>
                <a:latin typeface="CeraGR-Black"/>
                <a:ea typeface="CeraGR-Black"/>
                <a:cs typeface="CeraGR-Black"/>
                <a:sym typeface="CeraGR-Black"/>
              </a:defRPr>
            </a:pPr>
            <a:r>
              <a:rPr lang="el-GR" sz="2400" dirty="0">
                <a:solidFill>
                  <a:srgbClr val="144F89"/>
                </a:solidFill>
                <a:latin typeface="CeraGR-Black"/>
                <a:ea typeface="CeraGR-Black"/>
                <a:cs typeface="CeraGR-Black"/>
                <a:sym typeface="CeraGR-Black"/>
              </a:rPr>
              <a:t>4.4.1</a:t>
            </a:r>
            <a:r>
              <a:rPr lang="en-US" sz="2400" dirty="0">
                <a:solidFill>
                  <a:srgbClr val="144F89"/>
                </a:solidFill>
                <a:latin typeface="CeraGR-Black"/>
                <a:ea typeface="CeraGR-Black"/>
                <a:cs typeface="CeraGR-Black"/>
                <a:sym typeface="CeraGR-Black"/>
              </a:rPr>
              <a:t> </a:t>
            </a:r>
            <a:r>
              <a:rPr lang="el-GR" sz="2400" dirty="0">
                <a:solidFill>
                  <a:srgbClr val="144F89"/>
                </a:solidFill>
                <a:latin typeface="CeraGR-Black"/>
                <a:ea typeface="CeraGR-Black"/>
                <a:cs typeface="CeraGR-Black"/>
                <a:sym typeface="CeraGR-Black"/>
              </a:rPr>
              <a:t>ΠΡΟΓΡΑΜΜΑΤΙΣΜΟΣ ΠΡΟΣΛΗΨΕΩΝ ΠΡΟΣΩΠΙΚΟΥ ΜΕ ΣΧΕΣΗ ΕΡΓΑΣΙΑΣ </a:t>
            </a:r>
            <a:r>
              <a:rPr lang="el-GR" sz="2400" dirty="0">
                <a:solidFill>
                  <a:srgbClr val="144F89"/>
                </a:solidFill>
                <a:latin typeface="CeraGR-Black"/>
                <a:ea typeface="CeraGR-Black"/>
                <a:cs typeface="CeraGR-Black"/>
              </a:rPr>
              <a:t>ΙΔΟΧ / ΜΙΣΘΩΣΗΣ ΕΡΓΟΥ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100">
                <a:solidFill>
                  <a:srgbClr val="87A4CB"/>
                </a:solidFill>
                <a:latin typeface="CeraGR-Black"/>
                <a:ea typeface="CeraGR-Black"/>
                <a:cs typeface="CeraGR-Black"/>
                <a:sym typeface="CeraGR-Black"/>
              </a:defRPr>
            </a:pPr>
            <a:endParaRPr sz="2400" dirty="0">
              <a:solidFill>
                <a:srgbClr val="144F89"/>
              </a:solidFill>
              <a:latin typeface="CeraGR-Black"/>
              <a:sym typeface="CeraGR-Black"/>
            </a:endParaRPr>
          </a:p>
        </p:txBody>
      </p:sp>
      <p:sp>
        <p:nvSpPr>
          <p:cNvPr id="15" name="Shape 119">
            <a:extLst>
              <a:ext uri="{FF2B5EF4-FFF2-40B4-BE49-F238E27FC236}">
                <a16:creationId xmlns:a16="http://schemas.microsoft.com/office/drawing/2014/main" id="{F6E6257B-26A6-4E06-9174-CEFB38D60DFB}"/>
              </a:ext>
            </a:extLst>
          </p:cNvPr>
          <p:cNvSpPr/>
          <p:nvPr/>
        </p:nvSpPr>
        <p:spPr>
          <a:xfrm>
            <a:off x="-14648" y="6158703"/>
            <a:ext cx="12221297" cy="699297"/>
          </a:xfrm>
          <a:prstGeom prst="rect">
            <a:avLst/>
          </a:prstGeom>
          <a:solidFill>
            <a:srgbClr val="084C8D"/>
          </a:solidFill>
          <a:ln w="12700">
            <a:solidFill>
              <a:srgbClr val="6F9DD0"/>
            </a:solidFill>
            <a:miter/>
          </a:ln>
        </p:spPr>
        <p:txBody>
          <a:bodyPr lIns="45719" rIns="45719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/>
              <a:cs typeface="Helvetica"/>
            </a:endParaRPr>
          </a:p>
        </p:txBody>
      </p:sp>
      <p:cxnSp>
        <p:nvCxnSpPr>
          <p:cNvPr id="16" name="Straight Connector 8">
            <a:extLst>
              <a:ext uri="{FF2B5EF4-FFF2-40B4-BE49-F238E27FC236}">
                <a16:creationId xmlns:a16="http://schemas.microsoft.com/office/drawing/2014/main" id="{4C40A61D-6DAC-4952-BAAB-7EB4929441D3}"/>
              </a:ext>
            </a:extLst>
          </p:cNvPr>
          <p:cNvCxnSpPr>
            <a:cxnSpLocks/>
          </p:cNvCxnSpPr>
          <p:nvPr/>
        </p:nvCxnSpPr>
        <p:spPr>
          <a:xfrm>
            <a:off x="176137" y="1066207"/>
            <a:ext cx="11866706" cy="0"/>
          </a:xfrm>
          <a:prstGeom prst="line">
            <a:avLst/>
          </a:prstGeom>
          <a:noFill/>
          <a:ln w="6350" cap="flat">
            <a:solidFill>
              <a:srgbClr val="376A9F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17" name="image1.png">
            <a:extLst>
              <a:ext uri="{FF2B5EF4-FFF2-40B4-BE49-F238E27FC236}">
                <a16:creationId xmlns:a16="http://schemas.microsoft.com/office/drawing/2014/main" id="{D82FD435-E940-431A-A2D9-3BD211D8C4D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5319" r="38483" b="25472"/>
          <a:stretch>
            <a:fillRect/>
          </a:stretch>
        </p:blipFill>
        <p:spPr>
          <a:xfrm>
            <a:off x="85344" y="6212104"/>
            <a:ext cx="3351068" cy="588568"/>
          </a:xfrm>
          <a:prstGeom prst="rect">
            <a:avLst/>
          </a:prstGeom>
          <a:ln w="12700">
            <a:miter lim="400000"/>
          </a:ln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6C473F74-B1F5-480F-AD9A-7570370650E2}"/>
              </a:ext>
            </a:extLst>
          </p:cNvPr>
          <p:cNvSpPr txBox="1"/>
          <p:nvPr/>
        </p:nvSpPr>
        <p:spPr>
          <a:xfrm>
            <a:off x="516032" y="1069263"/>
            <a:ext cx="588476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400" b="1" u="sng" noProof="0" dirty="0">
                <a:solidFill>
                  <a:srgbClr val="084C8D"/>
                </a:solidFill>
                <a:latin typeface="CeraGR-BoldItalic" panose="00000800000000000000" pitchFamily="2" charset="-95"/>
                <a:cs typeface="Helvetica"/>
              </a:rPr>
              <a:t>ΠΑΓΙΑ </a:t>
            </a:r>
            <a:r>
              <a:rPr lang="el-GR" sz="1400" b="1" u="sng" noProof="0" dirty="0" err="1">
                <a:solidFill>
                  <a:srgbClr val="084C8D"/>
                </a:solidFill>
                <a:latin typeface="CeraGR-BoldItalic" panose="00000800000000000000" pitchFamily="2" charset="-95"/>
                <a:cs typeface="Helvetica"/>
              </a:rPr>
              <a:t>ΔΙΑΔΙΚΑΣΙΑ:Αρθ</a:t>
            </a:r>
            <a:r>
              <a:rPr lang="el-GR" sz="1400" b="1" u="sng" noProof="0" dirty="0">
                <a:solidFill>
                  <a:srgbClr val="084C8D"/>
                </a:solidFill>
                <a:latin typeface="CeraGR-BoldItalic" panose="00000800000000000000" pitchFamily="2" charset="-95"/>
                <a:cs typeface="Helvetica"/>
              </a:rPr>
              <a:t>. 25 του ν. 4829/2021</a:t>
            </a:r>
            <a:endParaRPr kumimoji="0" lang="el-GR" sz="1400" b="1" i="0" u="sng" strike="noStrike" kern="1200" cap="none" spc="0" normalizeH="0" baseline="0" noProof="0" dirty="0">
              <a:ln>
                <a:noFill/>
              </a:ln>
              <a:solidFill>
                <a:srgbClr val="084C8D"/>
              </a:solidFill>
              <a:effectLst/>
              <a:uLnTx/>
              <a:uFillTx/>
              <a:latin typeface="CeraGR-BoldItalic" panose="00000800000000000000" pitchFamily="2" charset="-95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27383195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DB868-3F35-684A-85CB-C6013B4185DA}" type="slidenum">
              <a:rPr lang="en-US" smtClean="0"/>
              <a:t>37</a:t>
            </a:fld>
            <a:endParaRPr lang="en-US"/>
          </a:p>
        </p:txBody>
      </p:sp>
      <p:sp>
        <p:nvSpPr>
          <p:cNvPr id="7" name="Shape 119">
            <a:extLst>
              <a:ext uri="{FF2B5EF4-FFF2-40B4-BE49-F238E27FC236}">
                <a16:creationId xmlns:a16="http://schemas.microsoft.com/office/drawing/2014/main" id="{F6E6257B-26A6-4E06-9174-CEFB38D60DFB}"/>
              </a:ext>
            </a:extLst>
          </p:cNvPr>
          <p:cNvSpPr/>
          <p:nvPr/>
        </p:nvSpPr>
        <p:spPr>
          <a:xfrm>
            <a:off x="-14648" y="6158703"/>
            <a:ext cx="12221297" cy="699297"/>
          </a:xfrm>
          <a:prstGeom prst="rect">
            <a:avLst/>
          </a:prstGeom>
          <a:solidFill>
            <a:srgbClr val="084C8D"/>
          </a:solidFill>
          <a:ln w="12700">
            <a:solidFill>
              <a:srgbClr val="6F9DD0"/>
            </a:solidFill>
            <a:miter/>
          </a:ln>
        </p:spPr>
        <p:txBody>
          <a:bodyPr lIns="45719" rIns="45719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/>
              <a:cs typeface="Helvetica"/>
            </a:endParaRPr>
          </a:p>
        </p:txBody>
      </p:sp>
      <p:pic>
        <p:nvPicPr>
          <p:cNvPr id="5" name="image1.png">
            <a:extLst>
              <a:ext uri="{FF2B5EF4-FFF2-40B4-BE49-F238E27FC236}">
                <a16:creationId xmlns:a16="http://schemas.microsoft.com/office/drawing/2014/main" id="{D82FD435-E940-431A-A2D9-3BD211D8C4D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5319" r="38483" b="25472"/>
          <a:stretch>
            <a:fillRect/>
          </a:stretch>
        </p:blipFill>
        <p:spPr>
          <a:xfrm>
            <a:off x="176137" y="6234802"/>
            <a:ext cx="3351068" cy="588568"/>
          </a:xfrm>
          <a:prstGeom prst="rect">
            <a:avLst/>
          </a:prstGeom>
          <a:ln w="12700">
            <a:miter lim="400000"/>
          </a:ln>
        </p:spPr>
      </p:pic>
      <p:sp>
        <p:nvSpPr>
          <p:cNvPr id="44" name="Shape 157">
            <a:extLst>
              <a:ext uri="{FF2B5EF4-FFF2-40B4-BE49-F238E27FC236}">
                <a16:creationId xmlns:a16="http://schemas.microsoft.com/office/drawing/2014/main" id="{B0CDFB54-D7BB-43F2-8C94-E5925A36C5FD}"/>
              </a:ext>
            </a:extLst>
          </p:cNvPr>
          <p:cNvSpPr/>
          <p:nvPr/>
        </p:nvSpPr>
        <p:spPr>
          <a:xfrm>
            <a:off x="515937" y="277292"/>
            <a:ext cx="11690711" cy="10895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pPr lvl="0">
              <a:lnSpc>
                <a:spcPct val="80000"/>
              </a:lnSpc>
              <a:defRPr sz="6100">
                <a:solidFill>
                  <a:srgbClr val="87A4CB"/>
                </a:solidFill>
                <a:latin typeface="CeraGR-Black"/>
                <a:ea typeface="CeraGR-Black"/>
                <a:cs typeface="CeraGR-Black"/>
                <a:sym typeface="CeraGR-Black"/>
              </a:defRPr>
            </a:pPr>
            <a:r>
              <a:rPr lang="el-GR" sz="2700" dirty="0">
                <a:solidFill>
                  <a:srgbClr val="144F89"/>
                </a:solidFill>
                <a:latin typeface="CeraGR-Black"/>
                <a:sym typeface="CeraGR-Black"/>
              </a:rPr>
              <a:t>4.4.2 ΠΡΟΓΡΑΜΜΑΤΙΣΜΟΣ ΠΡΟΣΛΗΨΕΩΝ ΠΡΟΣΩΠΙΚΟΥ ΜΕ ΣΧΕΣΗ ΕΡΓΑΣΙΑΣ ΙΔΟΧ / ΜΙΣΘΩΣΗΣ ΕΡΓΟΥ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100">
                <a:solidFill>
                  <a:srgbClr val="87A4CB"/>
                </a:solidFill>
                <a:latin typeface="CeraGR-Black"/>
                <a:ea typeface="CeraGR-Black"/>
                <a:cs typeface="CeraGR-Black"/>
                <a:sym typeface="CeraGR-Black"/>
              </a:defRPr>
            </a:pPr>
            <a:endParaRPr sz="2700" dirty="0">
              <a:solidFill>
                <a:srgbClr val="144F89"/>
              </a:solidFill>
              <a:latin typeface="CeraGR-Black"/>
              <a:sym typeface="CeraGR-Black"/>
            </a:endParaRPr>
          </a:p>
        </p:txBody>
      </p:sp>
      <p:sp>
        <p:nvSpPr>
          <p:cNvPr id="15" name="Shape 119">
            <a:extLst>
              <a:ext uri="{FF2B5EF4-FFF2-40B4-BE49-F238E27FC236}">
                <a16:creationId xmlns:a16="http://schemas.microsoft.com/office/drawing/2014/main" id="{F6E6257B-26A6-4E06-9174-CEFB38D60DFB}"/>
              </a:ext>
            </a:extLst>
          </p:cNvPr>
          <p:cNvSpPr/>
          <p:nvPr/>
        </p:nvSpPr>
        <p:spPr>
          <a:xfrm>
            <a:off x="-14648" y="6158703"/>
            <a:ext cx="12221297" cy="699297"/>
          </a:xfrm>
          <a:prstGeom prst="rect">
            <a:avLst/>
          </a:prstGeom>
          <a:solidFill>
            <a:srgbClr val="084C8D"/>
          </a:solidFill>
          <a:ln w="12700">
            <a:solidFill>
              <a:srgbClr val="6F9DD0"/>
            </a:solidFill>
            <a:miter/>
          </a:ln>
        </p:spPr>
        <p:txBody>
          <a:bodyPr lIns="45719" rIns="45719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/>
              <a:cs typeface="Helvetica"/>
            </a:endParaRPr>
          </a:p>
        </p:txBody>
      </p:sp>
      <p:cxnSp>
        <p:nvCxnSpPr>
          <p:cNvPr id="16" name="Straight Connector 8">
            <a:extLst>
              <a:ext uri="{FF2B5EF4-FFF2-40B4-BE49-F238E27FC236}">
                <a16:creationId xmlns:a16="http://schemas.microsoft.com/office/drawing/2014/main" id="{4C40A61D-6DAC-4952-BAAB-7EB4929441D3}"/>
              </a:ext>
            </a:extLst>
          </p:cNvPr>
          <p:cNvCxnSpPr>
            <a:cxnSpLocks/>
          </p:cNvCxnSpPr>
          <p:nvPr/>
        </p:nvCxnSpPr>
        <p:spPr>
          <a:xfrm>
            <a:off x="176137" y="1066207"/>
            <a:ext cx="11866706" cy="0"/>
          </a:xfrm>
          <a:prstGeom prst="line">
            <a:avLst/>
          </a:prstGeom>
          <a:noFill/>
          <a:ln w="6350" cap="flat">
            <a:solidFill>
              <a:srgbClr val="376A9F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17" name="image1.png">
            <a:extLst>
              <a:ext uri="{FF2B5EF4-FFF2-40B4-BE49-F238E27FC236}">
                <a16:creationId xmlns:a16="http://schemas.microsoft.com/office/drawing/2014/main" id="{D82FD435-E940-431A-A2D9-3BD211D8C4D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5319" r="38483" b="25472"/>
          <a:stretch>
            <a:fillRect/>
          </a:stretch>
        </p:blipFill>
        <p:spPr>
          <a:xfrm>
            <a:off x="85344" y="6212104"/>
            <a:ext cx="3351068" cy="588568"/>
          </a:xfrm>
          <a:prstGeom prst="rect">
            <a:avLst/>
          </a:prstGeom>
          <a:ln w="12700">
            <a:miter lim="400000"/>
          </a:ln>
        </p:spPr>
      </p:pic>
      <p:sp>
        <p:nvSpPr>
          <p:cNvPr id="19" name="TextBox 18"/>
          <p:cNvSpPr txBox="1"/>
          <p:nvPr/>
        </p:nvSpPr>
        <p:spPr>
          <a:xfrm>
            <a:off x="1120589" y="2003644"/>
            <a:ext cx="2949388" cy="132343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000" b="1" dirty="0">
                <a:solidFill>
                  <a:schemeClr val="bg1"/>
                </a:solidFill>
                <a:latin typeface="CeraGR-Regular" panose="00000500000000000000" pitchFamily="2" charset="-95"/>
              </a:rPr>
              <a:t>Σύνολο Εγκρίσεων για το 2020 (Αριθμός θέσεων): 28.160</a:t>
            </a:r>
          </a:p>
        </p:txBody>
      </p:sp>
      <p:sp>
        <p:nvSpPr>
          <p:cNvPr id="20" name="Δεξιό βέλος 19"/>
          <p:cNvSpPr/>
          <p:nvPr/>
        </p:nvSpPr>
        <p:spPr>
          <a:xfrm>
            <a:off x="4545105" y="2876357"/>
            <a:ext cx="1353670" cy="28687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latin typeface="CeraGR-Regular" panose="0000050000000000000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607858" y="2155736"/>
            <a:ext cx="1066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dirty="0">
                <a:latin typeface="CeraGR-Regular" panose="00000500000000000000"/>
              </a:rPr>
              <a:t>Με εφαρμογή του 10%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50423" y="2017006"/>
            <a:ext cx="2949388" cy="132343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b="1">
                <a:solidFill>
                  <a:schemeClr val="bg1"/>
                </a:solidFill>
                <a:latin typeface="CeraGR-Regular" panose="00000500000000000000" pitchFamily="2" charset="-95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l-GR" dirty="0"/>
              <a:t>Ανώτατο σύνολο εγκρίσεων για το 2022 (Αριθμός θέσεων): 25.344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750423" y="4362297"/>
            <a:ext cx="2949388" cy="132343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b="1">
                <a:solidFill>
                  <a:schemeClr val="bg1"/>
                </a:solidFill>
                <a:latin typeface="CeraGR-Regular" panose="00000500000000000000" pitchFamily="2" charset="-95"/>
              </a:defRPr>
            </a:lvl1pPr>
          </a:lstStyle>
          <a:p>
            <a:r>
              <a:rPr lang="el-GR" dirty="0"/>
              <a:t>Ανώτατο σύνολο εγκρίσεων για το 2023 (Αριθμός θέσεων): 22.</a:t>
            </a:r>
            <a:r>
              <a:rPr lang="en-GB" dirty="0"/>
              <a:t>344</a:t>
            </a:r>
            <a:endParaRPr lang="el-GR" dirty="0"/>
          </a:p>
        </p:txBody>
      </p:sp>
      <p:sp>
        <p:nvSpPr>
          <p:cNvPr id="24" name="Δεξιό βέλος 23"/>
          <p:cNvSpPr/>
          <p:nvPr/>
        </p:nvSpPr>
        <p:spPr>
          <a:xfrm rot="5400000">
            <a:off x="7927335" y="3660639"/>
            <a:ext cx="696418" cy="3204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latin typeface="CeraGR-Regular" panose="0000050000000000000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785411" y="3472674"/>
            <a:ext cx="1066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dirty="0">
                <a:latin typeface="CeraGR-Regular" panose="00000500000000000000"/>
              </a:rPr>
              <a:t>Με εφαρμογή </a:t>
            </a:r>
            <a:r>
              <a:rPr lang="el-GR" sz="1400" dirty="0" err="1">
                <a:latin typeface="CeraGR-Regular" panose="00000500000000000000"/>
              </a:rPr>
              <a:t>περιπου</a:t>
            </a:r>
            <a:r>
              <a:rPr lang="el-GR" sz="1400" dirty="0">
                <a:latin typeface="CeraGR-Regular" panose="00000500000000000000"/>
              </a:rPr>
              <a:t> 12 %</a:t>
            </a:r>
          </a:p>
        </p:txBody>
      </p:sp>
    </p:spTree>
    <p:extLst>
      <p:ext uri="{BB962C8B-B14F-4D97-AF65-F5344CB8AC3E}">
        <p14:creationId xmlns:p14="http://schemas.microsoft.com/office/powerpoint/2010/main" val="240993234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DB868-3F35-684A-85CB-C6013B4185DA}" type="slidenum">
              <a:rPr lang="en-US" smtClean="0"/>
              <a:t>38</a:t>
            </a:fld>
            <a:endParaRPr lang="en-US"/>
          </a:p>
        </p:txBody>
      </p:sp>
      <p:sp>
        <p:nvSpPr>
          <p:cNvPr id="7" name="Shape 119">
            <a:extLst>
              <a:ext uri="{FF2B5EF4-FFF2-40B4-BE49-F238E27FC236}">
                <a16:creationId xmlns:a16="http://schemas.microsoft.com/office/drawing/2014/main" id="{F6E6257B-26A6-4E06-9174-CEFB38D60DFB}"/>
              </a:ext>
            </a:extLst>
          </p:cNvPr>
          <p:cNvSpPr/>
          <p:nvPr/>
        </p:nvSpPr>
        <p:spPr>
          <a:xfrm>
            <a:off x="-14648" y="6158703"/>
            <a:ext cx="12221297" cy="699297"/>
          </a:xfrm>
          <a:prstGeom prst="rect">
            <a:avLst/>
          </a:prstGeom>
          <a:solidFill>
            <a:srgbClr val="084C8D"/>
          </a:solidFill>
          <a:ln w="12700">
            <a:solidFill>
              <a:srgbClr val="6F9DD0"/>
            </a:solidFill>
            <a:miter/>
          </a:ln>
        </p:spPr>
        <p:txBody>
          <a:bodyPr lIns="45719" rIns="45719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/>
              <a:cs typeface="Helvetica"/>
            </a:endParaRPr>
          </a:p>
        </p:txBody>
      </p:sp>
      <p:pic>
        <p:nvPicPr>
          <p:cNvPr id="5" name="image1.png">
            <a:extLst>
              <a:ext uri="{FF2B5EF4-FFF2-40B4-BE49-F238E27FC236}">
                <a16:creationId xmlns:a16="http://schemas.microsoft.com/office/drawing/2014/main" id="{D82FD435-E940-431A-A2D9-3BD211D8C4D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5319" r="38483" b="25472"/>
          <a:stretch>
            <a:fillRect/>
          </a:stretch>
        </p:blipFill>
        <p:spPr>
          <a:xfrm>
            <a:off x="176137" y="6234802"/>
            <a:ext cx="3351068" cy="588568"/>
          </a:xfrm>
          <a:prstGeom prst="rect">
            <a:avLst/>
          </a:prstGeom>
          <a:ln w="12700">
            <a:miter lim="400000"/>
          </a:ln>
        </p:spPr>
      </p:pic>
      <p:sp>
        <p:nvSpPr>
          <p:cNvPr id="44" name="Shape 157">
            <a:extLst>
              <a:ext uri="{FF2B5EF4-FFF2-40B4-BE49-F238E27FC236}">
                <a16:creationId xmlns:a16="http://schemas.microsoft.com/office/drawing/2014/main" id="{B0CDFB54-D7BB-43F2-8C94-E5925A36C5FD}"/>
              </a:ext>
            </a:extLst>
          </p:cNvPr>
          <p:cNvSpPr/>
          <p:nvPr/>
        </p:nvSpPr>
        <p:spPr>
          <a:xfrm>
            <a:off x="515937" y="277292"/>
            <a:ext cx="11690711" cy="10895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pPr lvl="0">
              <a:lnSpc>
                <a:spcPct val="80000"/>
              </a:lnSpc>
              <a:defRPr sz="6100">
                <a:solidFill>
                  <a:srgbClr val="87A4CB"/>
                </a:solidFill>
                <a:latin typeface="CeraGR-Black"/>
                <a:ea typeface="CeraGR-Black"/>
                <a:cs typeface="CeraGR-Black"/>
                <a:sym typeface="CeraGR-Black"/>
              </a:defRPr>
            </a:pPr>
            <a:r>
              <a:rPr kumimoji="0" lang="el-GR" sz="2700" b="0" i="0" u="none" strike="noStrike" kern="1200" cap="none" spc="0" normalizeH="0" baseline="0" noProof="0" dirty="0">
                <a:ln>
                  <a:noFill/>
                </a:ln>
                <a:solidFill>
                  <a:srgbClr val="144F89"/>
                </a:solidFill>
                <a:effectLst/>
                <a:uLnTx/>
                <a:uFillTx/>
                <a:latin typeface="CeraGR-Black"/>
                <a:sym typeface="CeraGR-Black"/>
              </a:rPr>
              <a:t>4.4.3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rgbClr val="144F89"/>
                </a:solidFill>
                <a:effectLst/>
                <a:uLnTx/>
                <a:uFillTx/>
                <a:latin typeface="CeraGR-Black"/>
                <a:sym typeface="CeraGR-Black"/>
              </a:rPr>
              <a:t> </a:t>
            </a:r>
            <a:r>
              <a:rPr kumimoji="0" lang="el-GR" sz="2700" b="0" i="0" u="none" strike="noStrike" kern="1200" cap="none" spc="0" normalizeH="0" baseline="0" noProof="0" dirty="0">
                <a:ln>
                  <a:noFill/>
                </a:ln>
                <a:solidFill>
                  <a:srgbClr val="144F89"/>
                </a:solidFill>
                <a:effectLst/>
                <a:uLnTx/>
                <a:uFillTx/>
                <a:latin typeface="CeraGR-Black"/>
                <a:sym typeface="CeraGR-Black"/>
              </a:rPr>
              <a:t>ΑΝΑΛΥΣΗ ΠΡΟΣΩΠΙΚΟΥ ΜΕ ΣΧΕΣΗ ΕΡΓΑΣΙΑΣ </a:t>
            </a:r>
            <a:r>
              <a:rPr lang="el-GR" sz="2700" dirty="0">
                <a:solidFill>
                  <a:srgbClr val="144F89"/>
                </a:solidFill>
                <a:latin typeface="CeraGR-Black"/>
              </a:rPr>
              <a:t>ΙΔΟΧ / ΜΙΣΘΩΣΗΣ ΕΡΓΟΥ ΕΤΟΥΣ 2022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100">
                <a:solidFill>
                  <a:srgbClr val="87A4CB"/>
                </a:solidFill>
                <a:latin typeface="CeraGR-Black"/>
                <a:ea typeface="CeraGR-Black"/>
                <a:cs typeface="CeraGR-Black"/>
                <a:sym typeface="CeraGR-Black"/>
              </a:defRPr>
            </a:pPr>
            <a:endParaRPr sz="2700" dirty="0">
              <a:solidFill>
                <a:srgbClr val="144F89"/>
              </a:solidFill>
              <a:latin typeface="CeraGR-Black"/>
              <a:sym typeface="CeraGR-Black"/>
            </a:endParaRPr>
          </a:p>
        </p:txBody>
      </p:sp>
      <p:sp>
        <p:nvSpPr>
          <p:cNvPr id="15" name="Shape 119">
            <a:extLst>
              <a:ext uri="{FF2B5EF4-FFF2-40B4-BE49-F238E27FC236}">
                <a16:creationId xmlns:a16="http://schemas.microsoft.com/office/drawing/2014/main" id="{F6E6257B-26A6-4E06-9174-CEFB38D60DFB}"/>
              </a:ext>
            </a:extLst>
          </p:cNvPr>
          <p:cNvSpPr/>
          <p:nvPr/>
        </p:nvSpPr>
        <p:spPr>
          <a:xfrm>
            <a:off x="-14648" y="6158703"/>
            <a:ext cx="12221297" cy="699297"/>
          </a:xfrm>
          <a:prstGeom prst="rect">
            <a:avLst/>
          </a:prstGeom>
          <a:solidFill>
            <a:srgbClr val="084C8D"/>
          </a:solidFill>
          <a:ln w="12700">
            <a:solidFill>
              <a:srgbClr val="6F9DD0"/>
            </a:solidFill>
            <a:miter/>
          </a:ln>
        </p:spPr>
        <p:txBody>
          <a:bodyPr lIns="45719" rIns="45719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/>
              <a:cs typeface="Helvetica"/>
            </a:endParaRPr>
          </a:p>
        </p:txBody>
      </p:sp>
      <p:cxnSp>
        <p:nvCxnSpPr>
          <p:cNvPr id="16" name="Straight Connector 8">
            <a:extLst>
              <a:ext uri="{FF2B5EF4-FFF2-40B4-BE49-F238E27FC236}">
                <a16:creationId xmlns:a16="http://schemas.microsoft.com/office/drawing/2014/main" id="{4C40A61D-6DAC-4952-BAAB-7EB4929441D3}"/>
              </a:ext>
            </a:extLst>
          </p:cNvPr>
          <p:cNvCxnSpPr>
            <a:cxnSpLocks/>
          </p:cNvCxnSpPr>
          <p:nvPr/>
        </p:nvCxnSpPr>
        <p:spPr>
          <a:xfrm>
            <a:off x="176137" y="1066207"/>
            <a:ext cx="11866706" cy="0"/>
          </a:xfrm>
          <a:prstGeom prst="line">
            <a:avLst/>
          </a:prstGeom>
          <a:noFill/>
          <a:ln w="6350" cap="flat">
            <a:solidFill>
              <a:srgbClr val="376A9F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17" name="image1.png">
            <a:extLst>
              <a:ext uri="{FF2B5EF4-FFF2-40B4-BE49-F238E27FC236}">
                <a16:creationId xmlns:a16="http://schemas.microsoft.com/office/drawing/2014/main" id="{D82FD435-E940-431A-A2D9-3BD211D8C4D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5319" r="38483" b="25472"/>
          <a:stretch>
            <a:fillRect/>
          </a:stretch>
        </p:blipFill>
        <p:spPr>
          <a:xfrm>
            <a:off x="85344" y="6212104"/>
            <a:ext cx="3351068" cy="588568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2" name="Πίνακας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542792"/>
              </p:ext>
            </p:extLst>
          </p:nvPr>
        </p:nvGraphicFramePr>
        <p:xfrm>
          <a:off x="637305" y="1088212"/>
          <a:ext cx="11140522" cy="55386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778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627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9576">
                <a:tc>
                  <a:txBody>
                    <a:bodyPr/>
                    <a:lstStyle/>
                    <a:p>
                      <a:pPr marL="0" marR="0" lvl="3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i="0" u="none" strike="noStrike" cap="none" spc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Black" panose="00000A00000000000000" pitchFamily="2" charset="-95"/>
                          <a:ea typeface="+mn-ea"/>
                          <a:cs typeface="+mn-cs"/>
                          <a:sym typeface="Calibri"/>
                        </a:rPr>
                        <a:t>ΚΑΤΗΓΟΡΙΑ ΦΟΡΕΑ</a:t>
                      </a:r>
                    </a:p>
                  </a:txBody>
                  <a:tcPr anchor="ctr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l-GR" sz="1600" i="0" dirty="0">
                          <a:solidFill>
                            <a:schemeClr val="bg1"/>
                          </a:solidFill>
                          <a:latin typeface="CeraGR-Black" panose="00000A00000000000000" pitchFamily="2" charset="-95"/>
                        </a:rPr>
                        <a:t>ΕΓΚΡΙΘΕΙΣΕΣ </a:t>
                      </a:r>
                      <a:r>
                        <a:rPr lang="en-US" sz="1600" i="0" dirty="0">
                          <a:solidFill>
                            <a:schemeClr val="bg1"/>
                          </a:solidFill>
                          <a:latin typeface="CeraGR-Black" panose="00000A00000000000000" pitchFamily="2" charset="-95"/>
                        </a:rPr>
                        <a:t> </a:t>
                      </a:r>
                      <a:r>
                        <a:rPr lang="el-GR" sz="1600" i="0" dirty="0">
                          <a:solidFill>
                            <a:schemeClr val="bg1"/>
                          </a:solidFill>
                          <a:latin typeface="CeraGR-Black" panose="00000A00000000000000" pitchFamily="2" charset="-95"/>
                        </a:rPr>
                        <a:t>ΠΡΟΣΛΗΨΕΙΣ ΙΔΟΧ / ΜΙΣΘΩΣΗΣ</a:t>
                      </a:r>
                      <a:r>
                        <a:rPr lang="el-GR" sz="1600" i="0" baseline="0" dirty="0">
                          <a:solidFill>
                            <a:schemeClr val="bg1"/>
                          </a:solidFill>
                          <a:latin typeface="CeraGR-Black" panose="00000A00000000000000" pitchFamily="2" charset="-95"/>
                        </a:rPr>
                        <a:t> ΕΡΓΟΥ</a:t>
                      </a:r>
                      <a:r>
                        <a:rPr lang="el-GR" sz="1600" i="0" dirty="0">
                          <a:solidFill>
                            <a:schemeClr val="bg1"/>
                          </a:solidFill>
                          <a:latin typeface="CeraGR-Black" panose="00000A00000000000000" pitchFamily="2" charset="-95"/>
                        </a:rPr>
                        <a:t> 202</a:t>
                      </a:r>
                      <a:r>
                        <a:rPr lang="en-US" sz="1600" i="0">
                          <a:solidFill>
                            <a:schemeClr val="bg1"/>
                          </a:solidFill>
                          <a:latin typeface="CeraGR-Black" panose="00000A00000000000000" pitchFamily="2" charset="-95"/>
                        </a:rPr>
                        <a:t>2</a:t>
                      </a:r>
                      <a:endParaRPr lang="el-GR" sz="1600" i="0" dirty="0">
                        <a:solidFill>
                          <a:schemeClr val="bg1"/>
                        </a:solidFill>
                        <a:latin typeface="CeraGR-Black" panose="00000A00000000000000" pitchFamily="2" charset="-95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2986">
                <a:tc>
                  <a:txBody>
                    <a:bodyPr/>
                    <a:lstStyle/>
                    <a:p>
                      <a:pPr algn="l" rtl="0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/>
                        </a:rPr>
                        <a:t>ΥΠΟΥΡΓΕΙΟ ΕΣΩΤΕΡΙΚΩΝ  -ΠΡΟΣΩΠΙΚΟ ΚΑΘΑΡΙΟΤΗΤΑΣ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2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7.259 </a:t>
                      </a:r>
                      <a:br>
                        <a:rPr lang="en-US" sz="12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</a:br>
                      <a:r>
                        <a:rPr lang="el-GR" sz="12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(σε όρους πλήρους απασχόλησης)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2986">
                <a:tc>
                  <a:txBody>
                    <a:bodyPr/>
                    <a:lstStyle/>
                    <a:p>
                      <a:pPr algn="l" rtl="0" fontAlgn="b"/>
                      <a:r>
                        <a:rPr lang="el-GR" sz="1100" b="0" i="0" u="none" strike="noStrike">
                          <a:solidFill>
                            <a:srgbClr val="084C8D"/>
                          </a:solidFill>
                          <a:effectLst/>
                          <a:latin typeface="CeraGR-Regular" panose="00000500000000000000"/>
                        </a:rPr>
                        <a:t>ΥΠΟΥΡΓΕΙΟ ΚΛΙΜΑΤΙΚΗΣ ΚΡΙΣΗΣ ΚΑΙ ΠΟΛΙΤΙΚΗΣ ΠΡΟΣΤΑΣΙΑΣ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2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2.520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2986">
                <a:tc>
                  <a:txBody>
                    <a:bodyPr/>
                    <a:lstStyle/>
                    <a:p>
                      <a:pPr algn="l" rtl="0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/>
                        </a:rPr>
                        <a:t>ΥΠΟΥΡΓΕΙΟ ΠΑΙΔΕΙΑΣ  ΚΑΙ ΘΡΗΣΚΕΥΜΑΤΩΝ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2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2.350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2986">
                <a:tc>
                  <a:txBody>
                    <a:bodyPr/>
                    <a:lstStyle/>
                    <a:p>
                      <a:pPr algn="l" rtl="0" fontAlgn="b"/>
                      <a:r>
                        <a:rPr lang="el-GR" sz="1100" b="0" i="0" u="none" strike="noStrike">
                          <a:solidFill>
                            <a:srgbClr val="084C8D"/>
                          </a:solidFill>
                          <a:effectLst/>
                          <a:latin typeface="CeraGR-Regular" panose="00000500000000000000"/>
                        </a:rPr>
                        <a:t>ΥΠΟΥΡΓΕΙΟ ΠΟΛΙΤΙΣΜΟΥ ΚΑΙ ΑΘΛΗΤΙΣΜΟΥ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2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2.387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2986">
                <a:tc>
                  <a:txBody>
                    <a:bodyPr/>
                    <a:lstStyle/>
                    <a:p>
                      <a:pPr algn="l" rtl="0" fontAlgn="b"/>
                      <a:r>
                        <a:rPr lang="el-GR" sz="1100" b="0" i="0" u="none" strike="noStrike">
                          <a:solidFill>
                            <a:srgbClr val="084C8D"/>
                          </a:solidFill>
                          <a:effectLst/>
                          <a:latin typeface="CeraGR-Regular" panose="00000500000000000000"/>
                        </a:rPr>
                        <a:t>ΥΠΟΥΡΓΕΙΟ ΕΣΩΤΕΡΙΚΩΝ  - ΟΤΑ Α΄ &amp; Β΄ ΒΑΘΜΟΥ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2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1.468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2986">
                <a:tc>
                  <a:txBody>
                    <a:bodyPr/>
                    <a:lstStyle/>
                    <a:p>
                      <a:pPr algn="l" rtl="0" fontAlgn="b"/>
                      <a:r>
                        <a:rPr lang="el-GR" sz="1100" b="0" i="0" u="none" strike="noStrike">
                          <a:solidFill>
                            <a:srgbClr val="084C8D"/>
                          </a:solidFill>
                          <a:effectLst/>
                          <a:latin typeface="CeraGR-Regular" panose="00000500000000000000"/>
                        </a:rPr>
                        <a:t>ΥΠΟΥΡΓΕΙΟ ΕΡΓΑΣΙΑΣ ΚΑΙ ΚΟΙΝΩΝΙΚΗΣ ΥΠΟΘΕΣΕΩΝ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2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1.339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2986">
                <a:tc>
                  <a:txBody>
                    <a:bodyPr/>
                    <a:lstStyle/>
                    <a:p>
                      <a:pPr algn="l" rtl="0" fontAlgn="b"/>
                      <a:r>
                        <a:rPr lang="el-GR" sz="1100" b="0" i="0" u="none" strike="noStrike">
                          <a:solidFill>
                            <a:srgbClr val="084C8D"/>
                          </a:solidFill>
                          <a:effectLst/>
                          <a:latin typeface="CeraGR-Regular" panose="00000500000000000000"/>
                        </a:rPr>
                        <a:t>ΥΠΟΥΡΓΕΙΟ ΑΓΡΟΤΙΚΗΣ ΑΝΑΠΤΥΞΗΣ ΚΑΙ ΤΡΟΦΙΜΩΝ 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2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1.189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2986">
                <a:tc>
                  <a:txBody>
                    <a:bodyPr/>
                    <a:lstStyle/>
                    <a:p>
                      <a:pPr algn="l" rtl="0" fontAlgn="b"/>
                      <a:r>
                        <a:rPr lang="el-GR" sz="1100" b="0" i="0" u="none" strike="noStrike">
                          <a:solidFill>
                            <a:srgbClr val="084C8D"/>
                          </a:solidFill>
                          <a:effectLst/>
                          <a:latin typeface="CeraGR-Regular" panose="00000500000000000000"/>
                        </a:rPr>
                        <a:t>ΥΠΟΥΡΓΕΙΟ ΕΘΝΙΚΗΣ ΑΜΥΝΑΣ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2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1.087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2986">
                <a:tc>
                  <a:txBody>
                    <a:bodyPr/>
                    <a:lstStyle/>
                    <a:p>
                      <a:pPr algn="l" rtl="0" fontAlgn="b"/>
                      <a:r>
                        <a:rPr lang="el-GR" sz="1100" b="0" i="0" u="none" strike="noStrike">
                          <a:solidFill>
                            <a:srgbClr val="084C8D"/>
                          </a:solidFill>
                          <a:effectLst/>
                          <a:latin typeface="CeraGR-Regular" panose="00000500000000000000"/>
                        </a:rPr>
                        <a:t>ΑΝΕΞΑΡΤΗΤΕΣ ΑΡΧΕΣ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2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956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2986">
                <a:tc>
                  <a:txBody>
                    <a:bodyPr/>
                    <a:lstStyle/>
                    <a:p>
                      <a:pPr algn="l" rtl="0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/>
                        </a:rPr>
                        <a:t>ΥΠΟΥΡΓΕΙΟ ΥΓΕΙΑΣ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2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796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2986">
                <a:tc>
                  <a:txBody>
                    <a:bodyPr/>
                    <a:lstStyle/>
                    <a:p>
                      <a:pPr algn="l" rtl="0" fontAlgn="b"/>
                      <a:r>
                        <a:rPr lang="el-GR" sz="1100" b="0" i="0" u="none" strike="noStrike">
                          <a:solidFill>
                            <a:srgbClr val="084C8D"/>
                          </a:solidFill>
                          <a:effectLst/>
                          <a:latin typeface="CeraGR-Regular" panose="00000500000000000000"/>
                        </a:rPr>
                        <a:t>ΥΠΟΥΡΓΕΙΟ ΤΟΥΡΙΣΜΟΥ 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2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453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2986">
                <a:tc>
                  <a:txBody>
                    <a:bodyPr/>
                    <a:lstStyle/>
                    <a:p>
                      <a:pPr algn="l" rtl="0" fontAlgn="b"/>
                      <a:r>
                        <a:rPr lang="el-GR" sz="1100" b="0" i="0" u="none" strike="noStrike">
                          <a:solidFill>
                            <a:srgbClr val="084C8D"/>
                          </a:solidFill>
                          <a:effectLst/>
                          <a:latin typeface="CeraGR-Regular" panose="00000500000000000000"/>
                        </a:rPr>
                        <a:t>ΥΠΟΥΡΓΕΙΟ ΠΡΟΣΤΑΣΙΑΣ ΤΟΥ ΠΟΛΙΤΗ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2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390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2986">
                <a:tc>
                  <a:txBody>
                    <a:bodyPr/>
                    <a:lstStyle/>
                    <a:p>
                      <a:pPr algn="l" rtl="0" fontAlgn="b"/>
                      <a:r>
                        <a:rPr lang="el-GR" sz="1100" b="0" i="0" u="none" strike="noStrike">
                          <a:solidFill>
                            <a:srgbClr val="084C8D"/>
                          </a:solidFill>
                          <a:effectLst/>
                          <a:latin typeface="CeraGR-Regular" panose="00000500000000000000"/>
                        </a:rPr>
                        <a:t>ΥΠΟΥΡΓΕΙΟ ΕΞΩΤΕΡΙΚΩΝ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2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86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2986">
                <a:tc>
                  <a:txBody>
                    <a:bodyPr/>
                    <a:lstStyle/>
                    <a:p>
                      <a:pPr algn="l" rtl="0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/>
                        </a:rPr>
                        <a:t>ΥΠΟΥΡΓΕΙΟ ΔΙΚΑΙΟΣΥΝΗΣ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2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48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2986">
                <a:tc>
                  <a:txBody>
                    <a:bodyPr/>
                    <a:lstStyle/>
                    <a:p>
                      <a:pPr algn="l" rtl="0" fontAlgn="b"/>
                      <a:r>
                        <a:rPr lang="el-GR" sz="1100" b="0" i="0" u="none" strike="noStrike">
                          <a:solidFill>
                            <a:srgbClr val="084C8D"/>
                          </a:solidFill>
                          <a:effectLst/>
                          <a:latin typeface="CeraGR-Regular" panose="00000500000000000000"/>
                        </a:rPr>
                        <a:t>ΥΠΟΥΡΓΕΙΟ ΟΙΚΟΝΟΜΙΚΩΝ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2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31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2986">
                <a:tc>
                  <a:txBody>
                    <a:bodyPr/>
                    <a:lstStyle/>
                    <a:p>
                      <a:pPr algn="l" rtl="0" fontAlgn="b"/>
                      <a:r>
                        <a:rPr lang="el-GR" sz="1100" b="0" i="0" u="none" strike="noStrike">
                          <a:solidFill>
                            <a:srgbClr val="084C8D"/>
                          </a:solidFill>
                          <a:effectLst/>
                          <a:latin typeface="CeraGR-Regular" panose="00000500000000000000"/>
                        </a:rPr>
                        <a:t>ΥΠΟΥΡΓΕΙΟ ΠΕΡΙΒΑΛΛΟΝΤΟΣ &amp; ΕΝΕΡΓΕΙΑΣ 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2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26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2986">
                <a:tc>
                  <a:txBody>
                    <a:bodyPr/>
                    <a:lstStyle/>
                    <a:p>
                      <a:pPr algn="l" rtl="0" fontAlgn="b"/>
                      <a:r>
                        <a:rPr lang="el-GR" sz="1100" b="0" i="0" u="none" strike="noStrike">
                          <a:solidFill>
                            <a:srgbClr val="084C8D"/>
                          </a:solidFill>
                          <a:effectLst/>
                          <a:latin typeface="CeraGR-Regular" panose="00000500000000000000"/>
                        </a:rPr>
                        <a:t>ΥΠΟΥΡΓΕΙΟ ΕΣΩΤΕΡΙΚΩΝ -ΛΟΙΠΟΙ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2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2986">
                <a:tc>
                  <a:txBody>
                    <a:bodyPr/>
                    <a:lstStyle/>
                    <a:p>
                      <a:pPr algn="l" rtl="0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/>
                        </a:rPr>
                        <a:t>ΥΠΟΥΡΓΕΙΟ ΝΑΥΤΙΛΙΑΣ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2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2986">
                <a:tc>
                  <a:txBody>
                    <a:bodyPr/>
                    <a:lstStyle/>
                    <a:p>
                      <a:pPr algn="l" rtl="0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/>
                        </a:rPr>
                        <a:t>ΓΓ ΕΝΗΜΕΡΩΣΗΣ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2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318509">
                <a:tc>
                  <a:txBody>
                    <a:bodyPr/>
                    <a:lstStyle/>
                    <a:p>
                      <a:pPr algn="l" rtl="0" fontAlgn="b"/>
                      <a:r>
                        <a:rPr lang="el-GR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eraGR-Regular" panose="00000500000000000000"/>
                        </a:rPr>
                        <a:t>ΣΥΝΟΛΟ </a:t>
                      </a:r>
                      <a:r>
                        <a:rPr lang="el-GR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CeraGR-Regular" panose="00000500000000000000"/>
                        </a:rPr>
                        <a:t>(έως 20/9/2022)</a:t>
                      </a:r>
                      <a:endParaRPr lang="el-GR" sz="1100" b="1" i="0" u="none" strike="noStrike" dirty="0">
                        <a:solidFill>
                          <a:schemeClr val="bg1"/>
                        </a:solidFill>
                        <a:effectLst/>
                        <a:latin typeface="CeraGR-Regular" panose="00000500000000000000"/>
                      </a:endParaRP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l-GR" sz="1600" b="1" i="0" dirty="0">
                          <a:solidFill>
                            <a:schemeClr val="bg1"/>
                          </a:solidFill>
                          <a:latin typeface="CeraGR-Regular" panose="00000500000000000000"/>
                        </a:rPr>
                        <a:t>22.407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318509">
                <a:tc>
                  <a:txBody>
                    <a:bodyPr/>
                    <a:lstStyle/>
                    <a:p>
                      <a:pPr algn="l" rtl="0" fontAlgn="b"/>
                      <a:r>
                        <a:rPr lang="el-GR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eraGR-Regular" panose="00000500000000000000"/>
                        </a:rPr>
                        <a:t>ΥΠΟΛΟΙΠΟ ΠΡΟΣ ΔΙΑΘΕΣΗ ΓΙΑ</a:t>
                      </a:r>
                      <a:r>
                        <a:rPr lang="el-GR" sz="11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eraGR-Regular" panose="00000500000000000000"/>
                        </a:rPr>
                        <a:t> ΛΟΙΠΕΣ ΔΕΣΜΕΥΣΕΙΣ (ΜΕΤΑΞΥ ΤΩΝ ΟΠΟΙΩΝ 1</a:t>
                      </a:r>
                      <a:r>
                        <a:rPr lang="en-GB" sz="11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eraGR-Regular" panose="00000500000000000000"/>
                        </a:rPr>
                        <a:t>2</a:t>
                      </a:r>
                      <a:r>
                        <a:rPr lang="el-GR" sz="11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eraGR-Regular" panose="00000500000000000000"/>
                        </a:rPr>
                        <a:t>00 ΓΙΑ ΑΔΕΙΑ ΑΝΑΤΡΟΦΗΣ ΝΕΟΔΙΟΡΙΣΤΩΝ ΕΚΠΑΙΔΕΥΤΙΚΩΝ)</a:t>
                      </a:r>
                      <a:endParaRPr lang="el-GR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/>
                      </a:endParaRP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l-GR" sz="1600" b="1" i="0" dirty="0">
                          <a:solidFill>
                            <a:schemeClr val="bg1"/>
                          </a:solidFill>
                          <a:latin typeface="CeraGR-Regular" panose="00000500000000000000"/>
                        </a:rPr>
                        <a:t>2.937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111872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DB868-3F35-684A-85CB-C6013B4185DA}" type="slidenum">
              <a:rPr lang="en-US" smtClean="0"/>
              <a:t>39</a:t>
            </a:fld>
            <a:endParaRPr lang="en-US"/>
          </a:p>
        </p:txBody>
      </p:sp>
      <p:sp>
        <p:nvSpPr>
          <p:cNvPr id="7" name="Shape 119">
            <a:extLst>
              <a:ext uri="{FF2B5EF4-FFF2-40B4-BE49-F238E27FC236}">
                <a16:creationId xmlns:a16="http://schemas.microsoft.com/office/drawing/2014/main" id="{F6E6257B-26A6-4E06-9174-CEFB38D60DFB}"/>
              </a:ext>
            </a:extLst>
          </p:cNvPr>
          <p:cNvSpPr/>
          <p:nvPr/>
        </p:nvSpPr>
        <p:spPr>
          <a:xfrm>
            <a:off x="-14648" y="6158703"/>
            <a:ext cx="12221297" cy="699297"/>
          </a:xfrm>
          <a:prstGeom prst="rect">
            <a:avLst/>
          </a:prstGeom>
          <a:solidFill>
            <a:srgbClr val="084C8D"/>
          </a:solidFill>
          <a:ln w="12700">
            <a:solidFill>
              <a:srgbClr val="6F9DD0"/>
            </a:solidFill>
            <a:miter/>
          </a:ln>
        </p:spPr>
        <p:txBody>
          <a:bodyPr lIns="45719" rIns="45719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/>
              <a:cs typeface="Helvetica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C40A61D-6DAC-4952-BAAB-7EB4929441D3}"/>
              </a:ext>
            </a:extLst>
          </p:cNvPr>
          <p:cNvCxnSpPr>
            <a:cxnSpLocks/>
          </p:cNvCxnSpPr>
          <p:nvPr/>
        </p:nvCxnSpPr>
        <p:spPr>
          <a:xfrm>
            <a:off x="176137" y="696555"/>
            <a:ext cx="11911088" cy="23126"/>
          </a:xfrm>
          <a:prstGeom prst="line">
            <a:avLst/>
          </a:prstGeom>
          <a:noFill/>
          <a:ln w="6350" cap="flat">
            <a:solidFill>
              <a:srgbClr val="376A9F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2" name="Shape 157">
            <a:extLst>
              <a:ext uri="{FF2B5EF4-FFF2-40B4-BE49-F238E27FC236}">
                <a16:creationId xmlns:a16="http://schemas.microsoft.com/office/drawing/2014/main" id="{B0CDFB54-D7BB-43F2-8C94-E5925A36C5FD}"/>
              </a:ext>
            </a:extLst>
          </p:cNvPr>
          <p:cNvSpPr/>
          <p:nvPr/>
        </p:nvSpPr>
        <p:spPr>
          <a:xfrm>
            <a:off x="515937" y="277292"/>
            <a:ext cx="11690711" cy="424732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9" rIns="45719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100">
                <a:solidFill>
                  <a:srgbClr val="87A4CB"/>
                </a:solidFill>
                <a:latin typeface="CeraGR-Black"/>
                <a:ea typeface="CeraGR-Black"/>
                <a:cs typeface="CeraGR-Black"/>
                <a:sym typeface="CeraGR-Black"/>
              </a:defRPr>
            </a:pPr>
            <a:r>
              <a:rPr kumimoji="0" lang="el-GR" sz="2700" b="0" i="0" u="none" strike="noStrike" kern="1200" cap="none" spc="0" normalizeH="0" baseline="0" noProof="0" dirty="0">
                <a:ln>
                  <a:noFill/>
                </a:ln>
                <a:solidFill>
                  <a:srgbClr val="144F89"/>
                </a:solidFill>
                <a:effectLst/>
                <a:uLnTx/>
                <a:uFillTx/>
                <a:latin typeface="CeraGR-Black"/>
                <a:sym typeface="CeraGR-Black"/>
              </a:rPr>
              <a:t>4.4.4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rgbClr val="144F89"/>
                </a:solidFill>
                <a:effectLst/>
                <a:uLnTx/>
                <a:uFillTx/>
                <a:latin typeface="CeraGR-Black"/>
                <a:sym typeface="CeraGR-Black"/>
              </a:rPr>
              <a:t> </a:t>
            </a:r>
            <a:r>
              <a:rPr lang="el-GR" sz="2700" dirty="0">
                <a:solidFill>
                  <a:srgbClr val="144F89"/>
                </a:solidFill>
                <a:latin typeface="CeraGR-Black"/>
              </a:rPr>
              <a:t>ΑΝΑΛΥΣΗ ΕΓΚΡΙΣΕΩΝ ΕΠΟΧΙΚΟΥ ΠΡΟΣΩΠΙΚΟΥ ΕΤΟΥΣ 2023</a:t>
            </a:r>
            <a:endParaRPr sz="2700" dirty="0">
              <a:solidFill>
                <a:srgbClr val="144F89"/>
              </a:solidFill>
              <a:latin typeface="CeraGR-Black"/>
              <a:sym typeface="CeraGR-Black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9F9CAD0-939F-4025-85ED-38AEBD1F18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2276123"/>
              </p:ext>
            </p:extLst>
          </p:nvPr>
        </p:nvGraphicFramePr>
        <p:xfrm>
          <a:off x="1684421" y="1979496"/>
          <a:ext cx="8823158" cy="20578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608679">
                  <a:extLst>
                    <a:ext uri="{9D8B030D-6E8A-4147-A177-3AD203B41FA5}">
                      <a16:colId xmlns:a16="http://schemas.microsoft.com/office/drawing/2014/main" val="2386979625"/>
                    </a:ext>
                  </a:extLst>
                </a:gridCol>
                <a:gridCol w="2214479">
                  <a:extLst>
                    <a:ext uri="{9D8B030D-6E8A-4147-A177-3AD203B41FA5}">
                      <a16:colId xmlns:a16="http://schemas.microsoft.com/office/drawing/2014/main" val="4234292008"/>
                    </a:ext>
                  </a:extLst>
                </a:gridCol>
              </a:tblGrid>
              <a:tr h="624004">
                <a:tc>
                  <a:txBody>
                    <a:bodyPr/>
                    <a:lstStyle/>
                    <a:p>
                      <a:pPr marL="0" marR="0" lvl="0" indent="0" algn="l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8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Black" panose="00000A00000000000000" pitchFamily="2" charset="-95"/>
                          <a:ea typeface="+mn-ea"/>
                          <a:cs typeface="+mn-cs"/>
                          <a:sym typeface="Calibri"/>
                        </a:rPr>
                        <a:t>ΚΑΤΗΓΟΡΙΑ ΦΟΡΕΑ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8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Black" panose="00000A00000000000000" pitchFamily="2" charset="-95"/>
                          <a:ea typeface="+mn-ea"/>
                          <a:cs typeface="+mn-cs"/>
                          <a:sym typeface="Calibri"/>
                        </a:rPr>
                        <a:t>ΑΡΙΘΜΟΣ ΘΕΣΕΩΝ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4417830"/>
                  </a:ext>
                </a:extLst>
              </a:tr>
              <a:tr h="263525">
                <a:tc>
                  <a:txBody>
                    <a:bodyPr/>
                    <a:lstStyle/>
                    <a:p>
                      <a:pPr marL="0" marR="0" lvl="1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4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ΥΠΟΥΡΓΕΙΟ ΕΘΝΙΚΗΣ ΑΜΥΝΑΣ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4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30</a:t>
                      </a:r>
                      <a:endParaRPr lang="en-US" sz="1400" b="0" i="0" u="none" strike="noStrike" kern="1200" cap="none" spc="0" baseline="0" dirty="0">
                        <a:ln>
                          <a:noFill/>
                        </a:ln>
                        <a:solidFill>
                          <a:srgbClr val="084C8D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3525">
                <a:tc>
                  <a:txBody>
                    <a:bodyPr/>
                    <a:lstStyle/>
                    <a:p>
                      <a:pPr marL="0" marR="0" lvl="1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4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ΥΠΟΥΡΓΕΙΟ ΠΑΙΔΕΙΑΣ ΚΑΙ ΘΡΗΣΚΕΥΜΑΤΩΝ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4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75</a:t>
                      </a:r>
                      <a:endParaRPr lang="en-US" sz="1400" b="0" i="0" u="none" strike="noStrike" kern="1200" cap="none" spc="0" baseline="0" dirty="0">
                        <a:ln>
                          <a:noFill/>
                        </a:ln>
                        <a:solidFill>
                          <a:srgbClr val="084C8D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530298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lvl="1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4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ΥΠΟΥΡΓΕΙΟ ΠΟΛΙΤΙΣΜΟΥ ΚΑΙ ΑΘΛΗΤΙΣΜΟΥ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4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37</a:t>
                      </a:r>
                      <a:endParaRPr lang="en-US" sz="1400" b="0" i="0" u="none" strike="noStrike" kern="1200" cap="none" spc="0" baseline="0" dirty="0">
                        <a:ln>
                          <a:noFill/>
                        </a:ln>
                        <a:solidFill>
                          <a:srgbClr val="084C8D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26665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lvl="1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4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ΥΠΟΥΡΓΕΙΟ ΥΓΕΙΑΣ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4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16</a:t>
                      </a:r>
                      <a:endParaRPr lang="en-US" sz="1400" b="0" i="0" u="none" strike="noStrike" kern="1200" cap="none" spc="0" baseline="0" dirty="0">
                        <a:ln>
                          <a:noFill/>
                        </a:ln>
                        <a:solidFill>
                          <a:srgbClr val="084C8D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576926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lvl="1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4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ΥΠΟΥΡΓΕΙΟ ΚΛΙΜΑΤΙΚΗΣ ΚΡΙΣΗΣ ΚΑΙ ΠΟΛΙΤΙΚΗΣ ΠΡΟΣΤΑΣΙΑΣ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1400" b="0" i="0" u="none" strike="noStrike" kern="1200" cap="none" spc="0" baseline="0" dirty="0">
                          <a:ln>
                            <a:noFill/>
                          </a:ln>
                          <a:solidFill>
                            <a:srgbClr val="084C8D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2.500</a:t>
                      </a:r>
                      <a:endParaRPr lang="en-US" sz="1400" b="0" i="0" u="none" strike="noStrike" kern="1200" cap="none" spc="0" baseline="0" dirty="0">
                        <a:ln>
                          <a:noFill/>
                        </a:ln>
                        <a:solidFill>
                          <a:srgbClr val="084C8D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ΣΥΝΟΛΟ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4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2.</a:t>
                      </a:r>
                      <a:r>
                        <a:rPr lang="el-GR" sz="14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CeraGR-Regular" panose="00000500000000000000" pitchFamily="2" charset="-95"/>
                          <a:ea typeface="+mn-ea"/>
                          <a:cs typeface="+mn-cs"/>
                          <a:sym typeface="Calibri"/>
                        </a:rPr>
                        <a:t>658</a:t>
                      </a:r>
                      <a:endParaRPr lang="en-US" sz="1400" b="1" i="0" u="none" strike="noStrike" cap="none" spc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uFillTx/>
                        <a:latin typeface="CeraGR-Regular" panose="00000500000000000000" pitchFamily="2" charset="-95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87A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513381"/>
                  </a:ext>
                </a:extLst>
              </a:tr>
            </a:tbl>
          </a:graphicData>
        </a:graphic>
      </p:graphicFrame>
      <p:pic>
        <p:nvPicPr>
          <p:cNvPr id="5" name="image1.png">
            <a:extLst>
              <a:ext uri="{FF2B5EF4-FFF2-40B4-BE49-F238E27FC236}">
                <a16:creationId xmlns:a16="http://schemas.microsoft.com/office/drawing/2014/main" id="{D82FD435-E940-431A-A2D9-3BD211D8C4D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55319" r="38483" b="25472"/>
          <a:stretch>
            <a:fillRect/>
          </a:stretch>
        </p:blipFill>
        <p:spPr>
          <a:xfrm>
            <a:off x="176137" y="6234802"/>
            <a:ext cx="3351068" cy="588568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614226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119">
            <a:extLst>
              <a:ext uri="{FF2B5EF4-FFF2-40B4-BE49-F238E27FC236}">
                <a16:creationId xmlns:a16="http://schemas.microsoft.com/office/drawing/2014/main" id="{79782398-A110-A241-8920-D08BB2124E99}"/>
              </a:ext>
            </a:extLst>
          </p:cNvPr>
          <p:cNvSpPr/>
          <p:nvPr/>
        </p:nvSpPr>
        <p:spPr>
          <a:xfrm>
            <a:off x="-14648" y="6158703"/>
            <a:ext cx="12221297" cy="699297"/>
          </a:xfrm>
          <a:prstGeom prst="rect">
            <a:avLst/>
          </a:prstGeom>
          <a:solidFill>
            <a:srgbClr val="084C8D"/>
          </a:solidFill>
          <a:ln w="12700">
            <a:solidFill>
              <a:srgbClr val="6F9DD0"/>
            </a:solidFill>
            <a:miter/>
          </a:ln>
        </p:spPr>
        <p:txBody>
          <a:bodyPr lIns="45719" rIns="45719" anchor="ctr"/>
          <a:lstStyle/>
          <a:p>
            <a:endParaRPr dirty="0"/>
          </a:p>
        </p:txBody>
      </p:sp>
      <p:sp>
        <p:nvSpPr>
          <p:cNvPr id="22" name="Shape 122">
            <a:extLst>
              <a:ext uri="{FF2B5EF4-FFF2-40B4-BE49-F238E27FC236}">
                <a16:creationId xmlns:a16="http://schemas.microsoft.com/office/drawing/2014/main" id="{D31E7D96-C69E-1647-AED1-68B5055A0AA3}"/>
              </a:ext>
            </a:extLst>
          </p:cNvPr>
          <p:cNvSpPr/>
          <p:nvPr/>
        </p:nvSpPr>
        <p:spPr>
          <a:xfrm>
            <a:off x="6611" y="6158703"/>
            <a:ext cx="12178779" cy="12701"/>
          </a:xfrm>
          <a:prstGeom prst="rect">
            <a:avLst/>
          </a:prstGeom>
          <a:solidFill>
            <a:srgbClr val="86A3CD"/>
          </a:solidFill>
          <a:ln w="12700">
            <a:solidFill>
              <a:srgbClr val="86A3CD"/>
            </a:solidFill>
            <a:miter/>
          </a:ln>
        </p:spPr>
        <p:txBody>
          <a:bodyPr lIns="45719" rIns="45719" anchor="ctr"/>
          <a:lstStyle/>
          <a:p>
            <a:endParaRPr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52ADB06-B41B-5E4E-A1FE-63EBEE29E33B}"/>
              </a:ext>
            </a:extLst>
          </p:cNvPr>
          <p:cNvCxnSpPr>
            <a:cxnSpLocks/>
          </p:cNvCxnSpPr>
          <p:nvPr/>
        </p:nvCxnSpPr>
        <p:spPr>
          <a:xfrm>
            <a:off x="340468" y="696555"/>
            <a:ext cx="11556460" cy="17203"/>
          </a:xfrm>
          <a:prstGeom prst="line">
            <a:avLst/>
          </a:prstGeom>
          <a:noFill/>
          <a:ln w="6350" cap="flat">
            <a:solidFill>
              <a:srgbClr val="376A9F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7" name="Shape 157">
            <a:extLst>
              <a:ext uri="{FF2B5EF4-FFF2-40B4-BE49-F238E27FC236}">
                <a16:creationId xmlns:a16="http://schemas.microsoft.com/office/drawing/2014/main" id="{F7D63E33-30FB-CE42-A59A-19AC10DC2ACB}"/>
              </a:ext>
            </a:extLst>
          </p:cNvPr>
          <p:cNvSpPr/>
          <p:nvPr/>
        </p:nvSpPr>
        <p:spPr>
          <a:xfrm>
            <a:off x="515938" y="277292"/>
            <a:ext cx="9001893" cy="4364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9" rIns="45719">
            <a:spAutoFit/>
          </a:bodyPr>
          <a:lstStyle/>
          <a:p>
            <a:pPr>
              <a:lnSpc>
                <a:spcPct val="80000"/>
              </a:lnSpc>
              <a:defRPr sz="6100">
                <a:solidFill>
                  <a:srgbClr val="87A4CB"/>
                </a:solidFill>
                <a:latin typeface="CeraGR-Black"/>
                <a:ea typeface="CeraGR-Black"/>
                <a:cs typeface="CeraGR-Black"/>
                <a:sym typeface="CeraGR-Black"/>
              </a:defRPr>
            </a:pPr>
            <a:r>
              <a:rPr lang="en-US" sz="2700" dirty="0">
                <a:solidFill>
                  <a:srgbClr val="144F89"/>
                </a:solidFill>
              </a:rPr>
              <a:t>1.</a:t>
            </a:r>
            <a:r>
              <a:rPr lang="el-GR" sz="2700" dirty="0">
                <a:solidFill>
                  <a:srgbClr val="144F89"/>
                </a:solidFill>
              </a:rPr>
              <a:t>1</a:t>
            </a:r>
            <a:r>
              <a:rPr lang="en-US" sz="2700" dirty="0">
                <a:solidFill>
                  <a:srgbClr val="144F89"/>
                </a:solidFill>
              </a:rPr>
              <a:t> </a:t>
            </a:r>
            <a:r>
              <a:rPr lang="el-GR" sz="2700" dirty="0">
                <a:solidFill>
                  <a:srgbClr val="144F89"/>
                </a:solidFill>
              </a:rPr>
              <a:t>ΣΥΝΟΛΟ ΤΑΚΤΙΚΟΥ ΠΡΟΣΩΠΙΚΟΥ           </a:t>
            </a:r>
            <a:endParaRPr sz="2700" dirty="0">
              <a:solidFill>
                <a:srgbClr val="144F89"/>
              </a:solidFill>
              <a:latin typeface="CeraGR-LightItalic" panose="00000400000000000000" pitchFamily="2" charset="-95"/>
            </a:endParaRPr>
          </a:p>
        </p:txBody>
      </p:sp>
      <p:sp>
        <p:nvSpPr>
          <p:cNvPr id="39" name="Shape 123">
            <a:extLst>
              <a:ext uri="{FF2B5EF4-FFF2-40B4-BE49-F238E27FC236}">
                <a16:creationId xmlns:a16="http://schemas.microsoft.com/office/drawing/2014/main" id="{AA020038-D2C6-D841-A171-5FAF8BCE3515}"/>
              </a:ext>
            </a:extLst>
          </p:cNvPr>
          <p:cNvSpPr/>
          <p:nvPr/>
        </p:nvSpPr>
        <p:spPr>
          <a:xfrm>
            <a:off x="4796583" y="6367504"/>
            <a:ext cx="6920010" cy="3231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9" rIns="45719">
            <a:spAutoFit/>
          </a:bodyPr>
          <a:lstStyle>
            <a:lvl1pPr>
              <a:defRPr sz="1500">
                <a:solidFill>
                  <a:srgbClr val="FFFFFF"/>
                </a:solidFill>
                <a:latin typeface="CeraGR-Light"/>
                <a:ea typeface="CeraGR-Light"/>
                <a:cs typeface="CeraGR-Light"/>
                <a:sym typeface="CeraGR-Light"/>
              </a:defRPr>
            </a:lvl1pPr>
          </a:lstStyle>
          <a:p>
            <a:pPr algn="r"/>
            <a:endParaRPr dirty="0"/>
          </a:p>
        </p:txBody>
      </p:sp>
      <p:sp>
        <p:nvSpPr>
          <p:cNvPr id="2" name="Shape 120">
            <a:extLst>
              <a:ext uri="{FF2B5EF4-FFF2-40B4-BE49-F238E27FC236}">
                <a16:creationId xmlns:a16="http://schemas.microsoft.com/office/drawing/2014/main" id="{0494779B-6608-4026-9EE1-BB85C2B18D40}"/>
              </a:ext>
            </a:extLst>
          </p:cNvPr>
          <p:cNvSpPr/>
          <p:nvPr/>
        </p:nvSpPr>
        <p:spPr>
          <a:xfrm>
            <a:off x="6733160" y="0"/>
            <a:ext cx="5339238" cy="714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094" y="21600"/>
                </a:moveTo>
                <a:lnTo>
                  <a:pt x="0" y="21197"/>
                </a:lnTo>
                <a:lnTo>
                  <a:pt x="1841" y="491"/>
                </a:lnTo>
                <a:lnTo>
                  <a:pt x="21600" y="0"/>
                </a:lnTo>
                <a:lnTo>
                  <a:pt x="20094" y="21600"/>
                </a:lnTo>
                <a:close/>
              </a:path>
            </a:pathLst>
          </a:custGeom>
          <a:solidFill>
            <a:srgbClr val="87A4CB">
              <a:alpha val="38000"/>
            </a:srgbClr>
          </a:solidFill>
          <a:ln w="12700">
            <a:miter lim="400000"/>
          </a:ln>
        </p:spPr>
        <p:txBody>
          <a:bodyPr lIns="45719" rIns="45719"/>
          <a:lstStyle/>
          <a:p>
            <a:endParaRPr dirty="0"/>
          </a:p>
        </p:txBody>
      </p:sp>
      <p:pic>
        <p:nvPicPr>
          <p:cNvPr id="4" name="image1.png">
            <a:extLst>
              <a:ext uri="{FF2B5EF4-FFF2-40B4-BE49-F238E27FC236}">
                <a16:creationId xmlns:a16="http://schemas.microsoft.com/office/drawing/2014/main" id="{8F4E650B-3FF5-48F9-A1D0-BB884BC814E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55319" r="38483" b="25472"/>
          <a:stretch>
            <a:fillRect/>
          </a:stretch>
        </p:blipFill>
        <p:spPr>
          <a:xfrm>
            <a:off x="176137" y="6234802"/>
            <a:ext cx="3351068" cy="588568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3" name="Πίνακας 6">
            <a:extLst>
              <a:ext uri="{FF2B5EF4-FFF2-40B4-BE49-F238E27FC236}">
                <a16:creationId xmlns:a16="http://schemas.microsoft.com/office/drawing/2014/main" id="{3FC36241-BAD7-41F9-A908-BFFDA93C5B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1098558"/>
              </p:ext>
            </p:extLst>
          </p:nvPr>
        </p:nvGraphicFramePr>
        <p:xfrm>
          <a:off x="762276" y="904748"/>
          <a:ext cx="9958275" cy="5174183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46447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41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608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85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89594">
                <a:tc>
                  <a:txBody>
                    <a:bodyPr/>
                    <a:lstStyle/>
                    <a:p>
                      <a:pPr lvl="1" algn="l" fontAlgn="ctr"/>
                      <a:r>
                        <a:rPr lang="el-GR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ΑΥΓΟΥΣΤΟΣ</a:t>
                      </a:r>
                      <a:r>
                        <a:rPr lang="el-GR" sz="1400" b="1" u="none" strike="noStrike" kern="1200" baseline="0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2022 </a:t>
                      </a:r>
                      <a:r>
                        <a:rPr lang="el-GR" sz="1050" b="1" u="none" strike="noStrike" kern="1200" dirty="0">
                          <a:solidFill>
                            <a:schemeClr val="bg1"/>
                          </a:solidFill>
                          <a:effectLst/>
                          <a:latin typeface="CeraGR-LightItalic" panose="00000400000000000000" pitchFamily="2" charset="-95"/>
                          <a:ea typeface="+mn-ea"/>
                          <a:cs typeface="+mn-cs"/>
                        </a:rPr>
                        <a:t>(ανά κατηγορία)</a:t>
                      </a:r>
                      <a:endParaRPr lang="el-GR" sz="1400" b="1" u="none" strike="noStrike" kern="1200" dirty="0">
                        <a:solidFill>
                          <a:schemeClr val="bg1"/>
                        </a:solidFill>
                        <a:effectLst/>
                        <a:latin typeface="CeraGR-LightItalic" panose="00000400000000000000" pitchFamily="2" charset="-95"/>
                        <a:ea typeface="+mn-ea"/>
                        <a:cs typeface="+mn-cs"/>
                      </a:endParaRPr>
                    </a:p>
                  </a:txBody>
                  <a:tcPr marL="6694" marR="6694" marT="66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el-GR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ΔΗΜΟΣΙΟΣ</a:t>
                      </a:r>
                      <a:r>
                        <a:rPr lang="el-GR" sz="1400" b="1" u="none" strike="noStrike" kern="1200" baseline="0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 ΤΟΜΕΑΣ</a:t>
                      </a:r>
                      <a:endParaRPr lang="el-GR" sz="1400" b="1" u="none" strike="noStrike" kern="1200" dirty="0">
                        <a:solidFill>
                          <a:schemeClr val="bg1"/>
                        </a:solidFill>
                        <a:effectLst/>
                        <a:latin typeface="CeraGR-Black" panose="00000A00000000000000" pitchFamily="2" charset="-95"/>
                        <a:ea typeface="+mn-ea"/>
                        <a:cs typeface="+mn-cs"/>
                      </a:endParaRPr>
                    </a:p>
                  </a:txBody>
                  <a:tcPr marL="6694" marR="6694" marT="66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ctr" latinLnBrk="0" hangingPunct="1"/>
                      <a:r>
                        <a:rPr lang="el-GR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ΝΠΙΔ</a:t>
                      </a:r>
                    </a:p>
                  </a:txBody>
                  <a:tcPr marL="6694" marR="6694" marT="66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el-GR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ΣΥΝΟΛΟ</a:t>
                      </a:r>
                    </a:p>
                  </a:txBody>
                  <a:tcPr marL="6694" marR="6694" marT="66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5967"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ΚΥΒΕΡΝΗΤΙΚΟΙ - ΠΟΛΙΤΕΙΑΚΟΙ ΦΟΡΕΙΣ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414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285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699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5967"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ΒΟΥΛΗ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1,189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1,189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5967"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ΑΝΕΞΑΡΤΗΤΕΣ ΑΡΧΕΣ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13,626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13,626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5967"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ΥΠΟΥΡΓΕΙΟ ΑΓΡΟΤΙΚΗΣ ΑΝΑΠΤΥΞΗΣ ΚΑΙ ΤΡΟΦΙΜΩΝ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1,933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1,792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3,725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5967"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ΥΠΟΥΡΓΕΙΟ ΑΝΑΠΤΥΞΗΣ ΚΑΙ ΕΠΕΝΔΥΣΕΩΝ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2,440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2,152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4,592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5967"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ΥΠΟΥΡΓΕΙΟ ΔΙΚΑΙΟΣΥΝΗΣ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11,736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11,736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5967"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ΥΠΟΥΡΓΕΙΟ ΕΘΝΙΚΗΣ ΑΜΥΝΑΣ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85,986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362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86,348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5967"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ΥΠΟΥΡΓΕΙΟ ΕΞΩΤΕΡΙΚΩΝ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1,903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58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1,961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5967"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ΥΠΟΥΡΓΕΙΟ ΕΡΓΑΣΙΑΣ ΚΑΙ ΚΟΙΝΩΝΙΚΩΝ ΥΠΟΘΕΣΕΩΝ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13,977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35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14,012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5967"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ΥΠΟΥΡΓΕΙΟ ΕΣΩΤΕΡΙΚΩΝ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1,506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71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1,577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5967"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ΥΠΟΥΡΓΕΙΟ ΚΛΙΜΑΤΙΚΗΣ ΚΡΙΣΗΣ ΚΑΙ ΠΟΛΙΤΙΚΗΣ ΠΡΟΣΤΑΣΙΑΣ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11,800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11,800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5967"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ΥΠΟΥΡΓΕΙΟ ΜΕΤΑΝΑΣΤΕΥΣΗΣ ΚΑΙ ΑΣΥΛΟΥ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792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792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75967"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ΥΠΟΥΡΓΕΙΟ ΝΑΥΤΙΛΙΑΣ ΚΑΙ ΝΗΣΙΩΤΙΚΗΣ ΠΟΛΙΤΙΚΗΣ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8,668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183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8,851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75967"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ΥΠΟΥΡΓΕΙΟ ΟΙΚΟΝΟΜΙΚΩΝ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3,638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1,101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4,739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75967"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ΥΠΟΥΡΓΕΙΟ ΠΑΙΔΕΙΑΣ ΚΑΙ ΘΡΗΣΚΕΥΜΑΤΩΝ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170,665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366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171,031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75967"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ΥΠΟΥΡΓΕΙΟ ΠΕΡΙΒΑΛΛΟΝΤΟΣ ΚΑΙ ΕΝΕΡΓΕΙΑΣ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3,959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139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4,098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75967"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ΥΠΟΥΡΓΕΙΟ ΠΟΛΙΤΙΣΜΟΥ ΚΑΙ ΑΘΛΗΤΙΣΜΟΥ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7,228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1,378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8,606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75967"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ΥΠΟΥΡΓΕΙΟ ΠΡΟΣΤΑΣΙΑΣ ΤΟΥ ΠΟΛΙΤΗ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60,140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60,140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75967"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ΥΠΟΥΡΓΕΙΟ ΤΟΥΡΙΣΜΟΥ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714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714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75967"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ΥΠΟΥΡΓΕΙΟ ΥΓΕΙΑΣ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73,627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3,951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77,578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75967"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ΥΠΟΥΡΓΕΙΟ ΥΠΟΔΟΜΩΝ ΚΑΙ ΜΕΤΑΦΟΡΩΝ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3,796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10,823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14,619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73967"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ΥΠΟΥΡΓΕΙΟ ΨΗΦΙΑΚΗΣ ΔΙΑΚΥΒΕΡΝΗΣΗΣ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1,417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2,243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3,660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ΑΠΟΚΕΝΤΡΩΜΕΝΕΣ ΔΙΟΙΚΗΣΕΙΣ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2,574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2,574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75967"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ΟΤΑ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83,433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6,318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89,751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232700"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6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ΣΥΝΟΛΟ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US" sz="12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56</a:t>
                      </a:r>
                      <a:r>
                        <a:rPr lang="el-GR" sz="12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7</a:t>
                      </a:r>
                      <a:r>
                        <a:rPr lang="en-US" sz="12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.</a:t>
                      </a:r>
                      <a:r>
                        <a:rPr lang="el-GR" sz="12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161</a:t>
                      </a:r>
                    </a:p>
                  </a:txBody>
                  <a:tcPr marL="6694" marR="6694" marT="669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2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     31.257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en-US" sz="12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59</a:t>
                      </a:r>
                      <a:r>
                        <a:rPr lang="el-GR" sz="12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8</a:t>
                      </a:r>
                      <a:r>
                        <a:rPr lang="en-US" sz="12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.</a:t>
                      </a:r>
                      <a:r>
                        <a:rPr lang="el-GR" sz="12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418</a:t>
                      </a:r>
                    </a:p>
                  </a:txBody>
                  <a:tcPr marL="6694" marR="6694" marT="669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5244237"/>
      </p:ext>
    </p:extLst>
  </p:cSld>
  <p:clrMapOvr>
    <a:masterClrMapping/>
  </p:clrMapOvr>
  <p:transition spd="slow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75A7E4A-7FCD-AC4C-A94C-2BA6128E60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4284C86-37F2-AA4B-BC9C-57527B738FCF}"/>
              </a:ext>
            </a:extLst>
          </p:cNvPr>
          <p:cNvSpPr txBox="1"/>
          <p:nvPr/>
        </p:nvSpPr>
        <p:spPr>
          <a:xfrm>
            <a:off x="1011033" y="6246688"/>
            <a:ext cx="10572108" cy="410967"/>
          </a:xfrm>
          <a:prstGeom prst="rect">
            <a:avLst/>
          </a:prstGeom>
          <a:noFill/>
        </p:spPr>
        <p:txBody>
          <a:bodyPr wrap="square" rtlCol="0" anchor="b" anchorCtr="0">
            <a:noAutofit/>
          </a:bodyPr>
          <a:lstStyle/>
          <a:p>
            <a:r>
              <a:rPr lang="el" sz="1200" dirty="0">
                <a:cs typeface="Arial" panose="020B0604020202020204" pitchFamily="34" charset="0"/>
              </a:rPr>
              <a:t>Βασ. Σοφίας 15, ΤΚ 106 74, Αθήνα      T: +302131313482, 486, 489       F: +302103646670      ggd@ypes.gov.gr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DB868-3F35-684A-85CB-C6013B4185DA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0345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119">
            <a:extLst>
              <a:ext uri="{FF2B5EF4-FFF2-40B4-BE49-F238E27FC236}">
                <a16:creationId xmlns:a16="http://schemas.microsoft.com/office/drawing/2014/main" id="{79782398-A110-A241-8920-D08BB2124E99}"/>
              </a:ext>
            </a:extLst>
          </p:cNvPr>
          <p:cNvSpPr/>
          <p:nvPr/>
        </p:nvSpPr>
        <p:spPr>
          <a:xfrm>
            <a:off x="-14648" y="6158703"/>
            <a:ext cx="12221297" cy="699297"/>
          </a:xfrm>
          <a:prstGeom prst="rect">
            <a:avLst/>
          </a:prstGeom>
          <a:solidFill>
            <a:srgbClr val="084C8D"/>
          </a:solidFill>
          <a:ln w="12700">
            <a:solidFill>
              <a:srgbClr val="6F9DD0"/>
            </a:solidFill>
            <a:miter/>
          </a:ln>
        </p:spPr>
        <p:txBody>
          <a:bodyPr lIns="45719" rIns="45719" anchor="ctr"/>
          <a:lstStyle/>
          <a:p>
            <a:endParaRPr dirty="0"/>
          </a:p>
        </p:txBody>
      </p:sp>
      <p:sp>
        <p:nvSpPr>
          <p:cNvPr id="22" name="Shape 122">
            <a:extLst>
              <a:ext uri="{FF2B5EF4-FFF2-40B4-BE49-F238E27FC236}">
                <a16:creationId xmlns:a16="http://schemas.microsoft.com/office/drawing/2014/main" id="{D31E7D96-C69E-1647-AED1-68B5055A0AA3}"/>
              </a:ext>
            </a:extLst>
          </p:cNvPr>
          <p:cNvSpPr/>
          <p:nvPr/>
        </p:nvSpPr>
        <p:spPr>
          <a:xfrm>
            <a:off x="6611" y="6158703"/>
            <a:ext cx="12178779" cy="12701"/>
          </a:xfrm>
          <a:prstGeom prst="rect">
            <a:avLst/>
          </a:prstGeom>
          <a:solidFill>
            <a:srgbClr val="86A3CD"/>
          </a:solidFill>
          <a:ln w="12700">
            <a:solidFill>
              <a:srgbClr val="86A3CD"/>
            </a:solidFill>
            <a:miter/>
          </a:ln>
        </p:spPr>
        <p:txBody>
          <a:bodyPr lIns="45719" rIns="45719" anchor="ctr"/>
          <a:lstStyle/>
          <a:p>
            <a:endParaRPr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52ADB06-B41B-5E4E-A1FE-63EBEE29E33B}"/>
              </a:ext>
            </a:extLst>
          </p:cNvPr>
          <p:cNvCxnSpPr>
            <a:cxnSpLocks/>
          </p:cNvCxnSpPr>
          <p:nvPr/>
        </p:nvCxnSpPr>
        <p:spPr>
          <a:xfrm>
            <a:off x="340468" y="696555"/>
            <a:ext cx="11556460" cy="17203"/>
          </a:xfrm>
          <a:prstGeom prst="line">
            <a:avLst/>
          </a:prstGeom>
          <a:noFill/>
          <a:ln w="6350" cap="flat">
            <a:solidFill>
              <a:srgbClr val="376A9F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7" name="Shape 157">
            <a:extLst>
              <a:ext uri="{FF2B5EF4-FFF2-40B4-BE49-F238E27FC236}">
                <a16:creationId xmlns:a16="http://schemas.microsoft.com/office/drawing/2014/main" id="{F7D63E33-30FB-CE42-A59A-19AC10DC2ACB}"/>
              </a:ext>
            </a:extLst>
          </p:cNvPr>
          <p:cNvSpPr/>
          <p:nvPr/>
        </p:nvSpPr>
        <p:spPr>
          <a:xfrm>
            <a:off x="515938" y="277292"/>
            <a:ext cx="9001893" cy="4364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9" rIns="45719">
            <a:spAutoFit/>
          </a:bodyPr>
          <a:lstStyle/>
          <a:p>
            <a:pPr>
              <a:lnSpc>
                <a:spcPct val="80000"/>
              </a:lnSpc>
              <a:defRPr sz="6100">
                <a:solidFill>
                  <a:srgbClr val="87A4CB"/>
                </a:solidFill>
                <a:latin typeface="CeraGR-Black"/>
                <a:ea typeface="CeraGR-Black"/>
                <a:cs typeface="CeraGR-Black"/>
                <a:sym typeface="CeraGR-Black"/>
              </a:defRPr>
            </a:pPr>
            <a:r>
              <a:rPr lang="en-US" sz="2700" dirty="0">
                <a:solidFill>
                  <a:srgbClr val="144F89"/>
                </a:solidFill>
              </a:rPr>
              <a:t>1.</a:t>
            </a:r>
            <a:r>
              <a:rPr lang="el-GR" sz="2700" dirty="0">
                <a:solidFill>
                  <a:srgbClr val="144F89"/>
                </a:solidFill>
              </a:rPr>
              <a:t>2 ΕΞΕΛΙΞΗ ΤΑΚΤΙΚΟΥ ΠΡΟΣΩΠΙΚΟΥ           </a:t>
            </a:r>
            <a:endParaRPr sz="2700" dirty="0">
              <a:solidFill>
                <a:srgbClr val="144F89"/>
              </a:solidFill>
              <a:latin typeface="CeraGR-LightItalic" panose="00000400000000000000" pitchFamily="2" charset="-95"/>
            </a:endParaRPr>
          </a:p>
        </p:txBody>
      </p:sp>
      <p:sp>
        <p:nvSpPr>
          <p:cNvPr id="39" name="Shape 123">
            <a:extLst>
              <a:ext uri="{FF2B5EF4-FFF2-40B4-BE49-F238E27FC236}">
                <a16:creationId xmlns:a16="http://schemas.microsoft.com/office/drawing/2014/main" id="{AA020038-D2C6-D841-A171-5FAF8BCE3515}"/>
              </a:ext>
            </a:extLst>
          </p:cNvPr>
          <p:cNvSpPr/>
          <p:nvPr/>
        </p:nvSpPr>
        <p:spPr>
          <a:xfrm>
            <a:off x="4796583" y="6367504"/>
            <a:ext cx="6920010" cy="3231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9" rIns="45719">
            <a:spAutoFit/>
          </a:bodyPr>
          <a:lstStyle>
            <a:lvl1pPr>
              <a:defRPr sz="1500">
                <a:solidFill>
                  <a:srgbClr val="FFFFFF"/>
                </a:solidFill>
                <a:latin typeface="CeraGR-Light"/>
                <a:ea typeface="CeraGR-Light"/>
                <a:cs typeface="CeraGR-Light"/>
                <a:sym typeface="CeraGR-Light"/>
              </a:defRPr>
            </a:lvl1pPr>
          </a:lstStyle>
          <a:p>
            <a:pPr algn="r"/>
            <a:endParaRPr dirty="0"/>
          </a:p>
        </p:txBody>
      </p:sp>
      <p:sp>
        <p:nvSpPr>
          <p:cNvPr id="2" name="Shape 120">
            <a:extLst>
              <a:ext uri="{FF2B5EF4-FFF2-40B4-BE49-F238E27FC236}">
                <a16:creationId xmlns:a16="http://schemas.microsoft.com/office/drawing/2014/main" id="{0494779B-6608-4026-9EE1-BB85C2B18D40}"/>
              </a:ext>
            </a:extLst>
          </p:cNvPr>
          <p:cNvSpPr/>
          <p:nvPr/>
        </p:nvSpPr>
        <p:spPr>
          <a:xfrm>
            <a:off x="6733160" y="0"/>
            <a:ext cx="5339238" cy="714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094" y="21600"/>
                </a:moveTo>
                <a:lnTo>
                  <a:pt x="0" y="21197"/>
                </a:lnTo>
                <a:lnTo>
                  <a:pt x="1841" y="491"/>
                </a:lnTo>
                <a:lnTo>
                  <a:pt x="21600" y="0"/>
                </a:lnTo>
                <a:lnTo>
                  <a:pt x="20094" y="21600"/>
                </a:lnTo>
                <a:close/>
              </a:path>
            </a:pathLst>
          </a:custGeom>
          <a:solidFill>
            <a:srgbClr val="87A4CB">
              <a:alpha val="38000"/>
            </a:srgbClr>
          </a:solidFill>
          <a:ln w="12700">
            <a:miter lim="400000"/>
          </a:ln>
        </p:spPr>
        <p:txBody>
          <a:bodyPr lIns="45719" rIns="45719"/>
          <a:lstStyle/>
          <a:p>
            <a:endParaRPr dirty="0"/>
          </a:p>
        </p:txBody>
      </p:sp>
      <p:pic>
        <p:nvPicPr>
          <p:cNvPr id="4" name="image1.png">
            <a:extLst>
              <a:ext uri="{FF2B5EF4-FFF2-40B4-BE49-F238E27FC236}">
                <a16:creationId xmlns:a16="http://schemas.microsoft.com/office/drawing/2014/main" id="{8F4E650B-3FF5-48F9-A1D0-BB884BC814E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55319" r="38483" b="25472"/>
          <a:stretch>
            <a:fillRect/>
          </a:stretch>
        </p:blipFill>
        <p:spPr>
          <a:xfrm>
            <a:off x="176137" y="6234802"/>
            <a:ext cx="3351068" cy="588568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929625"/>
              </p:ext>
            </p:extLst>
          </p:nvPr>
        </p:nvGraphicFramePr>
        <p:xfrm>
          <a:off x="1712465" y="909858"/>
          <a:ext cx="8123312" cy="1938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18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6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69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69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69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836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9638">
                <a:tc>
                  <a:txBody>
                    <a:bodyPr/>
                    <a:lstStyle/>
                    <a:p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algn="l" defTabSz="914400" rtl="0" eaLnBrk="1" fontAlgn="ctr" latinLnBrk="0" hangingPunct="1"/>
                      <a:r>
                        <a:rPr lang="el-GR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lack" panose="00000A00000000000000"/>
                          <a:ea typeface="+mn-ea"/>
                          <a:cs typeface="+mn-cs"/>
                        </a:rPr>
                        <a:t>2018</a:t>
                      </a:r>
                      <a:endParaRPr lang="en-GB" sz="1400" b="1" u="none" strike="noStrike" kern="1200" dirty="0">
                        <a:solidFill>
                          <a:schemeClr val="bg1"/>
                        </a:solidFill>
                        <a:effectLst/>
                        <a:latin typeface="CeraGR-Black" panose="00000A00000000000000" pitchFamily="2" charset="-95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algn="l" defTabSz="914400" rtl="0" eaLnBrk="1" fontAlgn="ctr" latinLnBrk="0" hangingPunct="1"/>
                      <a:r>
                        <a:rPr lang="el-GR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lack" panose="00000A00000000000000"/>
                          <a:ea typeface="+mn-ea"/>
                          <a:cs typeface="+mn-cs"/>
                        </a:rPr>
                        <a:t>2019</a:t>
                      </a:r>
                      <a:endParaRPr lang="en-GB" sz="1400" b="1" u="none" strike="noStrike" kern="1200" dirty="0">
                        <a:solidFill>
                          <a:schemeClr val="bg1"/>
                        </a:solidFill>
                        <a:effectLst/>
                        <a:latin typeface="CeraGR-Black" panose="00000A00000000000000" pitchFamily="2" charset="-95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algn="l" defTabSz="914400" rtl="0" eaLnBrk="1" fontAlgn="ctr" latinLnBrk="0" hangingPunct="1"/>
                      <a:r>
                        <a:rPr lang="el-GR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lack" panose="00000A00000000000000"/>
                          <a:ea typeface="+mn-ea"/>
                          <a:cs typeface="+mn-cs"/>
                        </a:rPr>
                        <a:t>2020</a:t>
                      </a:r>
                      <a:endParaRPr lang="en-GB" sz="1400" b="1" u="none" strike="noStrike" kern="1200" dirty="0">
                        <a:solidFill>
                          <a:schemeClr val="bg1"/>
                        </a:solidFill>
                        <a:effectLst/>
                        <a:latin typeface="CeraGR-Black" panose="00000A00000000000000" pitchFamily="2" charset="-95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algn="l" defTabSz="914400" rtl="0" eaLnBrk="1" fontAlgn="ctr" latinLnBrk="0" hangingPunct="1"/>
                      <a:r>
                        <a:rPr lang="el-GR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lack" panose="00000A00000000000000"/>
                          <a:ea typeface="+mn-ea"/>
                          <a:cs typeface="+mn-cs"/>
                        </a:rPr>
                        <a:t>2021</a:t>
                      </a:r>
                      <a:endParaRPr lang="en-GB" sz="1400" b="1" u="none" strike="noStrike" kern="1200" dirty="0">
                        <a:solidFill>
                          <a:schemeClr val="bg1"/>
                        </a:solidFill>
                        <a:effectLst/>
                        <a:latin typeface="CeraGR-Black" panose="00000A00000000000000" pitchFamily="2" charset="-95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algn="l" defTabSz="914400" rtl="0" eaLnBrk="1" fontAlgn="ctr" latinLnBrk="0" hangingPunct="1"/>
                      <a:r>
                        <a:rPr lang="el-GR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lack" panose="00000A00000000000000"/>
                          <a:ea typeface="+mn-ea"/>
                          <a:cs typeface="+mn-cs"/>
                        </a:rPr>
                        <a:t>2022 (Αύγ.)</a:t>
                      </a:r>
                      <a:endParaRPr lang="en-GB" sz="1400" b="1" u="none" strike="noStrike" kern="1200" dirty="0">
                        <a:solidFill>
                          <a:schemeClr val="bg1"/>
                        </a:solidFill>
                        <a:effectLst/>
                        <a:latin typeface="CeraGR-Black" panose="00000A00000000000000" pitchFamily="2" charset="-95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0" algn="l" defTabSz="914400" rtl="0" eaLnBrk="1" fontAlgn="b" latinLnBrk="0" hangingPunct="1"/>
                      <a:r>
                        <a:rPr lang="el-GR" sz="14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Black" panose="00000A00000000000000"/>
                          <a:ea typeface="+mn-ea"/>
                          <a:cs typeface="+mn-cs"/>
                        </a:rPr>
                        <a:t>ΔΗΜΟΣΙΟΣ ΤΟΜΕΑΣ (ΕΚΤΟΣ ΝΠΙΔ)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565.324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572.324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569.009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GB" sz="16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567.532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l-GR" sz="16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567.161</a:t>
                      </a:r>
                      <a:endParaRPr lang="en-GB" sz="1600" u="none" strike="noStrike" kern="1200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7779">
                <a:tc>
                  <a:txBody>
                    <a:bodyPr/>
                    <a:lstStyle/>
                    <a:p>
                      <a:pPr marL="0" lvl="0" algn="l" defTabSz="914400" rtl="0" eaLnBrk="1" fontAlgn="b" latinLnBrk="0" hangingPunct="1"/>
                      <a:r>
                        <a:rPr lang="el-GR" sz="14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Black" panose="00000A00000000000000"/>
                          <a:ea typeface="+mn-ea"/>
                          <a:cs typeface="+mn-cs"/>
                        </a:rPr>
                        <a:t>ΝΠΙΔ</a:t>
                      </a:r>
                      <a:endParaRPr lang="en-GB" sz="1400" u="none" strike="noStrike" kern="1200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35.779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34.240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33.780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GB" sz="16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31.642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l-GR" sz="16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31.257</a:t>
                      </a:r>
                      <a:endParaRPr lang="en-GB" sz="1600" u="none" strike="noStrike" kern="1200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3703">
                <a:tc>
                  <a:txBody>
                    <a:bodyPr/>
                    <a:lstStyle/>
                    <a:p>
                      <a:pPr marL="0" lvl="0" algn="l" defTabSz="914400" rtl="0" eaLnBrk="1" fontAlgn="b" latinLnBrk="0" hangingPunct="1"/>
                      <a:r>
                        <a:rPr lang="el-GR" sz="1400" b="1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Black" panose="00000A00000000000000"/>
                          <a:ea typeface="+mn-ea"/>
                          <a:cs typeface="+mn-cs"/>
                        </a:rPr>
                        <a:t>Σύνολο</a:t>
                      </a:r>
                      <a:endParaRPr lang="en-GB" sz="1400" b="1" u="none" strike="noStrike" kern="1200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GB" sz="1600" b="1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601.103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GB" sz="1600" b="1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606.564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GB" sz="1600" b="1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602.789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GB" sz="1600" b="1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599.174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GB" sz="1600" b="1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598.418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6" name="Chart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723464"/>
              </p:ext>
            </p:extLst>
          </p:nvPr>
        </p:nvGraphicFramePr>
        <p:xfrm>
          <a:off x="759208" y="3132061"/>
          <a:ext cx="10029825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783497413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84C8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" name="image1.png"/>
          <p:cNvPicPr>
            <a:picLocks noChangeAspect="1"/>
          </p:cNvPicPr>
          <p:nvPr/>
        </p:nvPicPr>
        <p:blipFill>
          <a:blip r:embed="rId3"/>
          <a:srcRect t="55319" r="38483" b="25472"/>
          <a:stretch>
            <a:fillRect/>
          </a:stretch>
        </p:blipFill>
        <p:spPr>
          <a:xfrm>
            <a:off x="8646369" y="6020837"/>
            <a:ext cx="3351068" cy="588568"/>
          </a:xfrm>
          <a:prstGeom prst="rect">
            <a:avLst/>
          </a:prstGeom>
          <a:ln w="12700">
            <a:miter lim="400000"/>
          </a:ln>
        </p:spPr>
      </p:pic>
      <p:sp>
        <p:nvSpPr>
          <p:cNvPr id="156" name="Shape 156"/>
          <p:cNvSpPr/>
          <p:nvPr/>
        </p:nvSpPr>
        <p:spPr>
          <a:xfrm>
            <a:off x="1595546" y="1127372"/>
            <a:ext cx="2059216" cy="40318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25600">
                <a:solidFill>
                  <a:srgbClr val="87A4CB"/>
                </a:solidFill>
                <a:latin typeface="CeraGR-Black"/>
                <a:ea typeface="CeraGR-Black"/>
                <a:cs typeface="CeraGR-Black"/>
                <a:sym typeface="CeraGR-Black"/>
              </a:defRPr>
            </a:lvl1pPr>
          </a:lstStyle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5600" b="0" i="0" u="none" strike="noStrike" kern="0" cap="none" spc="0" normalizeH="0" baseline="0" noProof="0" dirty="0">
                <a:ln>
                  <a:noFill/>
                </a:ln>
                <a:solidFill>
                  <a:srgbClr val="87A4CB"/>
                </a:solidFill>
                <a:effectLst/>
                <a:uLnTx/>
                <a:uFillTx/>
                <a:latin typeface="CeraGR-Black"/>
                <a:sym typeface="CeraGR-Black"/>
              </a:rPr>
              <a:t>2</a:t>
            </a:r>
            <a:endParaRPr kumimoji="0" sz="25600" b="0" i="0" u="none" strike="noStrike" kern="0" cap="none" spc="0" normalizeH="0" baseline="0" noProof="0" dirty="0">
              <a:ln>
                <a:noFill/>
              </a:ln>
              <a:solidFill>
                <a:srgbClr val="87A4CB"/>
              </a:solidFill>
              <a:effectLst/>
              <a:uLnTx/>
              <a:uFillTx/>
              <a:latin typeface="CeraGR-Black"/>
              <a:sym typeface="CeraGR-Black"/>
            </a:endParaRPr>
          </a:p>
        </p:txBody>
      </p:sp>
      <p:sp>
        <p:nvSpPr>
          <p:cNvPr id="157" name="Shape 157"/>
          <p:cNvSpPr/>
          <p:nvPr/>
        </p:nvSpPr>
        <p:spPr>
          <a:xfrm>
            <a:off x="3654762" y="2086512"/>
            <a:ext cx="8131224" cy="21135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pPr marL="0" marR="0" lvl="0" indent="0" algn="l" defTabSz="914400" rtl="0" eaLnBrk="1" fontAlgn="auto" latinLnBrk="0" hangingPunct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100">
                <a:solidFill>
                  <a:srgbClr val="87A4CB"/>
                </a:solidFill>
                <a:latin typeface="CeraGR-Black"/>
                <a:ea typeface="CeraGR-Black"/>
                <a:cs typeface="CeraGR-Black"/>
                <a:sym typeface="CeraGR-Black"/>
              </a:defRPr>
            </a:pPr>
            <a:r>
              <a:rPr kumimoji="0" lang="el-GR" sz="6100" b="0" i="0" u="none" strike="noStrike" kern="0" cap="none" spc="0" normalizeH="0" baseline="0" noProof="0" dirty="0">
                <a:ln>
                  <a:noFill/>
                </a:ln>
                <a:solidFill>
                  <a:srgbClr val="87A4CB"/>
                </a:solidFill>
                <a:effectLst/>
                <a:uLnTx/>
                <a:uFillTx/>
                <a:latin typeface="CeraGR-Black"/>
                <a:sym typeface="CeraGR-Black"/>
              </a:rPr>
              <a:t>ΑΠΟΧΩΡΗΣΕΙΣ </a:t>
            </a:r>
          </a:p>
          <a:p>
            <a:pPr marL="0" marR="0" lvl="0" indent="0" algn="l" defTabSz="914400" rtl="0" eaLnBrk="1" fontAlgn="auto" latinLnBrk="0" hangingPunct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100">
                <a:solidFill>
                  <a:srgbClr val="87A4CB"/>
                </a:solidFill>
                <a:latin typeface="CeraGR-Black"/>
                <a:ea typeface="CeraGR-Black"/>
                <a:cs typeface="CeraGR-Black"/>
                <a:sym typeface="CeraGR-Black"/>
              </a:defRPr>
            </a:pPr>
            <a:r>
              <a:rPr kumimoji="0" lang="el-GR" sz="6100" b="0" i="0" u="none" strike="noStrike" kern="0" cap="none" spc="0" normalizeH="0" baseline="0" noProof="0" dirty="0">
                <a:ln>
                  <a:noFill/>
                </a:ln>
                <a:solidFill>
                  <a:srgbClr val="87A4CB"/>
                </a:solidFill>
                <a:effectLst/>
                <a:uLnTx/>
                <a:uFillTx/>
                <a:latin typeface="CeraGR-Black"/>
                <a:sym typeface="CeraGR-Black"/>
              </a:rPr>
              <a:t>&amp; ΠΡΟΣΛΗΨΕΙΣ </a:t>
            </a:r>
          </a:p>
          <a:p>
            <a:pPr marL="0" marR="0" lvl="0" indent="0" algn="l" defTabSz="914400" rtl="0" eaLnBrk="1" fontAlgn="auto" latinLnBrk="0" hangingPunct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100">
                <a:solidFill>
                  <a:srgbClr val="87A4CB"/>
                </a:solidFill>
                <a:latin typeface="CeraGR-Black"/>
                <a:ea typeface="CeraGR-Black"/>
                <a:cs typeface="CeraGR-Black"/>
                <a:sym typeface="CeraGR-Black"/>
              </a:defRPr>
            </a:pPr>
            <a:r>
              <a:rPr kumimoji="0" lang="el-GR" sz="6100" b="0" i="0" u="none" strike="noStrike" kern="0" cap="none" spc="0" normalizeH="0" baseline="0" noProof="0" dirty="0">
                <a:ln>
                  <a:noFill/>
                </a:ln>
                <a:solidFill>
                  <a:srgbClr val="87A4CB"/>
                </a:solidFill>
                <a:effectLst/>
                <a:uLnTx/>
                <a:uFillTx/>
                <a:latin typeface="CeraGR-Black"/>
                <a:sym typeface="CeraGR-Black"/>
              </a:rPr>
              <a:t>2020 – 2022 </a:t>
            </a:r>
          </a:p>
        </p:txBody>
      </p:sp>
    </p:spTree>
    <p:extLst>
      <p:ext uri="{BB962C8B-B14F-4D97-AF65-F5344CB8AC3E}">
        <p14:creationId xmlns:p14="http://schemas.microsoft.com/office/powerpoint/2010/main" val="1706637890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119">
            <a:extLst>
              <a:ext uri="{FF2B5EF4-FFF2-40B4-BE49-F238E27FC236}">
                <a16:creationId xmlns:a16="http://schemas.microsoft.com/office/drawing/2014/main" id="{79782398-A110-A241-8920-D08BB2124E99}"/>
              </a:ext>
            </a:extLst>
          </p:cNvPr>
          <p:cNvSpPr/>
          <p:nvPr/>
        </p:nvSpPr>
        <p:spPr>
          <a:xfrm>
            <a:off x="-14648" y="6158703"/>
            <a:ext cx="12221297" cy="699297"/>
          </a:xfrm>
          <a:prstGeom prst="rect">
            <a:avLst/>
          </a:prstGeom>
          <a:solidFill>
            <a:srgbClr val="084C8D"/>
          </a:solidFill>
          <a:ln w="12700">
            <a:solidFill>
              <a:srgbClr val="6F9DD0"/>
            </a:solidFill>
            <a:miter/>
          </a:ln>
        </p:spPr>
        <p:txBody>
          <a:bodyPr lIns="45719" rIns="45719" anchor="ctr"/>
          <a:lstStyle/>
          <a:p>
            <a:endParaRPr dirty="0"/>
          </a:p>
        </p:txBody>
      </p:sp>
      <p:sp>
        <p:nvSpPr>
          <p:cNvPr id="22" name="Shape 122">
            <a:extLst>
              <a:ext uri="{FF2B5EF4-FFF2-40B4-BE49-F238E27FC236}">
                <a16:creationId xmlns:a16="http://schemas.microsoft.com/office/drawing/2014/main" id="{D31E7D96-C69E-1647-AED1-68B5055A0AA3}"/>
              </a:ext>
            </a:extLst>
          </p:cNvPr>
          <p:cNvSpPr/>
          <p:nvPr/>
        </p:nvSpPr>
        <p:spPr>
          <a:xfrm>
            <a:off x="6611" y="6158703"/>
            <a:ext cx="12178779" cy="12701"/>
          </a:xfrm>
          <a:prstGeom prst="rect">
            <a:avLst/>
          </a:prstGeom>
          <a:solidFill>
            <a:srgbClr val="86A3CD"/>
          </a:solidFill>
          <a:ln w="12700">
            <a:solidFill>
              <a:srgbClr val="86A3CD"/>
            </a:solidFill>
            <a:miter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27" name="Shape 157">
            <a:extLst>
              <a:ext uri="{FF2B5EF4-FFF2-40B4-BE49-F238E27FC236}">
                <a16:creationId xmlns:a16="http://schemas.microsoft.com/office/drawing/2014/main" id="{F7D63E33-30FB-CE42-A59A-19AC10DC2ACB}"/>
              </a:ext>
            </a:extLst>
          </p:cNvPr>
          <p:cNvSpPr/>
          <p:nvPr/>
        </p:nvSpPr>
        <p:spPr>
          <a:xfrm>
            <a:off x="515938" y="277292"/>
            <a:ext cx="9001893" cy="4339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pPr>
              <a:lnSpc>
                <a:spcPct val="80000"/>
              </a:lnSpc>
              <a:defRPr sz="6100">
                <a:solidFill>
                  <a:srgbClr val="87A4CB"/>
                </a:solidFill>
                <a:latin typeface="CeraGR-Black"/>
                <a:ea typeface="CeraGR-Black"/>
                <a:cs typeface="CeraGR-Black"/>
                <a:sym typeface="CeraGR-Black"/>
              </a:defRPr>
            </a:pPr>
            <a:r>
              <a:rPr lang="el-GR" sz="2700" dirty="0">
                <a:solidFill>
                  <a:srgbClr val="144F89"/>
                </a:solidFill>
              </a:rPr>
              <a:t>2.1</a:t>
            </a:r>
            <a:r>
              <a:rPr lang="en-US" sz="2700" dirty="0">
                <a:solidFill>
                  <a:srgbClr val="144F89"/>
                </a:solidFill>
              </a:rPr>
              <a:t> </a:t>
            </a:r>
            <a:r>
              <a:rPr lang="el-GR" sz="2700" dirty="0">
                <a:solidFill>
                  <a:srgbClr val="144F89"/>
                </a:solidFill>
              </a:rPr>
              <a:t>ΑΠΟΧΩΡΗΣΕΙΣ 2020-2022</a:t>
            </a:r>
            <a:endParaRPr sz="2700" dirty="0">
              <a:solidFill>
                <a:srgbClr val="144F89"/>
              </a:solidFill>
              <a:latin typeface="CeraGR-LightItalic" panose="00000400000000000000" pitchFamily="2" charset="-95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9FA878C-3988-4A59-9431-6B91B20E9B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8230717"/>
              </p:ext>
            </p:extLst>
          </p:nvPr>
        </p:nvGraphicFramePr>
        <p:xfrm>
          <a:off x="332162" y="738474"/>
          <a:ext cx="11266630" cy="54518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33165">
                  <a:extLst>
                    <a:ext uri="{9D8B030D-6E8A-4147-A177-3AD203B41FA5}">
                      <a16:colId xmlns:a16="http://schemas.microsoft.com/office/drawing/2014/main" val="1648810506"/>
                    </a:ext>
                  </a:extLst>
                </a:gridCol>
                <a:gridCol w="2100954">
                  <a:extLst>
                    <a:ext uri="{9D8B030D-6E8A-4147-A177-3AD203B41FA5}">
                      <a16:colId xmlns:a16="http://schemas.microsoft.com/office/drawing/2014/main" val="3757042964"/>
                    </a:ext>
                  </a:extLst>
                </a:gridCol>
                <a:gridCol w="2226539">
                  <a:extLst>
                    <a:ext uri="{9D8B030D-6E8A-4147-A177-3AD203B41FA5}">
                      <a16:colId xmlns:a16="http://schemas.microsoft.com/office/drawing/2014/main" val="2041522299"/>
                    </a:ext>
                  </a:extLst>
                </a:gridCol>
                <a:gridCol w="26059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03888">
                <a:tc>
                  <a:txBody>
                    <a:bodyPr/>
                    <a:lstStyle/>
                    <a:p>
                      <a:pPr lvl="1" algn="l" fontAlgn="b"/>
                      <a:endParaRPr lang="en-US" sz="1600" b="0" i="0" u="none" strike="noStrike" dirty="0">
                        <a:noFill/>
                        <a:effectLst/>
                        <a:latin typeface="CeraGR-Black" panose="00000A00000000000000" pitchFamily="2" charset="-95"/>
                      </a:endParaRPr>
                    </a:p>
                  </a:txBody>
                  <a:tcPr marL="5346" marR="5346" marT="534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ctr" fontAlgn="b"/>
                      <a:r>
                        <a:rPr lang="el-GR" sz="1600" u="none" strike="noStrike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</a:rPr>
                        <a:t>ΑΠΟΧΩΡΗΣΕΙΣ </a:t>
                      </a:r>
                      <a:br>
                        <a:rPr lang="el-GR" sz="1600" u="none" strike="noStrike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</a:rPr>
                      </a:br>
                      <a:r>
                        <a:rPr lang="el-GR" sz="1600" u="none" strike="noStrike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</a:rPr>
                        <a:t>2020*</a:t>
                      </a:r>
                      <a:endParaRPr lang="el-GR" sz="1600" b="1" i="0" u="none" strike="noStrike" dirty="0">
                        <a:solidFill>
                          <a:schemeClr val="bg1"/>
                        </a:solidFill>
                        <a:effectLst/>
                        <a:latin typeface="CeraGR-Black" panose="00000A00000000000000" pitchFamily="2" charset="-95"/>
                      </a:endParaRPr>
                    </a:p>
                  </a:txBody>
                  <a:tcPr marL="5346" marR="5346" marT="534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fontAlgn="b"/>
                      <a:r>
                        <a:rPr lang="el-GR" sz="1600" u="none" strike="noStrike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</a:rPr>
                        <a:t>ΑΠΟΧΩΡΗΣΕΙΣ </a:t>
                      </a:r>
                      <a:br>
                        <a:rPr lang="el-GR" sz="1600" u="none" strike="noStrike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</a:rPr>
                      </a:br>
                      <a:r>
                        <a:rPr lang="el-GR" sz="1600" u="none" strike="noStrike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</a:rPr>
                        <a:t>2021  </a:t>
                      </a:r>
                      <a:endParaRPr lang="en-US" sz="1600" u="none" strike="noStrike" dirty="0">
                        <a:solidFill>
                          <a:schemeClr val="bg1"/>
                        </a:solidFill>
                        <a:effectLst/>
                        <a:latin typeface="CeraGR-Black" panose="00000A00000000000000" pitchFamily="2" charset="-95"/>
                      </a:endParaRPr>
                    </a:p>
                  </a:txBody>
                  <a:tcPr marL="5346" marR="5346" marT="534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sz="1600" u="none" strike="noStrike" dirty="0">
                        <a:solidFill>
                          <a:schemeClr val="bg1"/>
                        </a:solidFill>
                        <a:effectLst/>
                        <a:latin typeface="CeraGR-Black" panose="00000A00000000000000" pitchFamily="2" charset="-95"/>
                      </a:endParaRPr>
                    </a:p>
                    <a:p>
                      <a:pPr marL="457200" marR="0" lvl="1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u="none" strike="noStrike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</a:rPr>
                        <a:t>ΑΠΟΧΩΡΗΣΕΙΣ </a:t>
                      </a:r>
                      <a:br>
                        <a:rPr lang="el-GR" sz="1600" u="none" strike="noStrike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</a:rPr>
                      </a:br>
                      <a:r>
                        <a:rPr lang="el-GR" sz="1600" u="none" strike="noStrike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</a:rPr>
                        <a:t>2022 </a:t>
                      </a:r>
                      <a:r>
                        <a:rPr lang="el-GR" sz="900" u="none" strike="noStrike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</a:rPr>
                        <a:t>(Ιαν</a:t>
                      </a:r>
                      <a:r>
                        <a:rPr lang="el-GR" sz="900" u="none" strike="noStrike" baseline="0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</a:rPr>
                        <a:t> – Αυγ.2022)</a:t>
                      </a:r>
                      <a:r>
                        <a:rPr lang="el-GR" sz="900" u="none" strike="noStrike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</a:rPr>
                        <a:t> </a:t>
                      </a:r>
                      <a:endParaRPr lang="en-US" sz="900" u="none" strike="noStrike" dirty="0">
                        <a:solidFill>
                          <a:schemeClr val="bg1"/>
                        </a:solidFill>
                        <a:effectLst/>
                        <a:latin typeface="CeraGR-Black" panose="00000A00000000000000" pitchFamily="2" charset="-95"/>
                      </a:endParaRPr>
                    </a:p>
                    <a:p>
                      <a:pPr lvl="1" algn="ctr" fontAlgn="b"/>
                      <a:endParaRPr lang="en-US" sz="1600" u="none" strike="noStrike" dirty="0">
                        <a:solidFill>
                          <a:schemeClr val="bg1"/>
                        </a:solidFill>
                        <a:effectLst/>
                        <a:latin typeface="CeraGR-Black" panose="00000A00000000000000" pitchFamily="2" charset="-95"/>
                      </a:endParaRPr>
                    </a:p>
                  </a:txBody>
                  <a:tcPr marL="5346" marR="5346" marT="534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3075416"/>
                  </a:ext>
                </a:extLst>
              </a:tr>
              <a:tr h="175567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ΚΥΒΕΡΝΗΤΙΚΟΙ - ΠΟΛΙΤΕΙΑΚΟΙ ΦΟΡΕΙΣ</a:t>
                      </a:r>
                      <a:endParaRPr lang="el-GR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346" marR="5346" marT="534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US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5983527"/>
                  </a:ext>
                </a:extLst>
              </a:tr>
              <a:tr h="175567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ΒΟΥΛΗ</a:t>
                      </a:r>
                      <a:endParaRPr lang="el-GR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346" marR="5346" marT="534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US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16</a:t>
                      </a:r>
                      <a:endParaRPr lang="el-GR" sz="1100" u="none" strike="noStrike" kern="1200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9747316"/>
                  </a:ext>
                </a:extLst>
              </a:tr>
              <a:tr h="175567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ΑΝΕΞΑΡΤΗΤΕΣ ΑΡΧΕΣ</a:t>
                      </a:r>
                      <a:endParaRPr lang="el-GR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346" marR="5346" marT="534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US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412</a:t>
                      </a:r>
                      <a:endParaRPr lang="el-GR" sz="1100" u="none" strike="noStrike" kern="1200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635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414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1835587"/>
                  </a:ext>
                </a:extLst>
              </a:tr>
              <a:tr h="175567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ΑΓΡΟΤΙΚΗΣ ΑΝΑΠΤΥΞΗΣ ΚΑΙ ΤΡΟΦΙΜΩΝ</a:t>
                      </a:r>
                      <a:endParaRPr lang="el-GR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346" marR="5346" marT="534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US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62</a:t>
                      </a:r>
                      <a:endParaRPr lang="el-GR" sz="1100" u="none" strike="noStrike" kern="1200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116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60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2423992"/>
                  </a:ext>
                </a:extLst>
              </a:tr>
              <a:tr h="175567">
                <a:tc>
                  <a:txBody>
                    <a:bodyPr/>
                    <a:lstStyle/>
                    <a:p>
                      <a:pPr marL="457200" marR="0" lvl="1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10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ΑΝΑΠΤΥΞΗΣ ΚΑΙ ΕΠΕΝΔΥΣΕΩΝ</a:t>
                      </a:r>
                      <a:endParaRPr lang="el-GR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346" marR="5346" marT="534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US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68</a:t>
                      </a:r>
                      <a:endParaRPr lang="el-GR" sz="1100" u="none" strike="noStrike" kern="1200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126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77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5567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ΔΙΚΑΙΟΣΥΝΗΣ</a:t>
                      </a:r>
                      <a:endParaRPr lang="el-GR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346" marR="5346" marT="534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US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381</a:t>
                      </a:r>
                      <a:endParaRPr lang="el-GR" sz="1100" u="none" strike="noStrike" kern="1200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589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286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6075196"/>
                  </a:ext>
                </a:extLst>
              </a:tr>
              <a:tr h="175567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ΕΘΝΙΚΗΣ ΑΜΥΝΑΣ</a:t>
                      </a:r>
                      <a:endParaRPr lang="el-GR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346" marR="5346" marT="534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US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1.341</a:t>
                      </a:r>
                      <a:endParaRPr lang="el-GR" sz="1100" u="none" strike="noStrike" kern="1200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</a:t>
                      </a:r>
                      <a:r>
                        <a:rPr lang="en-US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.</a:t>
                      </a:r>
                      <a:r>
                        <a:rPr lang="el-GR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594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</a:t>
                      </a:r>
                      <a:r>
                        <a:rPr lang="el-GR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.</a:t>
                      </a:r>
                      <a:r>
                        <a:rPr lang="en-GB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146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81107"/>
                  </a:ext>
                </a:extLst>
              </a:tr>
              <a:tr h="175567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ΕΞΩΤΕΡΙΚΩΝ</a:t>
                      </a:r>
                      <a:endParaRPr lang="el-GR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346" marR="5346" marT="534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US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69</a:t>
                      </a:r>
                      <a:endParaRPr lang="el-GR" sz="1100" u="none" strike="noStrike" kern="1200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69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57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3780172"/>
                  </a:ext>
                </a:extLst>
              </a:tr>
              <a:tr h="175567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 ΕΡΓΑΣΙΑΣ ΚΑΙ ΚΟΙΝΩΝΙΚΩΝ ΥΠΟΘΕΣΕΩΝ</a:t>
                      </a:r>
                      <a:endParaRPr lang="el-GR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346" marR="5346" marT="534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US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467</a:t>
                      </a:r>
                      <a:endParaRPr lang="el-GR" sz="1100" u="none" strike="noStrike" kern="1200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982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656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2153244"/>
                  </a:ext>
                </a:extLst>
              </a:tr>
              <a:tr h="175567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ΕΣΩΤΕΡΙΚΩΝ</a:t>
                      </a:r>
                      <a:endParaRPr lang="el-GR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346" marR="5346" marT="534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US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37</a:t>
                      </a:r>
                      <a:endParaRPr lang="el-GR" sz="1100" u="none" strike="noStrike" kern="1200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39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28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1929175"/>
                  </a:ext>
                </a:extLst>
              </a:tr>
              <a:tr h="175567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</a:t>
                      </a:r>
                      <a:r>
                        <a:rPr lang="el-GR" sz="1100" b="0" i="0" u="none" strike="noStrike" baseline="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 ΚΛΙΜΑΤΙΚΗΣ ΚΡΙΣΗΣ &amp; ΠΟΛ. ΠΡΟΣΤΑΣΙΑΣ</a:t>
                      </a:r>
                      <a:endParaRPr lang="el-GR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346" marR="5346" marT="534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endParaRPr lang="el-GR" sz="1100" u="none" strike="noStrike" kern="1200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176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37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5567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ΜΕΤΑΝΑΣΤΕΥΣΗΣ &amp; ΑΣΥΛΟΥ</a:t>
                      </a:r>
                      <a:endParaRPr lang="el-GR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346" marR="5346" marT="534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US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11</a:t>
                      </a:r>
                      <a:endParaRPr lang="el-GR" sz="1100" u="none" strike="noStrike" kern="1200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5108613"/>
                  </a:ext>
                </a:extLst>
              </a:tr>
              <a:tr h="175567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ΝΑΥΤΙΛΙΑΣ ΚΑΙ ΝΗΣΙΩΤΙΚΗΣ ΠΟΛΙΤΙΚΗΣ</a:t>
                      </a:r>
                      <a:endParaRPr lang="el-GR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346" marR="5346" marT="534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US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107</a:t>
                      </a:r>
                      <a:endParaRPr lang="el-GR" sz="1100" u="none" strike="noStrike" kern="1200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107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86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2663516"/>
                  </a:ext>
                </a:extLst>
              </a:tr>
              <a:tr h="175567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ΟΙΚΟΝΟΜΙΚΩΝ</a:t>
                      </a:r>
                      <a:endParaRPr lang="el-GR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346" marR="5346" marT="534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US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87</a:t>
                      </a:r>
                      <a:endParaRPr lang="el-GR" sz="1100" u="none" strike="noStrike" kern="1200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142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243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0911966"/>
                  </a:ext>
                </a:extLst>
              </a:tr>
              <a:tr h="175567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ΠΑΙΔΕΙΑΣ ΚΑΙ ΘΡΗΣΚΕΥΜΑΤΩΝ</a:t>
                      </a:r>
                      <a:endParaRPr lang="el-GR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346" marR="5346" marT="534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US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5.121</a:t>
                      </a:r>
                      <a:endParaRPr lang="el-GR" sz="1100" u="none" strike="noStrike" kern="1200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8</a:t>
                      </a:r>
                      <a:r>
                        <a:rPr lang="en-US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.</a:t>
                      </a:r>
                      <a:r>
                        <a:rPr lang="el-GR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492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</a:t>
                      </a:r>
                      <a:r>
                        <a:rPr lang="el-GR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.</a:t>
                      </a:r>
                      <a:r>
                        <a:rPr lang="en-GB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537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6807176"/>
                  </a:ext>
                </a:extLst>
              </a:tr>
              <a:tr h="175567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ΠΕΡΙΒΑΛΛΟΝΤΟΣ ΚΑΙ ΕΝΕΡΓΕΙΑΣ</a:t>
                      </a:r>
                      <a:endParaRPr lang="el-GR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346" marR="5346" marT="534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US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60</a:t>
                      </a:r>
                      <a:endParaRPr lang="el-GR" sz="1100" u="none" strike="noStrike" kern="1200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39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31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8759566"/>
                  </a:ext>
                </a:extLst>
              </a:tr>
              <a:tr h="175567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ΠΟΛΙΤΙΣΜΟΥ ΚΑΙ ΑΘΛΗΤΙΣΜΟΥ</a:t>
                      </a:r>
                      <a:endParaRPr lang="el-GR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346" marR="5346" marT="534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US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206</a:t>
                      </a:r>
                      <a:endParaRPr lang="el-GR" sz="1100" u="none" strike="noStrike" kern="1200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272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227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1506484"/>
                  </a:ext>
                </a:extLst>
              </a:tr>
              <a:tr h="175567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ΠΡΟΣΤΑΣΙΑΣ ΤΟΥ ΠΟΛΙΤΗ</a:t>
                      </a:r>
                      <a:endParaRPr lang="el-GR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346" marR="5346" marT="534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US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838</a:t>
                      </a:r>
                      <a:endParaRPr lang="el-GR" sz="1100" u="none" strike="noStrike" kern="1200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1.121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867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8389598"/>
                  </a:ext>
                </a:extLst>
              </a:tr>
              <a:tr h="175567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u="none" strike="noStrike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ΤΟΥΡΙΣΜΟΥ</a:t>
                      </a:r>
                      <a:endParaRPr lang="el-GR" sz="1100" b="0" i="0" u="none" strike="noStrike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346" marR="5346" marT="534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US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21</a:t>
                      </a:r>
                      <a:endParaRPr lang="el-GR" sz="1100" u="none" strike="noStrike" kern="1200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45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44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8527237"/>
                  </a:ext>
                </a:extLst>
              </a:tr>
              <a:tr h="175567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ΥΓΕΙΑΣ</a:t>
                      </a:r>
                      <a:endParaRPr lang="el-GR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346" marR="5346" marT="534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US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2.677</a:t>
                      </a:r>
                      <a:endParaRPr lang="el-GR" sz="1100" u="none" strike="noStrike" kern="1200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4</a:t>
                      </a:r>
                      <a:r>
                        <a:rPr lang="en-US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.</a:t>
                      </a:r>
                      <a:r>
                        <a:rPr lang="el-GR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504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</a:t>
                      </a:r>
                      <a:r>
                        <a:rPr lang="el-GR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.</a:t>
                      </a:r>
                      <a:r>
                        <a:rPr lang="en-GB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548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1471069"/>
                  </a:ext>
                </a:extLst>
              </a:tr>
              <a:tr h="175567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ΥΠΟΔΟΜΩΝ ΚΑΙ ΜΕΤΑΦΟΡΩΝ</a:t>
                      </a:r>
                      <a:endParaRPr lang="el-GR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346" marR="5346" marT="534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US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161</a:t>
                      </a:r>
                      <a:endParaRPr lang="el-GR" sz="1100" u="none" strike="noStrike" kern="1200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635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472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5722814"/>
                  </a:ext>
                </a:extLst>
              </a:tr>
              <a:tr h="203918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ΨΗΦΙΑΚΗΣ ΔΙΑΚΥΒΕΡΝΗΣΗΣ</a:t>
                      </a:r>
                      <a:endParaRPr lang="el-GR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346" marR="5346" marT="534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US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14</a:t>
                      </a:r>
                      <a:endParaRPr lang="el-GR" sz="1100" u="none" strike="noStrike" kern="1200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83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55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3930590"/>
                  </a:ext>
                </a:extLst>
              </a:tr>
              <a:tr h="175567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u="none" strike="noStrike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ΑΠΟΚΕΝΤΡΩΜΕΝΕΣ ΔΙΟΙΚΗΣΕΙΣ</a:t>
                      </a:r>
                      <a:endParaRPr lang="el-GR" sz="1100" b="0" i="0" u="none" strike="noStrike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346" marR="5346" marT="534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US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181</a:t>
                      </a:r>
                      <a:endParaRPr lang="el-GR" sz="1100" u="none" strike="noStrike" kern="1200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207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141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9077365"/>
                  </a:ext>
                </a:extLst>
              </a:tr>
              <a:tr h="175567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ΟΤΑ</a:t>
                      </a:r>
                      <a:endParaRPr lang="el-GR" sz="11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346" marR="5346" marT="534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US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2.898</a:t>
                      </a:r>
                      <a:endParaRPr lang="el-GR" sz="1100" u="none" strike="noStrike" kern="1200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3</a:t>
                      </a:r>
                      <a:r>
                        <a:rPr lang="en-US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.</a:t>
                      </a:r>
                      <a:r>
                        <a:rPr lang="el-GR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854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</a:t>
                      </a:r>
                      <a:r>
                        <a:rPr lang="el-GR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.</a:t>
                      </a:r>
                      <a:r>
                        <a:rPr lang="en-GB" sz="11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163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2998774"/>
                  </a:ext>
                </a:extLst>
              </a:tr>
              <a:tr h="112920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200" u="none" strike="noStrike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</a:rPr>
                        <a:t>ΣΥΝΟΛΙΚΑ</a:t>
                      </a:r>
                      <a:endParaRPr lang="el-GR" sz="1200" b="1" i="0" u="none" strike="noStrike" dirty="0">
                        <a:solidFill>
                          <a:schemeClr val="bg1"/>
                        </a:solidFill>
                        <a:effectLst/>
                        <a:latin typeface="CeraGR-Black" panose="00000A00000000000000" pitchFamily="2" charset="-95"/>
                      </a:endParaRPr>
                    </a:p>
                  </a:txBody>
                  <a:tcPr marL="5346" marR="5346" marT="534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2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15.245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</a:rPr>
                        <a:t>23.852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eraGR-Black" panose="00000A00000000000000" pitchFamily="2" charset="-95"/>
                      </a:endParaRPr>
                    </a:p>
                  </a:txBody>
                  <a:tcPr marL="5346" marR="5346" marT="534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2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 12.198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7452463"/>
                  </a:ext>
                </a:extLst>
              </a:tr>
            </a:tbl>
          </a:graphicData>
        </a:graphic>
      </p:graphicFrame>
      <p:pic>
        <p:nvPicPr>
          <p:cNvPr id="2" name="image1.png">
            <a:extLst>
              <a:ext uri="{FF2B5EF4-FFF2-40B4-BE49-F238E27FC236}">
                <a16:creationId xmlns:a16="http://schemas.microsoft.com/office/drawing/2014/main" id="{9F82F460-6E69-46C9-A6FA-E89B5235C2CF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55319" r="38483" b="25472"/>
          <a:stretch>
            <a:fillRect/>
          </a:stretch>
        </p:blipFill>
        <p:spPr>
          <a:xfrm>
            <a:off x="176137" y="6234802"/>
            <a:ext cx="3351068" cy="588568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TextBox 2"/>
          <p:cNvSpPr txBox="1"/>
          <p:nvPr/>
        </p:nvSpPr>
        <p:spPr>
          <a:xfrm>
            <a:off x="7959578" y="6499176"/>
            <a:ext cx="40807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100" i="1" dirty="0">
                <a:solidFill>
                  <a:schemeClr val="bg1"/>
                </a:solidFill>
              </a:rPr>
              <a:t>* Το έτος 2020 δεν περιλαμβάνονται αποχωρήσεις από τα ΝΠΙΔ</a:t>
            </a:r>
          </a:p>
        </p:txBody>
      </p:sp>
      <p:cxnSp>
        <p:nvCxnSpPr>
          <p:cNvPr id="9" name="Straight Connector 25">
            <a:extLst>
              <a:ext uri="{FF2B5EF4-FFF2-40B4-BE49-F238E27FC236}">
                <a16:creationId xmlns:a16="http://schemas.microsoft.com/office/drawing/2014/main" id="{452ADB06-B41B-5E4E-A1FE-63EBEE29E33B}"/>
              </a:ext>
            </a:extLst>
          </p:cNvPr>
          <p:cNvCxnSpPr>
            <a:cxnSpLocks/>
          </p:cNvCxnSpPr>
          <p:nvPr/>
        </p:nvCxnSpPr>
        <p:spPr>
          <a:xfrm>
            <a:off x="340468" y="696555"/>
            <a:ext cx="11556460" cy="17203"/>
          </a:xfrm>
          <a:prstGeom prst="line">
            <a:avLst/>
          </a:prstGeom>
          <a:noFill/>
          <a:ln w="6350" cap="flat">
            <a:solidFill>
              <a:srgbClr val="376A9F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11476490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119">
            <a:extLst>
              <a:ext uri="{FF2B5EF4-FFF2-40B4-BE49-F238E27FC236}">
                <a16:creationId xmlns:a16="http://schemas.microsoft.com/office/drawing/2014/main" id="{79782398-A110-A241-8920-D08BB2124E99}"/>
              </a:ext>
            </a:extLst>
          </p:cNvPr>
          <p:cNvSpPr/>
          <p:nvPr/>
        </p:nvSpPr>
        <p:spPr>
          <a:xfrm>
            <a:off x="-14648" y="6201870"/>
            <a:ext cx="12221297" cy="656130"/>
          </a:xfrm>
          <a:prstGeom prst="rect">
            <a:avLst/>
          </a:prstGeom>
          <a:solidFill>
            <a:srgbClr val="084C8D"/>
          </a:solidFill>
          <a:ln w="12700">
            <a:solidFill>
              <a:srgbClr val="6F9DD0"/>
            </a:solidFill>
            <a:miter/>
          </a:ln>
        </p:spPr>
        <p:txBody>
          <a:bodyPr lIns="45719" rIns="45719" anchor="ctr"/>
          <a:lstStyle/>
          <a:p>
            <a:endParaRPr dirty="0"/>
          </a:p>
        </p:txBody>
      </p:sp>
      <p:sp>
        <p:nvSpPr>
          <p:cNvPr id="27" name="Shape 157">
            <a:extLst>
              <a:ext uri="{FF2B5EF4-FFF2-40B4-BE49-F238E27FC236}">
                <a16:creationId xmlns:a16="http://schemas.microsoft.com/office/drawing/2014/main" id="{F7D63E33-30FB-CE42-A59A-19AC10DC2ACB}"/>
              </a:ext>
            </a:extLst>
          </p:cNvPr>
          <p:cNvSpPr/>
          <p:nvPr/>
        </p:nvSpPr>
        <p:spPr>
          <a:xfrm>
            <a:off x="515938" y="171754"/>
            <a:ext cx="9001893" cy="4339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pPr>
              <a:lnSpc>
                <a:spcPct val="80000"/>
              </a:lnSpc>
              <a:defRPr sz="6100">
                <a:solidFill>
                  <a:srgbClr val="87A4CB"/>
                </a:solidFill>
                <a:latin typeface="CeraGR-Black"/>
                <a:ea typeface="CeraGR-Black"/>
                <a:cs typeface="CeraGR-Black"/>
                <a:sym typeface="CeraGR-Black"/>
              </a:defRPr>
            </a:pPr>
            <a:r>
              <a:rPr lang="el-GR" sz="2700" dirty="0">
                <a:solidFill>
                  <a:srgbClr val="144F89"/>
                </a:solidFill>
              </a:rPr>
              <a:t>2.</a:t>
            </a:r>
            <a:r>
              <a:rPr lang="en-US" sz="2700" dirty="0">
                <a:solidFill>
                  <a:srgbClr val="144F89"/>
                </a:solidFill>
              </a:rPr>
              <a:t>2 </a:t>
            </a:r>
            <a:r>
              <a:rPr lang="el-GR" sz="2700" dirty="0">
                <a:solidFill>
                  <a:srgbClr val="144F89"/>
                </a:solidFill>
              </a:rPr>
              <a:t>ΠΡΟΣΛΗΨΕΙΣ 2020-2022</a:t>
            </a:r>
            <a:endParaRPr sz="2700" dirty="0">
              <a:solidFill>
                <a:srgbClr val="144F89"/>
              </a:solidFill>
              <a:latin typeface="CeraGR-LightItalic" panose="00000400000000000000" pitchFamily="2" charset="-95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158491" y="6529086"/>
            <a:ext cx="373843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100" i="1" dirty="0">
                <a:solidFill>
                  <a:schemeClr val="bg1"/>
                </a:solidFill>
              </a:rPr>
              <a:t>* Το έτος 2020 δεν περιλαμβάνονται προσλήψεις στα ΝΠΙΔ.</a:t>
            </a:r>
          </a:p>
        </p:txBody>
      </p:sp>
      <p:pic>
        <p:nvPicPr>
          <p:cNvPr id="7" name="image1.png">
            <a:extLst>
              <a:ext uri="{FF2B5EF4-FFF2-40B4-BE49-F238E27FC236}">
                <a16:creationId xmlns:a16="http://schemas.microsoft.com/office/drawing/2014/main" id="{9F82F460-6E69-46C9-A6FA-E89B5235C2C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55319" r="38483" b="25472"/>
          <a:stretch>
            <a:fillRect/>
          </a:stretch>
        </p:blipFill>
        <p:spPr>
          <a:xfrm>
            <a:off x="176137" y="6234802"/>
            <a:ext cx="3351068" cy="588568"/>
          </a:xfrm>
          <a:prstGeom prst="rect">
            <a:avLst/>
          </a:prstGeom>
          <a:ln w="12700">
            <a:miter lim="400000"/>
          </a:ln>
        </p:spPr>
      </p:pic>
      <p:cxnSp>
        <p:nvCxnSpPr>
          <p:cNvPr id="8" name="Straight Connector 25">
            <a:extLst>
              <a:ext uri="{FF2B5EF4-FFF2-40B4-BE49-F238E27FC236}">
                <a16:creationId xmlns:a16="http://schemas.microsoft.com/office/drawing/2014/main" id="{452ADB06-B41B-5E4E-A1FE-63EBEE29E33B}"/>
              </a:ext>
            </a:extLst>
          </p:cNvPr>
          <p:cNvCxnSpPr>
            <a:cxnSpLocks/>
          </p:cNvCxnSpPr>
          <p:nvPr/>
        </p:nvCxnSpPr>
        <p:spPr>
          <a:xfrm>
            <a:off x="340468" y="696555"/>
            <a:ext cx="11556460" cy="17203"/>
          </a:xfrm>
          <a:prstGeom prst="line">
            <a:avLst/>
          </a:prstGeom>
          <a:noFill/>
          <a:ln w="6350" cap="flat">
            <a:solidFill>
              <a:srgbClr val="376A9F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03432EE-7805-4A26-9156-544220AA37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4892732"/>
              </p:ext>
            </p:extLst>
          </p:nvPr>
        </p:nvGraphicFramePr>
        <p:xfrm>
          <a:off x="187284" y="637503"/>
          <a:ext cx="11874581" cy="55774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5779">
                  <a:extLst>
                    <a:ext uri="{9D8B030D-6E8A-4147-A177-3AD203B41FA5}">
                      <a16:colId xmlns:a16="http://schemas.microsoft.com/office/drawing/2014/main" val="447099904"/>
                    </a:ext>
                  </a:extLst>
                </a:gridCol>
                <a:gridCol w="1714696">
                  <a:extLst>
                    <a:ext uri="{9D8B030D-6E8A-4147-A177-3AD203B41FA5}">
                      <a16:colId xmlns:a16="http://schemas.microsoft.com/office/drawing/2014/main" val="1923483724"/>
                    </a:ext>
                  </a:extLst>
                </a:gridCol>
                <a:gridCol w="2064702">
                  <a:extLst>
                    <a:ext uri="{9D8B030D-6E8A-4147-A177-3AD203B41FA5}">
                      <a16:colId xmlns:a16="http://schemas.microsoft.com/office/drawing/2014/main" val="598986688"/>
                    </a:ext>
                  </a:extLst>
                </a:gridCol>
                <a:gridCol w="20647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6470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32921"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140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692" marR="5692" marT="5692" marB="0" anchor="b">
                    <a:lnL w="12700" cmpd="sng">
                      <a:noFill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u="none" strike="noStrike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</a:rPr>
                        <a:t>ΠΡΟΣΛΗΨΕΙΣ 2020*</a:t>
                      </a:r>
                      <a:endParaRPr lang="el-GR" sz="1100" b="1" i="0" u="none" strike="noStrike" dirty="0">
                        <a:solidFill>
                          <a:schemeClr val="bg1"/>
                        </a:solidFill>
                        <a:effectLst/>
                        <a:latin typeface="CeraGR-Black" panose="00000A00000000000000" pitchFamily="2" charset="-95"/>
                      </a:endParaRPr>
                    </a:p>
                  </a:txBody>
                  <a:tcPr marL="5692" marR="5692" marT="5692" marB="0" anchor="ctr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100" u="none" strike="noStrike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</a:rPr>
                        <a:t>ΠΡΟΣΛΗΨΕΙΣ 2021</a:t>
                      </a:r>
                      <a:endParaRPr lang="el-GR" sz="1400" b="1" i="0" u="none" strike="noStrike" dirty="0">
                        <a:solidFill>
                          <a:schemeClr val="bg1"/>
                        </a:solidFill>
                        <a:effectLst/>
                        <a:latin typeface="CeraGR-LightItalic" panose="00000400000000000000" pitchFamily="2" charset="-95"/>
                      </a:endParaRPr>
                    </a:p>
                  </a:txBody>
                  <a:tcPr marL="5692" marR="5692" marT="5692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kumimoji="0" lang="el-G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ΠΡΟΣΛΗΨΕΙΣ 2022 (Ιαν – Αυγ. 2022) </a:t>
                      </a:r>
                    </a:p>
                  </a:txBody>
                  <a:tcPr marL="5692" marR="5692" marT="5692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kumimoji="0" lang="el-G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ΓΕΝΙΚΟ ΣΥΝΟΛΟ</a:t>
                      </a:r>
                    </a:p>
                  </a:txBody>
                  <a:tcPr marL="5692" marR="5692" marT="5692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3418528"/>
                  </a:ext>
                </a:extLst>
              </a:tr>
              <a:tr h="204537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05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ΚΥΒΕΡΝΗΤΙΚΟΙ - ΠΟΛΙΤΕΙΑΚΟΙ ΦΟΡΕΙΣ</a:t>
                      </a:r>
                      <a:endParaRPr lang="el-GR" sz="105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692" marR="5692" marT="5692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23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32</a:t>
                      </a:r>
                    </a:p>
                  </a:txBody>
                  <a:tcPr marL="9525" marR="9525" marT="9525" marB="0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27714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05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ΒΟΥΛΗ</a:t>
                      </a:r>
                      <a:endParaRPr lang="el-GR" sz="105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692" marR="5692" marT="5692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18</a:t>
                      </a:r>
                    </a:p>
                  </a:txBody>
                  <a:tcPr marL="9525" marR="9525" marT="9525" marB="0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47321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05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ΑΝΕΞΑΡΤΗΤΕΣ ΑΡΧΕΣ</a:t>
                      </a:r>
                      <a:endParaRPr lang="el-GR" sz="105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692" marR="5692" marT="5692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176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260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73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509</a:t>
                      </a:r>
                    </a:p>
                  </a:txBody>
                  <a:tcPr marL="9525" marR="9525" marT="9525" marB="0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949726"/>
                  </a:ext>
                </a:extLst>
              </a:tr>
              <a:tr h="118406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05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ΑΓΡΟΤΙΚΗΣ ΑΝΑΠΤΥΞΗΣ ΚΑΙ ΤΡΟΦΙΜΩΝ</a:t>
                      </a:r>
                      <a:endParaRPr lang="el-GR" sz="105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692" marR="5692" marT="5692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23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113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148</a:t>
                      </a:r>
                    </a:p>
                  </a:txBody>
                  <a:tcPr marL="9525" marR="9525" marT="9525" marB="0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6538169"/>
                  </a:ext>
                </a:extLst>
              </a:tr>
              <a:tr h="118406">
                <a:tc>
                  <a:txBody>
                    <a:bodyPr/>
                    <a:lstStyle/>
                    <a:p>
                      <a:pPr marL="457200" marR="0" lvl="1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05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ΑΝΑΠΤΥΞΗΣ ΚΑΙ ΕΠΕΝΔΥΣΕΩΝ</a:t>
                      </a:r>
                      <a:endParaRPr lang="el-GR" sz="105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692" marR="5692" marT="5692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38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53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28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119</a:t>
                      </a:r>
                    </a:p>
                  </a:txBody>
                  <a:tcPr marL="9525" marR="9525" marT="9525" marB="0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5591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05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ΔΙΚΑΙΟΣΥΝΗΣ</a:t>
                      </a:r>
                      <a:endParaRPr lang="el-GR" sz="105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692" marR="5692" marT="5692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293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379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265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937</a:t>
                      </a:r>
                    </a:p>
                  </a:txBody>
                  <a:tcPr marL="9525" marR="9525" marT="9525" marB="0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7550305"/>
                  </a:ext>
                </a:extLst>
              </a:tr>
              <a:tr h="148537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05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ΕΘΝΙΚΗΣ ΑΜΥΝΑΣ</a:t>
                      </a:r>
                      <a:endParaRPr lang="el-GR" sz="105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692" marR="5692" marT="5692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1.203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2.624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194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4</a:t>
                      </a:r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.</a:t>
                      </a:r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021</a:t>
                      </a:r>
                    </a:p>
                  </a:txBody>
                  <a:tcPr marL="9525" marR="9525" marT="9525" marB="0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3287128"/>
                  </a:ext>
                </a:extLst>
              </a:tr>
              <a:tr h="127204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05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ΕΞΩΤΕΡΙΚΩΝ</a:t>
                      </a:r>
                      <a:endParaRPr lang="el-GR" sz="105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692" marR="5692" marT="5692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44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72</a:t>
                      </a:r>
                    </a:p>
                  </a:txBody>
                  <a:tcPr marL="9525" marR="9525" marT="9525" marB="0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8929136"/>
                  </a:ext>
                </a:extLst>
              </a:tr>
              <a:tr h="178060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05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 ΕΡΓΑΣΙΑΣ</a:t>
                      </a:r>
                      <a:r>
                        <a:rPr lang="el-GR" sz="1050" u="none" strike="noStrike" baseline="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 </a:t>
                      </a:r>
                      <a:r>
                        <a:rPr lang="el-GR" sz="105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ΚΑΙ ΚΟΙΝΩΝΙΚΩΝ</a:t>
                      </a:r>
                      <a:r>
                        <a:rPr lang="el-GR" sz="1050" u="none" strike="noStrike" baseline="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 ΥΠΟΘΕΣΕΩΝ</a:t>
                      </a:r>
                      <a:endParaRPr lang="el-GR" sz="105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692" marR="5692" marT="5692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73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246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150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469</a:t>
                      </a:r>
                    </a:p>
                  </a:txBody>
                  <a:tcPr marL="9525" marR="9525" marT="9525" marB="0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7138311"/>
                  </a:ext>
                </a:extLst>
              </a:tr>
              <a:tr h="188727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05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ΕΣΩΤΕΡΙΚΩΝ</a:t>
                      </a:r>
                      <a:endParaRPr lang="el-GR" sz="105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692" marR="5692" marT="5692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94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153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247</a:t>
                      </a:r>
                    </a:p>
                  </a:txBody>
                  <a:tcPr marL="9525" marR="9525" marT="9525" marB="0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0082634"/>
                  </a:ext>
                </a:extLst>
              </a:tr>
              <a:tr h="188727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05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</a:t>
                      </a:r>
                      <a:r>
                        <a:rPr lang="el-GR" sz="1050" b="0" i="0" u="none" strike="noStrike" baseline="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 ΚΛΙΜΑΤΙΚΗΣ ΚΡΙΣΗΣ ΚΑΙ ΠΟΛ.ΠΡΟΣΤΑΣΙΑΣ</a:t>
                      </a:r>
                      <a:endParaRPr lang="el-GR" sz="105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692" marR="5692" marT="5692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endParaRPr lang="el-GR" sz="1050" u="none" strike="noStrike" kern="1200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192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666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858</a:t>
                      </a:r>
                    </a:p>
                  </a:txBody>
                  <a:tcPr marL="9525" marR="9525" marT="9525" marB="0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61191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05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ΜΕΤΑΝΑΣΤΕΥΣΗΣ</a:t>
                      </a:r>
                      <a:r>
                        <a:rPr lang="el-GR" sz="1050" u="none" strike="noStrike" baseline="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 ΚΑΙ ΑΣΥΛΟΥ</a:t>
                      </a:r>
                      <a:endParaRPr lang="el-GR" sz="105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692" marR="5692" marT="5692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29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41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74</a:t>
                      </a:r>
                    </a:p>
                  </a:txBody>
                  <a:tcPr marL="9525" marR="9525" marT="9525" marB="0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5616391"/>
                  </a:ext>
                </a:extLst>
              </a:tr>
              <a:tr h="182177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05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ΝΑΥΤΙΛΙΑΣ ΚΑΙ ΝΗΣΙΩΤΙΚΗΣ ΠΟΛΙΤΙΚΗΣ</a:t>
                      </a:r>
                      <a:endParaRPr lang="el-GR" sz="105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692" marR="5692" marT="5692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142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394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236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772</a:t>
                      </a:r>
                    </a:p>
                  </a:txBody>
                  <a:tcPr marL="9525" marR="9525" marT="9525" marB="0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8291858"/>
                  </a:ext>
                </a:extLst>
              </a:tr>
              <a:tr h="110487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05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ΟΙΚΟΝΟΜΙΚΩΝ</a:t>
                      </a:r>
                      <a:endParaRPr lang="el-GR" sz="105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692" marR="5692" marT="5692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32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91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130</a:t>
                      </a:r>
                    </a:p>
                  </a:txBody>
                  <a:tcPr marL="9525" marR="9525" marT="9525" marB="0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9612902"/>
                  </a:ext>
                </a:extLst>
              </a:tr>
              <a:tr h="48127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05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ΠΑΙΔΕΙΑΣ ΚΑΙ ΘΡΗΣΚΕΥΜΑΤΩΝ</a:t>
                      </a:r>
                      <a:endParaRPr lang="el-GR" sz="105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692" marR="5692" marT="5692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4.951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12.157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5</a:t>
                      </a:r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.</a:t>
                      </a:r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888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22</a:t>
                      </a:r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.</a:t>
                      </a:r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996</a:t>
                      </a:r>
                    </a:p>
                  </a:txBody>
                  <a:tcPr marL="9525" marR="9525" marT="9525" marB="0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5042050"/>
                  </a:ext>
                </a:extLst>
              </a:tr>
              <a:tr h="165080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05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ΠΕΡΙΒΑΛΛΟΝΤΟΣ ΚΑΙ ΕΝΕΡΓΕΙΑΣ</a:t>
                      </a:r>
                      <a:endParaRPr lang="el-GR" sz="105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692" marR="5692" marT="5692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88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9525" marR="9525" marT="9525" marB="0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600041"/>
                  </a:ext>
                </a:extLst>
              </a:tr>
              <a:tr h="123670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05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ΠΟΛΙΤΙΣΜΟΥ ΚΑΙ ΑΘΛΗΤΙΣΜΟΥ</a:t>
                      </a:r>
                      <a:endParaRPr lang="el-GR" sz="105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692" marR="5692" marT="5692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359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47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423</a:t>
                      </a:r>
                    </a:p>
                  </a:txBody>
                  <a:tcPr marL="9525" marR="9525" marT="9525" marB="0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4578561"/>
                  </a:ext>
                </a:extLst>
              </a:tr>
              <a:tr h="98139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05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ΠΡΟΣΤΑΣΙΑΣ ΤΟΥ ΠΟΛΙΤΗ</a:t>
                      </a:r>
                      <a:endParaRPr lang="el-GR" sz="105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692" marR="5692" marT="5692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1.472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412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891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</a:t>
                      </a:r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.</a:t>
                      </a:r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775</a:t>
                      </a:r>
                    </a:p>
                  </a:txBody>
                  <a:tcPr marL="9525" marR="9525" marT="9525" marB="0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6026324"/>
                  </a:ext>
                </a:extLst>
              </a:tr>
              <a:tr h="156830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05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ΤΟΥΡΙΣΜΟΥ</a:t>
                      </a:r>
                      <a:endParaRPr lang="el-GR" sz="105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692" marR="5692" marT="5692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9525" marR="9525" marT="9525" marB="0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3213509"/>
                  </a:ext>
                </a:extLst>
              </a:tr>
              <a:tr h="96252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05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ΥΓΕΙΑΣ</a:t>
                      </a:r>
                      <a:endParaRPr lang="el-GR" sz="105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692" marR="5692" marT="5692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1.359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2.869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</a:t>
                      </a:r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.</a:t>
                      </a:r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168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5</a:t>
                      </a:r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.</a:t>
                      </a:r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396</a:t>
                      </a:r>
                    </a:p>
                  </a:txBody>
                  <a:tcPr marL="9525" marR="9525" marT="9525" marB="0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9624769"/>
                  </a:ext>
                </a:extLst>
              </a:tr>
              <a:tr h="156411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05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ΥΠΟΔΟΜΩΝ ΚΑΙ ΜΕΤΑΦΟΡΩΝ</a:t>
                      </a:r>
                      <a:endParaRPr lang="el-GR" sz="105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692" marR="5692" marT="5692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472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488</a:t>
                      </a:r>
                    </a:p>
                  </a:txBody>
                  <a:tcPr marL="9525" marR="9525" marT="9525" marB="0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3579365"/>
                  </a:ext>
                </a:extLst>
              </a:tr>
              <a:tr h="167189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ΥΠΟΥΡΓΕΙΟ ΨΗΦΙΑΚΗΣ ΔΙΑΚΥΒΕΡΝΗΣΗΣ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193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65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258</a:t>
                      </a:r>
                    </a:p>
                  </a:txBody>
                  <a:tcPr marL="9525" marR="9525" marT="9525" marB="0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019183"/>
                  </a:ext>
                </a:extLst>
              </a:tr>
              <a:tr h="223375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ΑΠΟΚΕΝΤΡΩΜΕΝΕΣ ΔΙΟΙΚΗΣΕΙΣ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27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42</a:t>
                      </a:r>
                    </a:p>
                  </a:txBody>
                  <a:tcPr marL="9525" marR="9525" marT="9525" marB="0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4109240"/>
                  </a:ext>
                </a:extLst>
              </a:tr>
              <a:tr h="116857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ΟΤΑ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1.620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1.071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</a:t>
                      </a:r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.</a:t>
                      </a:r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137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3</a:t>
                      </a:r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.</a:t>
                      </a:r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828</a:t>
                      </a:r>
                    </a:p>
                  </a:txBody>
                  <a:tcPr marL="9525" marR="9525" marT="9525" marB="0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659564"/>
                  </a:ext>
                </a:extLst>
              </a:tr>
              <a:tr h="209234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ΣΥΝΟΛΙΚΑ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11.995</a:t>
                      </a:r>
                      <a:endParaRPr lang="en-US" sz="1400" b="1" u="none" strike="noStrike" kern="1200" dirty="0">
                        <a:solidFill>
                          <a:schemeClr val="bg1"/>
                        </a:solidFill>
                        <a:effectLst/>
                        <a:latin typeface="CeraGR-Black" panose="00000A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           21.039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marL="0" lvl="1" algn="l" defTabSz="914400" rtl="0" eaLnBrk="1" fontAlgn="b" latinLnBrk="0" hangingPunct="1"/>
                      <a:r>
                        <a:rPr lang="el-GR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           </a:t>
                      </a:r>
                      <a:r>
                        <a:rPr lang="en-GB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11</a:t>
                      </a:r>
                      <a:r>
                        <a:rPr lang="el-GR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.</a:t>
                      </a:r>
                      <a:r>
                        <a:rPr lang="en-GB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693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-457200" algn="l" defTabSz="914400" rtl="0" eaLnBrk="1" fontAlgn="b" latinLnBrk="0" hangingPunct="1"/>
                      <a:r>
                        <a:rPr lang="el-GR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            44.727</a:t>
                      </a:r>
                      <a:endParaRPr lang="en-GB" sz="1400" b="1" u="none" strike="noStrike" kern="1200" dirty="0">
                        <a:solidFill>
                          <a:schemeClr val="bg1"/>
                        </a:solidFill>
                        <a:effectLst/>
                        <a:latin typeface="CeraGR-Black" panose="00000A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6078401"/>
                  </a:ext>
                </a:extLst>
              </a:tr>
              <a:tr h="218036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ΠΡΟΣΛΗΨΕΙΣ ΠΟΥ ΕΞΑΙΡΟΥΝΤΑΙ ΑΠΟ ΤΟΝ ΠΕΡΙΟΡΙΣΜΟ ΠΡΟΣΛΗΨΕΩΝ ΤΑΚΤΙΚΟΥ ΠΡΟΣΩΠΙΚΟΥ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6.552</a:t>
                      </a:r>
                      <a:endParaRPr lang="en-US" sz="1050" u="none" strike="noStrike" kern="1200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11.564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</a:t>
                      </a:r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.</a:t>
                      </a:r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571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19.687</a:t>
                      </a:r>
                      <a:endParaRPr lang="en-GB" sz="1050" u="none" strike="noStrike" kern="1200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7965243"/>
                  </a:ext>
                </a:extLst>
              </a:tr>
              <a:tr h="218036"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b="1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ΠΡΟΣΛΗΨΕΙΣ ΠΟΥ ΥΠΑΓΟΝΤΑΙ ΣΤΟΝ ΠΕΡΙΟΡΙΣΜΟ ΠΡΟΣΛΗΨΕΩΝ ΤΑΚΤΙΚΟΥ ΠΡΟΣΩΠΙΚΟΥ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b="1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5.443</a:t>
                      </a:r>
                      <a:endParaRPr lang="en-US" sz="1050" b="1" u="none" strike="noStrike" kern="1200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b="1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9.475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10</a:t>
                      </a:r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.</a:t>
                      </a:r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122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25.040</a:t>
                      </a:r>
                      <a:endParaRPr lang="en-GB" sz="1050" u="none" strike="noStrike" kern="1200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rgbClr val="084C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07135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0971327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119">
            <a:extLst>
              <a:ext uri="{FF2B5EF4-FFF2-40B4-BE49-F238E27FC236}">
                <a16:creationId xmlns:a16="http://schemas.microsoft.com/office/drawing/2014/main" id="{79782398-A110-A241-8920-D08BB2124E99}"/>
              </a:ext>
            </a:extLst>
          </p:cNvPr>
          <p:cNvSpPr/>
          <p:nvPr/>
        </p:nvSpPr>
        <p:spPr>
          <a:xfrm>
            <a:off x="-14648" y="6158703"/>
            <a:ext cx="12221297" cy="699297"/>
          </a:xfrm>
          <a:prstGeom prst="rect">
            <a:avLst/>
          </a:prstGeom>
          <a:solidFill>
            <a:srgbClr val="084C8D"/>
          </a:solidFill>
          <a:ln w="12700">
            <a:solidFill>
              <a:srgbClr val="6F9DD0"/>
            </a:solidFill>
            <a:miter/>
          </a:ln>
        </p:spPr>
        <p:txBody>
          <a:bodyPr lIns="45719" rIns="45719" anchor="ctr"/>
          <a:lstStyle/>
          <a:p>
            <a:endParaRPr dirty="0"/>
          </a:p>
        </p:txBody>
      </p:sp>
      <p:sp>
        <p:nvSpPr>
          <p:cNvPr id="22" name="Shape 122">
            <a:extLst>
              <a:ext uri="{FF2B5EF4-FFF2-40B4-BE49-F238E27FC236}">
                <a16:creationId xmlns:a16="http://schemas.microsoft.com/office/drawing/2014/main" id="{D31E7D96-C69E-1647-AED1-68B5055A0AA3}"/>
              </a:ext>
            </a:extLst>
          </p:cNvPr>
          <p:cNvSpPr/>
          <p:nvPr/>
        </p:nvSpPr>
        <p:spPr>
          <a:xfrm>
            <a:off x="6611" y="6158703"/>
            <a:ext cx="12178779" cy="12701"/>
          </a:xfrm>
          <a:prstGeom prst="rect">
            <a:avLst/>
          </a:prstGeom>
          <a:solidFill>
            <a:srgbClr val="86A3CD"/>
          </a:solidFill>
          <a:ln w="12700">
            <a:solidFill>
              <a:srgbClr val="86A3CD"/>
            </a:solidFill>
            <a:miter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27" name="Shape 157">
            <a:extLst>
              <a:ext uri="{FF2B5EF4-FFF2-40B4-BE49-F238E27FC236}">
                <a16:creationId xmlns:a16="http://schemas.microsoft.com/office/drawing/2014/main" id="{F7D63E33-30FB-CE42-A59A-19AC10DC2ACB}"/>
              </a:ext>
            </a:extLst>
          </p:cNvPr>
          <p:cNvSpPr/>
          <p:nvPr/>
        </p:nvSpPr>
        <p:spPr>
          <a:xfrm>
            <a:off x="515938" y="277292"/>
            <a:ext cx="9001893" cy="4339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pPr>
              <a:lnSpc>
                <a:spcPct val="80000"/>
              </a:lnSpc>
              <a:defRPr sz="6100">
                <a:solidFill>
                  <a:srgbClr val="87A4CB"/>
                </a:solidFill>
                <a:latin typeface="CeraGR-Black"/>
                <a:ea typeface="CeraGR-Black"/>
                <a:cs typeface="CeraGR-Black"/>
                <a:sym typeface="CeraGR-Black"/>
              </a:defRPr>
            </a:pPr>
            <a:r>
              <a:rPr lang="el-GR" sz="2700" dirty="0">
                <a:solidFill>
                  <a:srgbClr val="144F89"/>
                </a:solidFill>
              </a:rPr>
              <a:t>2.3</a:t>
            </a:r>
            <a:r>
              <a:rPr lang="en-US" sz="2700" dirty="0">
                <a:solidFill>
                  <a:srgbClr val="144F89"/>
                </a:solidFill>
              </a:rPr>
              <a:t> </a:t>
            </a:r>
            <a:r>
              <a:rPr lang="el-GR" sz="2700" dirty="0">
                <a:solidFill>
                  <a:srgbClr val="144F89"/>
                </a:solidFill>
              </a:rPr>
              <a:t>ΑΠΟΧΩΡΗΣΕΙΣ - ΠΡΟΣΛΗΨΕΙΣ 2020-2022</a:t>
            </a:r>
            <a:endParaRPr sz="2700" dirty="0">
              <a:solidFill>
                <a:srgbClr val="144F89"/>
              </a:solidFill>
              <a:latin typeface="CeraGR-LightItalic" panose="00000400000000000000" pitchFamily="2" charset="-95"/>
            </a:endParaRPr>
          </a:p>
        </p:txBody>
      </p:sp>
      <p:pic>
        <p:nvPicPr>
          <p:cNvPr id="2" name="image1.png">
            <a:extLst>
              <a:ext uri="{FF2B5EF4-FFF2-40B4-BE49-F238E27FC236}">
                <a16:creationId xmlns:a16="http://schemas.microsoft.com/office/drawing/2014/main" id="{9F82F460-6E69-46C9-A6FA-E89B5235C2C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55319" r="38483" b="25472"/>
          <a:stretch>
            <a:fillRect/>
          </a:stretch>
        </p:blipFill>
        <p:spPr>
          <a:xfrm>
            <a:off x="176137" y="6234802"/>
            <a:ext cx="3351068" cy="588568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TextBox 2"/>
          <p:cNvSpPr txBox="1"/>
          <p:nvPr/>
        </p:nvSpPr>
        <p:spPr>
          <a:xfrm>
            <a:off x="7959578" y="6499176"/>
            <a:ext cx="40807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100" i="1" dirty="0">
                <a:solidFill>
                  <a:schemeClr val="bg1"/>
                </a:solidFill>
              </a:rPr>
              <a:t>* Το έτος 2020 δεν περιλαμβάνονται αποχωρήσεις από τα ΝΠΙΔ</a:t>
            </a:r>
          </a:p>
        </p:txBody>
      </p:sp>
      <p:cxnSp>
        <p:nvCxnSpPr>
          <p:cNvPr id="10" name="Straight Connector 25">
            <a:extLst>
              <a:ext uri="{FF2B5EF4-FFF2-40B4-BE49-F238E27FC236}">
                <a16:creationId xmlns:a16="http://schemas.microsoft.com/office/drawing/2014/main" id="{452ADB06-B41B-5E4E-A1FE-63EBEE29E33B}"/>
              </a:ext>
            </a:extLst>
          </p:cNvPr>
          <p:cNvCxnSpPr>
            <a:cxnSpLocks/>
          </p:cNvCxnSpPr>
          <p:nvPr/>
        </p:nvCxnSpPr>
        <p:spPr>
          <a:xfrm>
            <a:off x="340468" y="696555"/>
            <a:ext cx="11556460" cy="17203"/>
          </a:xfrm>
          <a:prstGeom prst="line">
            <a:avLst/>
          </a:prstGeom>
          <a:noFill/>
          <a:ln w="6350" cap="flat">
            <a:solidFill>
              <a:srgbClr val="376A9F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D9FA878C-3988-4A59-9431-6B91B20E9B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8292590"/>
              </p:ext>
            </p:extLst>
          </p:nvPr>
        </p:nvGraphicFramePr>
        <p:xfrm>
          <a:off x="332162" y="738474"/>
          <a:ext cx="11564766" cy="531539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53394">
                  <a:extLst>
                    <a:ext uri="{9D8B030D-6E8A-4147-A177-3AD203B41FA5}">
                      <a16:colId xmlns:a16="http://schemas.microsoft.com/office/drawing/2014/main" val="1648810506"/>
                    </a:ext>
                  </a:extLst>
                </a:gridCol>
                <a:gridCol w="1334995">
                  <a:extLst>
                    <a:ext uri="{9D8B030D-6E8A-4147-A177-3AD203B41FA5}">
                      <a16:colId xmlns:a16="http://schemas.microsoft.com/office/drawing/2014/main" val="3757042964"/>
                    </a:ext>
                  </a:extLst>
                </a:gridCol>
                <a:gridCol w="13349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14796">
                  <a:extLst>
                    <a:ext uri="{9D8B030D-6E8A-4147-A177-3AD203B41FA5}">
                      <a16:colId xmlns:a16="http://schemas.microsoft.com/office/drawing/2014/main" val="2041522299"/>
                    </a:ext>
                  </a:extLst>
                </a:gridCol>
                <a:gridCol w="14147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5589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65589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903888">
                <a:tc>
                  <a:txBody>
                    <a:bodyPr/>
                    <a:lstStyle/>
                    <a:p>
                      <a:pPr lvl="1" algn="ctr" fontAlgn="b"/>
                      <a:endParaRPr lang="en-US" sz="1000" b="0" i="0" u="none" strike="noStrike" dirty="0">
                        <a:noFill/>
                        <a:effectLst/>
                        <a:latin typeface="CeraGR-Black" panose="00000A00000000000000" pitchFamily="2" charset="-95"/>
                      </a:endParaRPr>
                    </a:p>
                  </a:txBody>
                  <a:tcPr marL="5346" marR="5346" marT="534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el-GR" sz="1000" u="none" strike="noStrike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</a:rPr>
                        <a:t>ΑΠΟΧΩΡΗΣΕΙΣ </a:t>
                      </a:r>
                      <a:br>
                        <a:rPr lang="el-GR" sz="1000" u="none" strike="noStrike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</a:rPr>
                      </a:br>
                      <a:r>
                        <a:rPr lang="el-GR" sz="1000" u="none" strike="noStrike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</a:rPr>
                        <a:t>2020*</a:t>
                      </a:r>
                      <a:endParaRPr lang="el-GR" sz="1000" b="1" i="0" u="none" strike="noStrike" dirty="0">
                        <a:solidFill>
                          <a:schemeClr val="bg1"/>
                        </a:solidFill>
                        <a:effectLst/>
                        <a:latin typeface="CeraGR-Black" panose="00000A00000000000000" pitchFamily="2" charset="-95"/>
                      </a:endParaRPr>
                    </a:p>
                  </a:txBody>
                  <a:tcPr marL="5346" marR="5346" marT="534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el-GR" sz="800" u="none" strike="noStrike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</a:rPr>
                        <a:t>ΠΡΟΣΛΗΨΕΙΣ 2020*</a:t>
                      </a:r>
                      <a:endParaRPr lang="el-GR" sz="800" b="1" i="0" u="none" strike="noStrike" dirty="0">
                        <a:solidFill>
                          <a:schemeClr val="bg1"/>
                        </a:solidFill>
                        <a:effectLst/>
                        <a:latin typeface="CeraGR-Black" panose="00000A00000000000000" pitchFamily="2" charset="-95"/>
                      </a:endParaRPr>
                    </a:p>
                  </a:txBody>
                  <a:tcPr marL="5692" marR="5692" marT="569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el-GR" sz="1000" u="none" strike="noStrike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</a:rPr>
                        <a:t>ΑΠΟΧΩΡΗΣΕΙΣ </a:t>
                      </a:r>
                      <a:br>
                        <a:rPr lang="el-GR" sz="1000" u="none" strike="noStrike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</a:rPr>
                      </a:br>
                      <a:r>
                        <a:rPr lang="el-GR" sz="1000" u="none" strike="noStrike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</a:rPr>
                        <a:t>2021  </a:t>
                      </a:r>
                      <a:endParaRPr lang="en-US" sz="1000" u="none" strike="noStrike" dirty="0">
                        <a:solidFill>
                          <a:schemeClr val="bg1"/>
                        </a:solidFill>
                        <a:effectLst/>
                        <a:latin typeface="CeraGR-Black" panose="00000A00000000000000" pitchFamily="2" charset="-95"/>
                      </a:endParaRPr>
                    </a:p>
                  </a:txBody>
                  <a:tcPr marL="5346" marR="5346" marT="534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el-GR" sz="1000" u="none" strike="noStrike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</a:rPr>
                        <a:t>ΠΡΟΣΛΗΨΕΙΣ 2021</a:t>
                      </a:r>
                      <a:endParaRPr lang="el-GR" sz="1100" b="1" i="0" u="none" strike="noStrike" dirty="0">
                        <a:solidFill>
                          <a:schemeClr val="bg1"/>
                        </a:solidFill>
                        <a:effectLst/>
                        <a:latin typeface="CeraGR-LightItalic" panose="00000400000000000000" pitchFamily="2" charset="-95"/>
                      </a:endParaRPr>
                    </a:p>
                  </a:txBody>
                  <a:tcPr marL="5692" marR="5692" marT="569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sz="1000" u="none" strike="noStrike" dirty="0">
                        <a:solidFill>
                          <a:schemeClr val="bg1"/>
                        </a:solidFill>
                        <a:effectLst/>
                        <a:latin typeface="CeraGR-Black" panose="00000A00000000000000" pitchFamily="2" charset="-95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000" u="none" strike="noStrike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</a:rPr>
                        <a:t>ΑΠΟΧΩΡΗΣΕΙΣ </a:t>
                      </a:r>
                      <a:br>
                        <a:rPr lang="el-GR" sz="1000" u="none" strike="noStrike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</a:rPr>
                      </a:br>
                      <a:r>
                        <a:rPr lang="el-GR" sz="1000" u="none" strike="noStrike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</a:rPr>
                        <a:t>2022 </a:t>
                      </a:r>
                      <a:r>
                        <a:rPr lang="el-GR" sz="400" u="none" strike="noStrike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</a:rPr>
                        <a:t>(Ιαν</a:t>
                      </a:r>
                      <a:r>
                        <a:rPr lang="el-GR" sz="400" u="none" strike="noStrike" baseline="0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</a:rPr>
                        <a:t> – Αυγ.2022)</a:t>
                      </a:r>
                      <a:r>
                        <a:rPr lang="el-GR" sz="400" u="none" strike="noStrike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</a:rPr>
                        <a:t> </a:t>
                      </a:r>
                      <a:endParaRPr lang="en-US" sz="400" u="none" strike="noStrike" dirty="0">
                        <a:solidFill>
                          <a:schemeClr val="bg1"/>
                        </a:solidFill>
                        <a:effectLst/>
                        <a:latin typeface="CeraGR-Black" panose="00000A00000000000000" pitchFamily="2" charset="-95"/>
                      </a:endParaRPr>
                    </a:p>
                    <a:p>
                      <a:pPr lvl="0" algn="ctr" fontAlgn="b"/>
                      <a:endParaRPr lang="en-US" sz="1000" u="none" strike="noStrike" dirty="0">
                        <a:solidFill>
                          <a:schemeClr val="bg1"/>
                        </a:solidFill>
                        <a:effectLst/>
                        <a:latin typeface="CeraGR-Black" panose="00000A00000000000000" pitchFamily="2" charset="-95"/>
                      </a:endParaRPr>
                    </a:p>
                  </a:txBody>
                  <a:tcPr marL="5346" marR="5346" marT="534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kumimoji="0" lang="el-G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ΠΡΟΣΛΗΨΕΙΣ 2022 (Ιαν – Αυγ. 2022) </a:t>
                      </a:r>
                    </a:p>
                  </a:txBody>
                  <a:tcPr marL="5692" marR="5692" marT="569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3075416"/>
                  </a:ext>
                </a:extLst>
              </a:tr>
              <a:tr h="175567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80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ΚΥΒΕΡΝΗΤΙΚΟΙ - ΠΟΛΙΤΕΙΑΚΟΙ ΦΟΡΕΙΣ</a:t>
                      </a:r>
                      <a:endParaRPr lang="el-GR" sz="8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346" marR="5346" marT="534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US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23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5983527"/>
                  </a:ext>
                </a:extLst>
              </a:tr>
              <a:tr h="175567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80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ΒΟΥΛΗ</a:t>
                      </a:r>
                      <a:endParaRPr lang="el-GR" sz="8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346" marR="5346" marT="534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US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16</a:t>
                      </a:r>
                      <a:endParaRPr lang="el-GR" sz="900" u="none" strike="noStrike" kern="1200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9747316"/>
                  </a:ext>
                </a:extLst>
              </a:tr>
              <a:tr h="175567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80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ΑΝΕΞΑΡΤΗΤΕΣ ΑΡΧΕΣ</a:t>
                      </a:r>
                      <a:endParaRPr lang="el-GR" sz="8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346" marR="5346" marT="534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US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412</a:t>
                      </a:r>
                      <a:endParaRPr lang="el-GR" sz="900" u="none" strike="noStrike" kern="1200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176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635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260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414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73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1835587"/>
                  </a:ext>
                </a:extLst>
              </a:tr>
              <a:tr h="175567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80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ΑΓΡΟΤΙΚΗΣ ΑΝΑΠΤΥΞΗΣ ΚΑΙ ΤΡΟΦΙΜΩΝ</a:t>
                      </a:r>
                      <a:endParaRPr lang="el-GR" sz="8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346" marR="5346" marT="534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US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62</a:t>
                      </a:r>
                      <a:endParaRPr lang="el-GR" sz="900" u="none" strike="noStrike" kern="1200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116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23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60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113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2423992"/>
                  </a:ext>
                </a:extLst>
              </a:tr>
              <a:tr h="175567">
                <a:tc>
                  <a:txBody>
                    <a:bodyPr/>
                    <a:lstStyle/>
                    <a:p>
                      <a:pPr marL="457200" marR="0" lvl="1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80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ΑΝΑΠΤΥΞΗΣ ΚΑΙ ΕΠΕΝΔΥΣΕΩΝ</a:t>
                      </a:r>
                      <a:endParaRPr lang="el-GR" sz="8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346" marR="5346" marT="534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US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68</a:t>
                      </a:r>
                      <a:endParaRPr lang="el-GR" sz="900" u="none" strike="noStrike" kern="1200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38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126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53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77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28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5567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80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ΔΙΚΑΙΟΣΥΝΗΣ</a:t>
                      </a:r>
                      <a:endParaRPr lang="el-GR" sz="8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346" marR="5346" marT="534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US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381</a:t>
                      </a:r>
                      <a:endParaRPr lang="el-GR" sz="900" u="none" strike="noStrike" kern="1200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293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589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379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286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265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6075196"/>
                  </a:ext>
                </a:extLst>
              </a:tr>
              <a:tr h="175567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80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ΕΘΝΙΚΗΣ ΑΜΥΝΑΣ</a:t>
                      </a:r>
                      <a:endParaRPr lang="el-GR" sz="8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346" marR="5346" marT="534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US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1.341</a:t>
                      </a:r>
                      <a:endParaRPr lang="el-GR" sz="900" u="none" strike="noStrike" kern="1200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1.203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</a:t>
                      </a:r>
                      <a:r>
                        <a:rPr lang="en-US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.</a:t>
                      </a:r>
                      <a:r>
                        <a:rPr lang="el-GR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594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2.624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</a:t>
                      </a:r>
                      <a:r>
                        <a:rPr lang="el-GR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.</a:t>
                      </a:r>
                      <a:r>
                        <a:rPr lang="en-GB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146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194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81107"/>
                  </a:ext>
                </a:extLst>
              </a:tr>
              <a:tr h="175567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80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ΕΞΩΤΕΡΙΚΩΝ</a:t>
                      </a:r>
                      <a:endParaRPr lang="el-GR" sz="8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346" marR="5346" marT="534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US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69</a:t>
                      </a:r>
                      <a:endParaRPr lang="el-GR" sz="900" u="none" strike="noStrike" kern="1200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69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57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44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3780172"/>
                  </a:ext>
                </a:extLst>
              </a:tr>
              <a:tr h="175567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80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 ΕΡΓΑΣΙΑΣ ΚΑΙ ΚΟΙΝΩΝΙΚΩΝ ΥΠΟΘΕΣΕΩΝ</a:t>
                      </a:r>
                      <a:endParaRPr lang="el-GR" sz="8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346" marR="5346" marT="534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US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467</a:t>
                      </a:r>
                      <a:endParaRPr lang="el-GR" sz="900" u="none" strike="noStrike" kern="1200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73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982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246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656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150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2153244"/>
                  </a:ext>
                </a:extLst>
              </a:tr>
              <a:tr h="175567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80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ΕΣΩΤΕΡΙΚΩΝ</a:t>
                      </a:r>
                      <a:endParaRPr lang="el-GR" sz="8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346" marR="5346" marT="534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US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37</a:t>
                      </a:r>
                      <a:endParaRPr lang="el-GR" sz="900" u="none" strike="noStrike" kern="1200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94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39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28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153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1929175"/>
                  </a:ext>
                </a:extLst>
              </a:tr>
              <a:tr h="175567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800" b="0" i="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</a:t>
                      </a:r>
                      <a:r>
                        <a:rPr lang="el-GR" sz="800" b="0" i="0" u="none" strike="noStrike" baseline="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 ΚΛΙΜΑΤΙΚΗΣ ΚΡΙΣΗΣ &amp; ΠΟΛ. ΠΡΟΣΤΑΣΙΑΣ</a:t>
                      </a:r>
                      <a:endParaRPr lang="el-GR" sz="8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346" marR="5346" marT="534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endParaRPr lang="el-GR" sz="900" u="none" strike="noStrike" kern="1200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endParaRPr lang="el-GR" sz="900" u="none" strike="noStrike" kern="1200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176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192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37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666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5567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80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ΜΕΤΑΝΑΣΤΕΥΣΗΣ &amp; ΑΣΥΛΟΥ</a:t>
                      </a:r>
                      <a:endParaRPr lang="el-GR" sz="8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346" marR="5346" marT="534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US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11</a:t>
                      </a:r>
                      <a:endParaRPr lang="el-GR" sz="900" u="none" strike="noStrike" kern="1200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29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41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5108613"/>
                  </a:ext>
                </a:extLst>
              </a:tr>
              <a:tr h="175567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80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ΝΑΥΤΙΛΙΑΣ ΚΑΙ ΝΗΣΙΩΤΙΚΗΣ ΠΟΛΙΤΙΚΗΣ</a:t>
                      </a:r>
                      <a:endParaRPr lang="el-GR" sz="8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346" marR="5346" marT="534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US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107</a:t>
                      </a:r>
                      <a:endParaRPr lang="el-GR" sz="900" u="none" strike="noStrike" kern="1200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142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107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394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86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236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2663516"/>
                  </a:ext>
                </a:extLst>
              </a:tr>
              <a:tr h="175567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80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ΟΙΚΟΝΟΜΙΚΩΝ</a:t>
                      </a:r>
                      <a:endParaRPr lang="el-GR" sz="8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346" marR="5346" marT="534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US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87</a:t>
                      </a:r>
                      <a:endParaRPr lang="el-GR" sz="900" u="none" strike="noStrike" kern="1200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32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142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243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91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0911966"/>
                  </a:ext>
                </a:extLst>
              </a:tr>
              <a:tr h="175567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80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ΠΑΙΔΕΙΑΣ ΚΑΙ ΘΡΗΣΚΕΥΜΑΤΩΝ</a:t>
                      </a:r>
                      <a:endParaRPr lang="el-GR" sz="8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346" marR="5346" marT="534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US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5.121</a:t>
                      </a:r>
                      <a:endParaRPr lang="el-GR" sz="900" u="none" strike="noStrike" kern="1200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4.951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8</a:t>
                      </a:r>
                      <a:r>
                        <a:rPr lang="en-US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.</a:t>
                      </a:r>
                      <a:r>
                        <a:rPr lang="el-GR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492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12.157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</a:t>
                      </a:r>
                      <a:r>
                        <a:rPr lang="el-GR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.</a:t>
                      </a:r>
                      <a:r>
                        <a:rPr lang="en-GB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537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5</a:t>
                      </a:r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.</a:t>
                      </a:r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888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6807176"/>
                  </a:ext>
                </a:extLst>
              </a:tr>
              <a:tr h="175567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80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ΠΕΡΙΒΑΛΛΟΝΤΟΣ ΚΑΙ ΕΝΕΡΓΕΙΑΣ</a:t>
                      </a:r>
                      <a:endParaRPr lang="el-GR" sz="8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346" marR="5346" marT="534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US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60</a:t>
                      </a:r>
                      <a:endParaRPr lang="el-GR" sz="900" u="none" strike="noStrike" kern="1200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88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39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31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8759566"/>
                  </a:ext>
                </a:extLst>
              </a:tr>
              <a:tr h="175567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80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ΠΟΛΙΤΙΣΜΟΥ ΚΑΙ ΑΘΛΗΤΙΣΜΟΥ</a:t>
                      </a:r>
                      <a:endParaRPr lang="el-GR" sz="8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346" marR="5346" marT="534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US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206</a:t>
                      </a:r>
                      <a:endParaRPr lang="el-GR" sz="900" u="none" strike="noStrike" kern="1200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359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272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47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227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1506484"/>
                  </a:ext>
                </a:extLst>
              </a:tr>
              <a:tr h="175567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80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ΠΡΟΣΤΑΣΙΑΣ ΤΟΥ ΠΟΛΙΤΗ</a:t>
                      </a:r>
                      <a:endParaRPr lang="el-GR" sz="8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346" marR="5346" marT="534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US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838</a:t>
                      </a:r>
                      <a:endParaRPr lang="el-GR" sz="900" u="none" strike="noStrike" kern="1200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1.472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1.121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412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867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891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8389598"/>
                  </a:ext>
                </a:extLst>
              </a:tr>
              <a:tr h="175567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800" u="none" strike="noStrike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ΤΟΥΡΙΣΜΟΥ</a:t>
                      </a:r>
                      <a:endParaRPr lang="el-GR" sz="800" b="0" i="0" u="none" strike="noStrike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346" marR="5346" marT="534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US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21</a:t>
                      </a:r>
                      <a:endParaRPr lang="el-GR" sz="900" u="none" strike="noStrike" kern="1200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45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44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8527237"/>
                  </a:ext>
                </a:extLst>
              </a:tr>
              <a:tr h="175567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80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ΥΓΕΙΑΣ</a:t>
                      </a:r>
                      <a:endParaRPr lang="el-GR" sz="8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346" marR="5346" marT="534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US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2.677</a:t>
                      </a:r>
                      <a:endParaRPr lang="el-GR" sz="900" u="none" strike="noStrike" kern="1200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1.359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4</a:t>
                      </a:r>
                      <a:r>
                        <a:rPr lang="en-US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.</a:t>
                      </a:r>
                      <a:r>
                        <a:rPr lang="el-GR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504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2.869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</a:t>
                      </a:r>
                      <a:r>
                        <a:rPr lang="el-GR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.</a:t>
                      </a:r>
                      <a:r>
                        <a:rPr lang="en-GB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548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</a:t>
                      </a:r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.</a:t>
                      </a:r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168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1471069"/>
                  </a:ext>
                </a:extLst>
              </a:tr>
              <a:tr h="175567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80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ΥΠΟΔΟΜΩΝ ΚΑΙ ΜΕΤΑΦΟΡΩΝ</a:t>
                      </a:r>
                      <a:endParaRPr lang="el-GR" sz="8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346" marR="5346" marT="534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US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161</a:t>
                      </a:r>
                      <a:endParaRPr lang="el-GR" sz="900" u="none" strike="noStrike" kern="1200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635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472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472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5722814"/>
                  </a:ext>
                </a:extLst>
              </a:tr>
              <a:tr h="203918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80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ΥΠΟΥΡΓΕΙΟ ΨΗΦΙΑΚΗΣ ΔΙΑΚΥΒΕΡΝΗΣΗΣ</a:t>
                      </a:r>
                      <a:endParaRPr lang="el-GR" sz="8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346" marR="5346" marT="534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US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14</a:t>
                      </a:r>
                      <a:endParaRPr lang="el-GR" sz="900" u="none" strike="noStrike" kern="1200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83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193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55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65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3930590"/>
                  </a:ext>
                </a:extLst>
              </a:tr>
              <a:tr h="175567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800" u="none" strike="noStrike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ΑΠΟΚΕΝΤΡΩΜΕΝΕΣ ΔΙΟΙΚΗΣΕΙΣ</a:t>
                      </a:r>
                      <a:endParaRPr lang="el-GR" sz="800" b="0" i="0" u="none" strike="noStrike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346" marR="5346" marT="534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US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181</a:t>
                      </a:r>
                      <a:endParaRPr lang="el-GR" sz="900" u="none" strike="noStrike" kern="1200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27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207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141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9077365"/>
                  </a:ext>
                </a:extLst>
              </a:tr>
              <a:tr h="175567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800" u="none" strike="noStrike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</a:rPr>
                        <a:t>ΟΤΑ</a:t>
                      </a:r>
                      <a:endParaRPr lang="el-GR" sz="800" b="0" i="0" u="none" strike="noStrike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</a:endParaRPr>
                    </a:p>
                  </a:txBody>
                  <a:tcPr marL="5346" marR="5346" marT="534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US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2.898</a:t>
                      </a:r>
                      <a:endParaRPr lang="el-GR" sz="900" u="none" strike="noStrike" kern="1200" dirty="0">
                        <a:solidFill>
                          <a:srgbClr val="084C8D"/>
                        </a:solidFill>
                        <a:effectLst/>
                        <a:latin typeface="CeraGR-Regular" panose="000005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1.620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3</a:t>
                      </a:r>
                      <a:r>
                        <a:rPr lang="en-US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.</a:t>
                      </a:r>
                      <a:r>
                        <a:rPr lang="el-GR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854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1.071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2</a:t>
                      </a:r>
                      <a:r>
                        <a:rPr lang="el-GR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.</a:t>
                      </a:r>
                      <a:r>
                        <a:rPr lang="en-GB" sz="90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163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</a:t>
                      </a:r>
                      <a:r>
                        <a:rPr lang="el-GR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.</a:t>
                      </a:r>
                      <a:r>
                        <a:rPr lang="en-GB" sz="1050" u="none" strike="noStrike" kern="1200" dirty="0">
                          <a:solidFill>
                            <a:srgbClr val="084C8D"/>
                          </a:solidFill>
                          <a:effectLst/>
                          <a:latin typeface="CeraGR-Regular" panose="00000500000000000000" pitchFamily="2" charset="-95"/>
                          <a:ea typeface="+mn-ea"/>
                          <a:cs typeface="+mn-cs"/>
                        </a:rPr>
                        <a:t>137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2998774"/>
                  </a:ext>
                </a:extLst>
              </a:tr>
              <a:tr h="112920"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900" u="none" strike="noStrike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</a:rPr>
                        <a:t>ΣΥΝΟΛΙΚΑ</a:t>
                      </a:r>
                      <a:endParaRPr lang="el-GR" sz="900" b="1" i="0" u="none" strike="noStrike" dirty="0">
                        <a:solidFill>
                          <a:schemeClr val="bg1"/>
                        </a:solidFill>
                        <a:effectLst/>
                        <a:latin typeface="CeraGR-Black" panose="00000A00000000000000" pitchFamily="2" charset="-95"/>
                      </a:endParaRPr>
                    </a:p>
                  </a:txBody>
                  <a:tcPr marL="5346" marR="5346" marT="534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b" latinLnBrk="0" hangingPunct="1"/>
                      <a:r>
                        <a:rPr lang="el-GR" sz="10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15.245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050" b="1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11.995</a:t>
                      </a:r>
                      <a:endParaRPr lang="en-US" sz="1050" b="1" u="none" strike="noStrike" kern="1200" dirty="0">
                        <a:solidFill>
                          <a:schemeClr val="bg1"/>
                        </a:solidFill>
                        <a:effectLst/>
                        <a:latin typeface="CeraGR-Black" panose="00000A00000000000000" pitchFamily="2" charset="-95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</a:rPr>
                        <a:t>23.852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CeraGR-Black" panose="00000A00000000000000" pitchFamily="2" charset="-95"/>
                      </a:endParaRPr>
                    </a:p>
                  </a:txBody>
                  <a:tcPr marL="5346" marR="5346" marT="5346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b="1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           21.039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l-GR" sz="10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 12.198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tc>
                  <a:txBody>
                    <a:bodyPr/>
                    <a:lstStyle/>
                    <a:p>
                      <a:pPr marL="0" lvl="1" algn="l" defTabSz="914400" rtl="0" eaLnBrk="1" fontAlgn="b" latinLnBrk="0" hangingPunct="1"/>
                      <a:r>
                        <a:rPr lang="el-GR" sz="1050" b="1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           </a:t>
                      </a:r>
                      <a:r>
                        <a:rPr lang="en-GB" sz="1050" b="1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11</a:t>
                      </a:r>
                      <a:r>
                        <a:rPr lang="el-GR" sz="1050" b="1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.</a:t>
                      </a:r>
                      <a:r>
                        <a:rPr lang="en-GB" sz="1050" b="1" u="none" strike="noStrike" kern="1200" dirty="0">
                          <a:solidFill>
                            <a:schemeClr val="bg1"/>
                          </a:solidFill>
                          <a:effectLst/>
                          <a:latin typeface="CeraGR-Black" panose="00000A00000000000000" pitchFamily="2" charset="-95"/>
                          <a:ea typeface="+mn-ea"/>
                          <a:cs typeface="+mn-cs"/>
                        </a:rPr>
                        <a:t>693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C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74524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3852438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10136</TotalTime>
  <Words>3609</Words>
  <Application>Microsoft Office PowerPoint</Application>
  <PresentationFormat>Ευρεία οθόνη</PresentationFormat>
  <Paragraphs>1467</Paragraphs>
  <Slides>40</Slides>
  <Notes>26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11</vt:i4>
      </vt:variant>
      <vt:variant>
        <vt:lpstr>Θέμα</vt:lpstr>
      </vt:variant>
      <vt:variant>
        <vt:i4>2</vt:i4>
      </vt:variant>
      <vt:variant>
        <vt:lpstr>Τίτλοι διαφανειών</vt:lpstr>
      </vt:variant>
      <vt:variant>
        <vt:i4>40</vt:i4>
      </vt:variant>
    </vt:vector>
  </HeadingPairs>
  <TitlesOfParts>
    <vt:vector size="53" baseType="lpstr">
      <vt:lpstr>Arial</vt:lpstr>
      <vt:lpstr>Calibri</vt:lpstr>
      <vt:lpstr>Calibri Light</vt:lpstr>
      <vt:lpstr>CeraGR-Black</vt:lpstr>
      <vt:lpstr>CeraGR-Bold</vt:lpstr>
      <vt:lpstr>CeraGR-BoldItalic</vt:lpstr>
      <vt:lpstr>CeraGR-Light</vt:lpstr>
      <vt:lpstr>CeraGR-LightItalic</vt:lpstr>
      <vt:lpstr>CeraGR-Regular</vt:lpstr>
      <vt:lpstr>Helvetica</vt:lpstr>
      <vt:lpstr>Wingdings</vt:lpstr>
      <vt:lpstr>Office Theme</vt:lpstr>
      <vt:lpstr>1_Office Theme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Magda Karayianni</dc:creator>
  <cp:lastModifiedBy>roi</cp:lastModifiedBy>
  <cp:revision>1590</cp:revision>
  <cp:lastPrinted>2022-09-20T10:26:06Z</cp:lastPrinted>
  <dcterms:created xsi:type="dcterms:W3CDTF">2019-09-02T08:29:26Z</dcterms:created>
  <dcterms:modified xsi:type="dcterms:W3CDTF">2022-09-27T12:28:27Z</dcterms:modified>
</cp:coreProperties>
</file>